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96.jpg" ContentType="image/jpg"/>
  <Override PartName="/ppt/media/image118.jpg" ContentType="image/jpg"/>
  <Override PartName="/ppt/media/image119.jpg" ContentType="image/jpg"/>
  <Override PartName="/ppt/media/image120.jpg" ContentType="image/jpg"/>
  <Override PartName="/ppt/media/image121.jpg" ContentType="image/jpg"/>
  <Override PartName="/ppt/media/image122.jpg" ContentType="image/jpg"/>
  <Override PartName="/ppt/media/image123.jpg" ContentType="image/jpg"/>
  <Override PartName="/ppt/media/image124.jpg" ContentType="image/jpg"/>
  <Override PartName="/ppt/media/image125.jpg" ContentType="image/jpg"/>
  <Override PartName="/ppt/media/image126.jpg" ContentType="image/jpg"/>
  <Override PartName="/ppt/media/image130.jpg" ContentType="image/jpg"/>
  <Override PartName="/ppt/media/image147.jpg" ContentType="image/jpg"/>
  <Override PartName="/ppt/media/image150.jpg" ContentType="image/jpg"/>
  <Override PartName="/ppt/media/image173.jpg" ContentType="image/jpg"/>
  <Override PartName="/ppt/media/image181.jpg" ContentType="image/jpg"/>
  <Override PartName="/ppt/media/image199.jpg" ContentType="image/jpg"/>
  <Override PartName="/ppt/media/image206.jpg" ContentType="image/jpg"/>
  <Override PartName="/ppt/media/image207.jpg" ContentType="image/jpg"/>
  <Override PartName="/ppt/media/image235.jpg" ContentType="image/jpg"/>
  <Override PartName="/ppt/media/image243.jpg" ContentType="image/jpg"/>
  <Override PartName="/ppt/media/image258.jpg" ContentType="image/jpg"/>
  <Override PartName="/ppt/media/image264.jpg" ContentType="image/jpg"/>
  <Override PartName="/ppt/media/image268.jpg" ContentType="image/jpg"/>
  <Override PartName="/ppt/media/image288.jpg" ContentType="image/jpg"/>
  <Override PartName="/ppt/media/image293.jpg" ContentType="image/jpg"/>
  <Override PartName="/ppt/media/image309.jpg" ContentType="image/jpg"/>
  <Override PartName="/ppt/media/image310.jpg" ContentType="image/jpg"/>
  <Override PartName="/ppt/media/image337.jpg" ContentType="image/jpg"/>
  <Override PartName="/ppt/media/image350.jpg" ContentType="image/jpg"/>
  <Override PartName="/ppt/media/image360.jpg" ContentType="image/jpg"/>
  <Override PartName="/ppt/media/image370.jpg" ContentType="image/jpg"/>
  <Override PartName="/ppt/media/image376.jpg" ContentType="image/jpg"/>
  <Override PartName="/ppt/media/image378.jpg" ContentType="image/jpg"/>
  <Override PartName="/ppt/media/image380.jpg" ContentType="image/jpg"/>
  <Override PartName="/ppt/media/image382.jpg" ContentType="image/jpg"/>
  <Override PartName="/ppt/media/image383.jpg" ContentType="image/jpg"/>
  <Override PartName="/ppt/media/image386.jpg" ContentType="image/jpg"/>
  <Override PartName="/ppt/media/image38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7" r:id="rId42"/>
    <p:sldId id="298" r:id="rId43"/>
    <p:sldId id="299" r:id="rId44"/>
    <p:sldId id="300" r:id="rId45"/>
    <p:sldId id="302" r:id="rId46"/>
    <p:sldId id="304" r:id="rId47"/>
    <p:sldId id="305" r:id="rId48"/>
    <p:sldId id="306" r:id="rId49"/>
  </p:sldIdLst>
  <p:sldSz cx="9144000" cy="6858000" type="screen4x3"/>
  <p:notesSz cx="9144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Noto Sans Mono CJK TC Bold"/>
                <a:cs typeface="Noto Sans Mono CJK TC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9A2EB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Noto Sans Mono CJK TC Bold"/>
                <a:cs typeface="Noto Sans Mono CJK TC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Noto Sans Mono CJK TC Bold"/>
                <a:cs typeface="Noto Sans Mono CJK TC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8874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940964" y="5516117"/>
            <a:ext cx="4202781" cy="13418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785713" y="5428291"/>
            <a:ext cx="4358640" cy="1430020"/>
          </a:xfrm>
          <a:custGeom>
            <a:avLst/>
            <a:gdLst/>
            <a:ahLst/>
            <a:cxnLst/>
            <a:rect l="l" t="t" r="r" b="b"/>
            <a:pathLst>
              <a:path w="4358640" h="1430020">
                <a:moveTo>
                  <a:pt x="4358286" y="0"/>
                </a:moveTo>
                <a:lnTo>
                  <a:pt x="4322917" y="44605"/>
                </a:lnTo>
                <a:lnTo>
                  <a:pt x="4280214" y="97082"/>
                </a:lnTo>
                <a:lnTo>
                  <a:pt x="4238138" y="147403"/>
                </a:lnTo>
                <a:lnTo>
                  <a:pt x="4196648" y="195633"/>
                </a:lnTo>
                <a:lnTo>
                  <a:pt x="4155703" y="241835"/>
                </a:lnTo>
                <a:lnTo>
                  <a:pt x="4115262" y="286072"/>
                </a:lnTo>
                <a:lnTo>
                  <a:pt x="4075284" y="328408"/>
                </a:lnTo>
                <a:lnTo>
                  <a:pt x="4035729" y="368906"/>
                </a:lnTo>
                <a:lnTo>
                  <a:pt x="3996555" y="407631"/>
                </a:lnTo>
                <a:lnTo>
                  <a:pt x="3957722" y="444645"/>
                </a:lnTo>
                <a:lnTo>
                  <a:pt x="3919188" y="480013"/>
                </a:lnTo>
                <a:lnTo>
                  <a:pt x="3880914" y="513797"/>
                </a:lnTo>
                <a:lnTo>
                  <a:pt x="3842857" y="546061"/>
                </a:lnTo>
                <a:lnTo>
                  <a:pt x="3804978" y="576869"/>
                </a:lnTo>
                <a:lnTo>
                  <a:pt x="3767234" y="606285"/>
                </a:lnTo>
                <a:lnTo>
                  <a:pt x="3729587" y="634371"/>
                </a:lnTo>
                <a:lnTo>
                  <a:pt x="3691994" y="661192"/>
                </a:lnTo>
                <a:lnTo>
                  <a:pt x="3654414" y="686811"/>
                </a:lnTo>
                <a:lnTo>
                  <a:pt x="3616807" y="711292"/>
                </a:lnTo>
                <a:lnTo>
                  <a:pt x="3579133" y="734698"/>
                </a:lnTo>
                <a:lnTo>
                  <a:pt x="3541349" y="757092"/>
                </a:lnTo>
                <a:lnTo>
                  <a:pt x="3503416" y="778539"/>
                </a:lnTo>
                <a:lnTo>
                  <a:pt x="3465292" y="799102"/>
                </a:lnTo>
                <a:lnTo>
                  <a:pt x="3426936" y="818843"/>
                </a:lnTo>
                <a:lnTo>
                  <a:pt x="3388308" y="837828"/>
                </a:lnTo>
                <a:lnTo>
                  <a:pt x="3349367" y="856120"/>
                </a:lnTo>
                <a:lnTo>
                  <a:pt x="3310072" y="873781"/>
                </a:lnTo>
                <a:lnTo>
                  <a:pt x="3270382" y="890876"/>
                </a:lnTo>
                <a:lnTo>
                  <a:pt x="3230256" y="907468"/>
                </a:lnTo>
                <a:lnTo>
                  <a:pt x="3189653" y="923621"/>
                </a:lnTo>
                <a:lnTo>
                  <a:pt x="3148533" y="939398"/>
                </a:lnTo>
                <a:lnTo>
                  <a:pt x="3106854" y="954862"/>
                </a:lnTo>
                <a:lnTo>
                  <a:pt x="3021658" y="985110"/>
                </a:lnTo>
                <a:lnTo>
                  <a:pt x="2933738" y="1014871"/>
                </a:lnTo>
                <a:lnTo>
                  <a:pt x="2599844" y="1122546"/>
                </a:lnTo>
                <a:lnTo>
                  <a:pt x="2557221" y="1135693"/>
                </a:lnTo>
                <a:lnTo>
                  <a:pt x="2512247" y="1148462"/>
                </a:lnTo>
                <a:lnTo>
                  <a:pt x="2465045" y="1160858"/>
                </a:lnTo>
                <a:lnTo>
                  <a:pt x="2415740" y="1172888"/>
                </a:lnTo>
                <a:lnTo>
                  <a:pt x="2364455" y="1184557"/>
                </a:lnTo>
                <a:lnTo>
                  <a:pt x="2311313" y="1195871"/>
                </a:lnTo>
                <a:lnTo>
                  <a:pt x="2256437" y="1206835"/>
                </a:lnTo>
                <a:lnTo>
                  <a:pt x="2199952" y="1217455"/>
                </a:lnTo>
                <a:lnTo>
                  <a:pt x="2141981" y="1227738"/>
                </a:lnTo>
                <a:lnTo>
                  <a:pt x="2022074" y="1247310"/>
                </a:lnTo>
                <a:lnTo>
                  <a:pt x="1897704" y="1265597"/>
                </a:lnTo>
                <a:lnTo>
                  <a:pt x="1704943" y="1290720"/>
                </a:lnTo>
                <a:lnTo>
                  <a:pt x="1507697" y="1313208"/>
                </a:lnTo>
                <a:lnTo>
                  <a:pt x="1243493" y="1339360"/>
                </a:lnTo>
                <a:lnTo>
                  <a:pt x="860647" y="1371116"/>
                </a:lnTo>
                <a:lnTo>
                  <a:pt x="58013" y="1424048"/>
                </a:lnTo>
                <a:lnTo>
                  <a:pt x="22267" y="1426996"/>
                </a:lnTo>
                <a:lnTo>
                  <a:pt x="9699" y="1428309"/>
                </a:lnTo>
                <a:lnTo>
                  <a:pt x="831" y="1429523"/>
                </a:lnTo>
                <a:lnTo>
                  <a:pt x="0" y="1429708"/>
                </a:lnTo>
                <a:lnTo>
                  <a:pt x="1348071" y="1429708"/>
                </a:lnTo>
                <a:lnTo>
                  <a:pt x="1507287" y="1416397"/>
                </a:lnTo>
                <a:lnTo>
                  <a:pt x="1654846" y="1401253"/>
                </a:lnTo>
                <a:lnTo>
                  <a:pt x="1797127" y="1384012"/>
                </a:lnTo>
                <a:lnTo>
                  <a:pt x="1934214" y="1364865"/>
                </a:lnTo>
                <a:lnTo>
                  <a:pt x="2066192" y="1344000"/>
                </a:lnTo>
                <a:lnTo>
                  <a:pt x="2193147" y="1321606"/>
                </a:lnTo>
                <a:lnTo>
                  <a:pt x="2315162" y="1297873"/>
                </a:lnTo>
                <a:lnTo>
                  <a:pt x="2432323" y="1272989"/>
                </a:lnTo>
                <a:lnTo>
                  <a:pt x="2544715" y="1247144"/>
                </a:lnTo>
                <a:lnTo>
                  <a:pt x="2652422" y="1220526"/>
                </a:lnTo>
                <a:lnTo>
                  <a:pt x="2745256" y="1195861"/>
                </a:lnTo>
                <a:lnTo>
                  <a:pt x="2791720" y="1182854"/>
                </a:lnTo>
                <a:lnTo>
                  <a:pt x="2838189" y="1169379"/>
                </a:lnTo>
                <a:lnTo>
                  <a:pt x="2884646" y="1155420"/>
                </a:lnTo>
                <a:lnTo>
                  <a:pt x="2931072" y="1140962"/>
                </a:lnTo>
                <a:lnTo>
                  <a:pt x="2977448" y="1125991"/>
                </a:lnTo>
                <a:lnTo>
                  <a:pt x="3023756" y="1110491"/>
                </a:lnTo>
                <a:lnTo>
                  <a:pt x="3069976" y="1094448"/>
                </a:lnTo>
                <a:lnTo>
                  <a:pt x="3116091" y="1077846"/>
                </a:lnTo>
                <a:lnTo>
                  <a:pt x="3162082" y="1060672"/>
                </a:lnTo>
                <a:lnTo>
                  <a:pt x="3207929" y="1042910"/>
                </a:lnTo>
                <a:lnTo>
                  <a:pt x="3253615" y="1024545"/>
                </a:lnTo>
                <a:lnTo>
                  <a:pt x="3299121" y="1005562"/>
                </a:lnTo>
                <a:lnTo>
                  <a:pt x="3344428" y="985947"/>
                </a:lnTo>
                <a:lnTo>
                  <a:pt x="3389518" y="965685"/>
                </a:lnTo>
                <a:lnTo>
                  <a:pt x="3434371" y="944760"/>
                </a:lnTo>
                <a:lnTo>
                  <a:pt x="3478970" y="923158"/>
                </a:lnTo>
                <a:lnTo>
                  <a:pt x="3523296" y="900864"/>
                </a:lnTo>
                <a:lnTo>
                  <a:pt x="3567330" y="877863"/>
                </a:lnTo>
                <a:lnTo>
                  <a:pt x="3611053" y="854140"/>
                </a:lnTo>
                <a:lnTo>
                  <a:pt x="3654447" y="829681"/>
                </a:lnTo>
                <a:lnTo>
                  <a:pt x="3697494" y="804470"/>
                </a:lnTo>
                <a:lnTo>
                  <a:pt x="3740174" y="778493"/>
                </a:lnTo>
                <a:lnTo>
                  <a:pt x="3782469" y="751734"/>
                </a:lnTo>
                <a:lnTo>
                  <a:pt x="3824360" y="724179"/>
                </a:lnTo>
                <a:lnTo>
                  <a:pt x="3865830" y="695814"/>
                </a:lnTo>
                <a:lnTo>
                  <a:pt x="3906858" y="666622"/>
                </a:lnTo>
                <a:lnTo>
                  <a:pt x="3947427" y="636589"/>
                </a:lnTo>
                <a:lnTo>
                  <a:pt x="3987517" y="605701"/>
                </a:lnTo>
                <a:lnTo>
                  <a:pt x="4027111" y="573943"/>
                </a:lnTo>
                <a:lnTo>
                  <a:pt x="4066190" y="541299"/>
                </a:lnTo>
                <a:lnTo>
                  <a:pt x="4104735" y="507754"/>
                </a:lnTo>
                <a:lnTo>
                  <a:pt x="4142727" y="473295"/>
                </a:lnTo>
                <a:lnTo>
                  <a:pt x="4180148" y="437905"/>
                </a:lnTo>
                <a:lnTo>
                  <a:pt x="4216979" y="401571"/>
                </a:lnTo>
                <a:lnTo>
                  <a:pt x="4253201" y="364277"/>
                </a:lnTo>
                <a:lnTo>
                  <a:pt x="4288797" y="326008"/>
                </a:lnTo>
                <a:lnTo>
                  <a:pt x="4323747" y="286750"/>
                </a:lnTo>
                <a:lnTo>
                  <a:pt x="4358032" y="246487"/>
                </a:lnTo>
                <a:lnTo>
                  <a:pt x="4358182" y="241835"/>
                </a:lnTo>
                <a:lnTo>
                  <a:pt x="4358286" y="0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822388"/>
            <a:ext cx="9144000" cy="128905"/>
          </a:xfrm>
          <a:custGeom>
            <a:avLst/>
            <a:gdLst/>
            <a:ahLst/>
            <a:cxnLst/>
            <a:rect l="l" t="t" r="r" b="b"/>
            <a:pathLst>
              <a:path w="9144000" h="128905">
                <a:moveTo>
                  <a:pt x="0" y="128587"/>
                </a:moveTo>
                <a:lnTo>
                  <a:pt x="9144000" y="128587"/>
                </a:lnTo>
                <a:lnTo>
                  <a:pt x="9144000" y="0"/>
                </a:lnTo>
                <a:lnTo>
                  <a:pt x="0" y="0"/>
                </a:lnTo>
                <a:lnTo>
                  <a:pt x="0" y="128587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185710" y="76676"/>
            <a:ext cx="592455" cy="830580"/>
          </a:xfrm>
          <a:custGeom>
            <a:avLst/>
            <a:gdLst/>
            <a:ahLst/>
            <a:cxnLst/>
            <a:rect l="l" t="t" r="r" b="b"/>
            <a:pathLst>
              <a:path w="592455" h="830580">
                <a:moveTo>
                  <a:pt x="539743" y="483869"/>
                </a:moveTo>
                <a:lnTo>
                  <a:pt x="462495" y="483869"/>
                </a:lnTo>
                <a:lnTo>
                  <a:pt x="464146" y="488949"/>
                </a:lnTo>
                <a:lnTo>
                  <a:pt x="466813" y="490219"/>
                </a:lnTo>
                <a:lnTo>
                  <a:pt x="473290" y="519429"/>
                </a:lnTo>
                <a:lnTo>
                  <a:pt x="484212" y="568959"/>
                </a:lnTo>
                <a:lnTo>
                  <a:pt x="484974" y="619759"/>
                </a:lnTo>
                <a:lnTo>
                  <a:pt x="488530" y="671829"/>
                </a:lnTo>
                <a:lnTo>
                  <a:pt x="488565" y="768349"/>
                </a:lnTo>
                <a:lnTo>
                  <a:pt x="488784" y="792479"/>
                </a:lnTo>
                <a:lnTo>
                  <a:pt x="499706" y="795019"/>
                </a:lnTo>
                <a:lnTo>
                  <a:pt x="502119" y="797559"/>
                </a:lnTo>
                <a:lnTo>
                  <a:pt x="502881" y="803909"/>
                </a:lnTo>
                <a:lnTo>
                  <a:pt x="502119" y="808989"/>
                </a:lnTo>
                <a:lnTo>
                  <a:pt x="501865" y="815339"/>
                </a:lnTo>
                <a:lnTo>
                  <a:pt x="500214" y="820419"/>
                </a:lnTo>
                <a:lnTo>
                  <a:pt x="501357" y="829309"/>
                </a:lnTo>
                <a:lnTo>
                  <a:pt x="508291" y="830579"/>
                </a:lnTo>
                <a:lnTo>
                  <a:pt x="524396" y="830579"/>
                </a:lnTo>
                <a:lnTo>
                  <a:pt x="531329" y="828039"/>
                </a:lnTo>
                <a:lnTo>
                  <a:pt x="535012" y="825499"/>
                </a:lnTo>
                <a:lnTo>
                  <a:pt x="531837" y="817879"/>
                </a:lnTo>
                <a:lnTo>
                  <a:pt x="530440" y="810259"/>
                </a:lnTo>
                <a:lnTo>
                  <a:pt x="529678" y="801369"/>
                </a:lnTo>
                <a:lnTo>
                  <a:pt x="524598" y="793749"/>
                </a:lnTo>
                <a:lnTo>
                  <a:pt x="531075" y="792479"/>
                </a:lnTo>
                <a:lnTo>
                  <a:pt x="540412" y="792479"/>
                </a:lnTo>
                <a:lnTo>
                  <a:pt x="545188" y="787399"/>
                </a:lnTo>
                <a:lnTo>
                  <a:pt x="546559" y="775969"/>
                </a:lnTo>
                <a:lnTo>
                  <a:pt x="545680" y="754379"/>
                </a:lnTo>
                <a:lnTo>
                  <a:pt x="543715" y="642619"/>
                </a:lnTo>
                <a:lnTo>
                  <a:pt x="543648" y="579119"/>
                </a:lnTo>
                <a:lnTo>
                  <a:pt x="539539" y="504189"/>
                </a:lnTo>
                <a:lnTo>
                  <a:pt x="539616" y="488949"/>
                </a:lnTo>
                <a:lnTo>
                  <a:pt x="539743" y="483869"/>
                </a:lnTo>
                <a:close/>
              </a:path>
              <a:path w="592455" h="830580">
                <a:moveTo>
                  <a:pt x="142963" y="116839"/>
                </a:moveTo>
                <a:lnTo>
                  <a:pt x="68757" y="116839"/>
                </a:lnTo>
                <a:lnTo>
                  <a:pt x="67690" y="121919"/>
                </a:lnTo>
                <a:lnTo>
                  <a:pt x="63677" y="125729"/>
                </a:lnTo>
                <a:lnTo>
                  <a:pt x="14452" y="179069"/>
                </a:lnTo>
                <a:lnTo>
                  <a:pt x="7759" y="184149"/>
                </a:lnTo>
                <a:lnTo>
                  <a:pt x="7580" y="193039"/>
                </a:lnTo>
                <a:lnTo>
                  <a:pt x="2412" y="229869"/>
                </a:lnTo>
                <a:lnTo>
                  <a:pt x="5359" y="233679"/>
                </a:lnTo>
                <a:lnTo>
                  <a:pt x="5892" y="237489"/>
                </a:lnTo>
                <a:lnTo>
                  <a:pt x="7226" y="241299"/>
                </a:lnTo>
                <a:lnTo>
                  <a:pt x="0" y="245109"/>
                </a:lnTo>
                <a:lnTo>
                  <a:pt x="2146" y="252729"/>
                </a:lnTo>
                <a:lnTo>
                  <a:pt x="1346" y="260349"/>
                </a:lnTo>
                <a:lnTo>
                  <a:pt x="4106" y="271779"/>
                </a:lnTo>
                <a:lnTo>
                  <a:pt x="4384" y="284479"/>
                </a:lnTo>
                <a:lnTo>
                  <a:pt x="3410" y="298449"/>
                </a:lnTo>
                <a:lnTo>
                  <a:pt x="2412" y="309879"/>
                </a:lnTo>
                <a:lnTo>
                  <a:pt x="5429" y="318769"/>
                </a:lnTo>
                <a:lnTo>
                  <a:pt x="6891" y="327659"/>
                </a:lnTo>
                <a:lnTo>
                  <a:pt x="7451" y="336549"/>
                </a:lnTo>
                <a:lnTo>
                  <a:pt x="7759" y="345439"/>
                </a:lnTo>
                <a:lnTo>
                  <a:pt x="10439" y="353059"/>
                </a:lnTo>
                <a:lnTo>
                  <a:pt x="16319" y="359409"/>
                </a:lnTo>
                <a:lnTo>
                  <a:pt x="20065" y="365759"/>
                </a:lnTo>
                <a:lnTo>
                  <a:pt x="39065" y="379729"/>
                </a:lnTo>
                <a:lnTo>
                  <a:pt x="52171" y="392429"/>
                </a:lnTo>
                <a:lnTo>
                  <a:pt x="50025" y="398779"/>
                </a:lnTo>
                <a:lnTo>
                  <a:pt x="46824" y="427989"/>
                </a:lnTo>
                <a:lnTo>
                  <a:pt x="66344" y="435609"/>
                </a:lnTo>
                <a:lnTo>
                  <a:pt x="64211" y="469899"/>
                </a:lnTo>
                <a:lnTo>
                  <a:pt x="67690" y="544829"/>
                </a:lnTo>
                <a:lnTo>
                  <a:pt x="69408" y="574039"/>
                </a:lnTo>
                <a:lnTo>
                  <a:pt x="69476" y="579119"/>
                </a:lnTo>
                <a:lnTo>
                  <a:pt x="66507" y="671829"/>
                </a:lnTo>
                <a:lnTo>
                  <a:pt x="66381" y="678179"/>
                </a:lnTo>
                <a:lnTo>
                  <a:pt x="68224" y="741679"/>
                </a:lnTo>
                <a:lnTo>
                  <a:pt x="69557" y="779779"/>
                </a:lnTo>
                <a:lnTo>
                  <a:pt x="75984" y="783589"/>
                </a:lnTo>
                <a:lnTo>
                  <a:pt x="71704" y="803909"/>
                </a:lnTo>
                <a:lnTo>
                  <a:pt x="71437" y="825499"/>
                </a:lnTo>
                <a:lnTo>
                  <a:pt x="105625" y="825499"/>
                </a:lnTo>
                <a:lnTo>
                  <a:pt x="105879" y="815339"/>
                </a:lnTo>
                <a:lnTo>
                  <a:pt x="188157" y="815339"/>
                </a:lnTo>
                <a:lnTo>
                  <a:pt x="177634" y="810259"/>
                </a:lnTo>
                <a:lnTo>
                  <a:pt x="203034" y="808989"/>
                </a:lnTo>
                <a:lnTo>
                  <a:pt x="201764" y="801369"/>
                </a:lnTo>
                <a:lnTo>
                  <a:pt x="183222" y="796289"/>
                </a:lnTo>
                <a:lnTo>
                  <a:pt x="152742" y="783589"/>
                </a:lnTo>
                <a:lnTo>
                  <a:pt x="143090" y="775969"/>
                </a:lnTo>
                <a:lnTo>
                  <a:pt x="137756" y="760729"/>
                </a:lnTo>
                <a:lnTo>
                  <a:pt x="144233" y="756919"/>
                </a:lnTo>
                <a:lnTo>
                  <a:pt x="149567" y="678179"/>
                </a:lnTo>
                <a:lnTo>
                  <a:pt x="164045" y="607059"/>
                </a:lnTo>
                <a:lnTo>
                  <a:pt x="174713" y="504189"/>
                </a:lnTo>
                <a:lnTo>
                  <a:pt x="176872" y="459739"/>
                </a:lnTo>
                <a:lnTo>
                  <a:pt x="195033" y="455929"/>
                </a:lnTo>
                <a:lnTo>
                  <a:pt x="220941" y="455929"/>
                </a:lnTo>
                <a:lnTo>
                  <a:pt x="220941" y="454659"/>
                </a:lnTo>
                <a:lnTo>
                  <a:pt x="219925" y="445769"/>
                </a:lnTo>
                <a:lnTo>
                  <a:pt x="218528" y="433069"/>
                </a:lnTo>
                <a:lnTo>
                  <a:pt x="216369" y="427989"/>
                </a:lnTo>
                <a:lnTo>
                  <a:pt x="215607" y="421639"/>
                </a:lnTo>
                <a:lnTo>
                  <a:pt x="212835" y="411479"/>
                </a:lnTo>
                <a:lnTo>
                  <a:pt x="210289" y="401319"/>
                </a:lnTo>
                <a:lnTo>
                  <a:pt x="208339" y="391159"/>
                </a:lnTo>
                <a:lnTo>
                  <a:pt x="207352" y="380999"/>
                </a:lnTo>
                <a:lnTo>
                  <a:pt x="204685" y="372109"/>
                </a:lnTo>
                <a:lnTo>
                  <a:pt x="202272" y="365759"/>
                </a:lnTo>
                <a:lnTo>
                  <a:pt x="200875" y="358139"/>
                </a:lnTo>
                <a:lnTo>
                  <a:pt x="197933" y="349249"/>
                </a:lnTo>
                <a:lnTo>
                  <a:pt x="195811" y="341629"/>
                </a:lnTo>
                <a:lnTo>
                  <a:pt x="194285" y="332739"/>
                </a:lnTo>
                <a:lnTo>
                  <a:pt x="193128" y="323849"/>
                </a:lnTo>
                <a:lnTo>
                  <a:pt x="190985" y="317499"/>
                </a:lnTo>
                <a:lnTo>
                  <a:pt x="189414" y="309879"/>
                </a:lnTo>
                <a:lnTo>
                  <a:pt x="189699" y="303529"/>
                </a:lnTo>
                <a:lnTo>
                  <a:pt x="193128" y="299719"/>
                </a:lnTo>
                <a:lnTo>
                  <a:pt x="267847" y="299719"/>
                </a:lnTo>
                <a:lnTo>
                  <a:pt x="266407" y="297179"/>
                </a:lnTo>
                <a:lnTo>
                  <a:pt x="260057" y="293369"/>
                </a:lnTo>
                <a:lnTo>
                  <a:pt x="258152" y="290829"/>
                </a:lnTo>
                <a:lnTo>
                  <a:pt x="251421" y="289559"/>
                </a:lnTo>
                <a:lnTo>
                  <a:pt x="252818" y="283209"/>
                </a:lnTo>
                <a:lnTo>
                  <a:pt x="250405" y="278129"/>
                </a:lnTo>
                <a:lnTo>
                  <a:pt x="241007" y="275589"/>
                </a:lnTo>
                <a:lnTo>
                  <a:pt x="244563" y="262889"/>
                </a:lnTo>
                <a:lnTo>
                  <a:pt x="240499" y="261619"/>
                </a:lnTo>
                <a:lnTo>
                  <a:pt x="238086" y="260349"/>
                </a:lnTo>
                <a:lnTo>
                  <a:pt x="232752" y="260349"/>
                </a:lnTo>
                <a:lnTo>
                  <a:pt x="219163" y="247649"/>
                </a:lnTo>
                <a:lnTo>
                  <a:pt x="211035" y="233679"/>
                </a:lnTo>
                <a:lnTo>
                  <a:pt x="201764" y="201929"/>
                </a:lnTo>
                <a:lnTo>
                  <a:pt x="190969" y="180339"/>
                </a:lnTo>
                <a:lnTo>
                  <a:pt x="188556" y="170179"/>
                </a:lnTo>
                <a:lnTo>
                  <a:pt x="174713" y="157479"/>
                </a:lnTo>
                <a:lnTo>
                  <a:pt x="154393" y="146049"/>
                </a:lnTo>
                <a:lnTo>
                  <a:pt x="128104" y="140969"/>
                </a:lnTo>
                <a:lnTo>
                  <a:pt x="125183" y="140969"/>
                </a:lnTo>
                <a:lnTo>
                  <a:pt x="134327" y="138429"/>
                </a:lnTo>
                <a:lnTo>
                  <a:pt x="135597" y="138429"/>
                </a:lnTo>
                <a:lnTo>
                  <a:pt x="143344" y="133349"/>
                </a:lnTo>
                <a:lnTo>
                  <a:pt x="144043" y="133349"/>
                </a:lnTo>
                <a:lnTo>
                  <a:pt x="144995" y="129539"/>
                </a:lnTo>
                <a:lnTo>
                  <a:pt x="140931" y="124459"/>
                </a:lnTo>
                <a:lnTo>
                  <a:pt x="143387" y="124459"/>
                </a:lnTo>
                <a:lnTo>
                  <a:pt x="142328" y="118109"/>
                </a:lnTo>
                <a:lnTo>
                  <a:pt x="142963" y="116839"/>
                </a:lnTo>
                <a:close/>
              </a:path>
              <a:path w="592455" h="830580">
                <a:moveTo>
                  <a:pt x="188157" y="815339"/>
                </a:moveTo>
                <a:lnTo>
                  <a:pt x="105879" y="815339"/>
                </a:lnTo>
                <a:lnTo>
                  <a:pt x="135597" y="825499"/>
                </a:lnTo>
                <a:lnTo>
                  <a:pt x="198208" y="825499"/>
                </a:lnTo>
                <a:lnTo>
                  <a:pt x="196049" y="819149"/>
                </a:lnTo>
                <a:lnTo>
                  <a:pt x="188157" y="815339"/>
                </a:lnTo>
                <a:close/>
              </a:path>
              <a:path w="592455" h="830580">
                <a:moveTo>
                  <a:pt x="587610" y="316229"/>
                </a:moveTo>
                <a:lnTo>
                  <a:pt x="390105" y="316229"/>
                </a:lnTo>
                <a:lnTo>
                  <a:pt x="387057" y="345439"/>
                </a:lnTo>
                <a:lnTo>
                  <a:pt x="373722" y="441959"/>
                </a:lnTo>
                <a:lnTo>
                  <a:pt x="383628" y="445769"/>
                </a:lnTo>
                <a:lnTo>
                  <a:pt x="380453" y="519429"/>
                </a:lnTo>
                <a:lnTo>
                  <a:pt x="385787" y="563879"/>
                </a:lnTo>
                <a:lnTo>
                  <a:pt x="388708" y="608329"/>
                </a:lnTo>
                <a:lnTo>
                  <a:pt x="383628" y="701039"/>
                </a:lnTo>
                <a:lnTo>
                  <a:pt x="378294" y="768349"/>
                </a:lnTo>
                <a:lnTo>
                  <a:pt x="388200" y="774699"/>
                </a:lnTo>
                <a:lnTo>
                  <a:pt x="385787" y="777239"/>
                </a:lnTo>
                <a:lnTo>
                  <a:pt x="382231" y="779779"/>
                </a:lnTo>
                <a:lnTo>
                  <a:pt x="381723" y="783589"/>
                </a:lnTo>
                <a:lnTo>
                  <a:pt x="355660" y="801018"/>
                </a:lnTo>
                <a:lnTo>
                  <a:pt x="349973" y="803909"/>
                </a:lnTo>
                <a:lnTo>
                  <a:pt x="321271" y="817879"/>
                </a:lnTo>
                <a:lnTo>
                  <a:pt x="313524" y="824229"/>
                </a:lnTo>
                <a:lnTo>
                  <a:pt x="317842" y="825499"/>
                </a:lnTo>
                <a:lnTo>
                  <a:pt x="388200" y="825499"/>
                </a:lnTo>
                <a:lnTo>
                  <a:pt x="403948" y="815339"/>
                </a:lnTo>
                <a:lnTo>
                  <a:pt x="436496" y="815339"/>
                </a:lnTo>
                <a:lnTo>
                  <a:pt x="436762" y="807719"/>
                </a:lnTo>
                <a:lnTo>
                  <a:pt x="435760" y="796289"/>
                </a:lnTo>
                <a:lnTo>
                  <a:pt x="434174" y="784859"/>
                </a:lnTo>
                <a:lnTo>
                  <a:pt x="447224" y="783589"/>
                </a:lnTo>
                <a:lnTo>
                  <a:pt x="451129" y="777239"/>
                </a:lnTo>
                <a:lnTo>
                  <a:pt x="450176" y="760729"/>
                </a:lnTo>
                <a:lnTo>
                  <a:pt x="448652" y="728979"/>
                </a:lnTo>
                <a:lnTo>
                  <a:pt x="445477" y="642619"/>
                </a:lnTo>
                <a:lnTo>
                  <a:pt x="438746" y="594359"/>
                </a:lnTo>
                <a:lnTo>
                  <a:pt x="439508" y="586739"/>
                </a:lnTo>
                <a:lnTo>
                  <a:pt x="439508" y="584199"/>
                </a:lnTo>
                <a:lnTo>
                  <a:pt x="438437" y="574039"/>
                </a:lnTo>
                <a:lnTo>
                  <a:pt x="438080" y="563879"/>
                </a:lnTo>
                <a:lnTo>
                  <a:pt x="438437" y="553719"/>
                </a:lnTo>
                <a:lnTo>
                  <a:pt x="439508" y="544829"/>
                </a:lnTo>
                <a:lnTo>
                  <a:pt x="442175" y="538479"/>
                </a:lnTo>
                <a:lnTo>
                  <a:pt x="442175" y="537209"/>
                </a:lnTo>
                <a:lnTo>
                  <a:pt x="442683" y="529589"/>
                </a:lnTo>
                <a:lnTo>
                  <a:pt x="445376" y="521969"/>
                </a:lnTo>
                <a:lnTo>
                  <a:pt x="448414" y="513079"/>
                </a:lnTo>
                <a:lnTo>
                  <a:pt x="451667" y="505459"/>
                </a:lnTo>
                <a:lnTo>
                  <a:pt x="455002" y="496569"/>
                </a:lnTo>
                <a:lnTo>
                  <a:pt x="455891" y="495299"/>
                </a:lnTo>
                <a:lnTo>
                  <a:pt x="458304" y="485139"/>
                </a:lnTo>
                <a:lnTo>
                  <a:pt x="459066" y="485139"/>
                </a:lnTo>
                <a:lnTo>
                  <a:pt x="462495" y="483869"/>
                </a:lnTo>
                <a:lnTo>
                  <a:pt x="539743" y="483869"/>
                </a:lnTo>
                <a:lnTo>
                  <a:pt x="540092" y="469899"/>
                </a:lnTo>
                <a:lnTo>
                  <a:pt x="542759" y="466089"/>
                </a:lnTo>
                <a:lnTo>
                  <a:pt x="544664" y="463549"/>
                </a:lnTo>
                <a:lnTo>
                  <a:pt x="548728" y="461009"/>
                </a:lnTo>
                <a:lnTo>
                  <a:pt x="554062" y="457199"/>
                </a:lnTo>
                <a:lnTo>
                  <a:pt x="555967" y="452119"/>
                </a:lnTo>
                <a:lnTo>
                  <a:pt x="557745" y="445769"/>
                </a:lnTo>
                <a:lnTo>
                  <a:pt x="561047" y="438149"/>
                </a:lnTo>
                <a:lnTo>
                  <a:pt x="561047" y="430529"/>
                </a:lnTo>
                <a:lnTo>
                  <a:pt x="560583" y="424179"/>
                </a:lnTo>
                <a:lnTo>
                  <a:pt x="559809" y="422909"/>
                </a:lnTo>
                <a:lnTo>
                  <a:pt x="559654" y="421639"/>
                </a:lnTo>
                <a:lnTo>
                  <a:pt x="561047" y="419099"/>
                </a:lnTo>
                <a:lnTo>
                  <a:pt x="568985" y="417829"/>
                </a:lnTo>
                <a:lnTo>
                  <a:pt x="571684" y="412749"/>
                </a:lnTo>
                <a:lnTo>
                  <a:pt x="572335" y="403859"/>
                </a:lnTo>
                <a:lnTo>
                  <a:pt x="574128" y="389889"/>
                </a:lnTo>
                <a:lnTo>
                  <a:pt x="583780" y="342899"/>
                </a:lnTo>
                <a:lnTo>
                  <a:pt x="587610" y="316229"/>
                </a:lnTo>
                <a:close/>
              </a:path>
              <a:path w="592455" h="830580">
                <a:moveTo>
                  <a:pt x="436496" y="815339"/>
                </a:moveTo>
                <a:lnTo>
                  <a:pt x="403948" y="815339"/>
                </a:lnTo>
                <a:lnTo>
                  <a:pt x="404964" y="825499"/>
                </a:lnTo>
                <a:lnTo>
                  <a:pt x="433920" y="825499"/>
                </a:lnTo>
                <a:lnTo>
                  <a:pt x="436407" y="817879"/>
                </a:lnTo>
                <a:lnTo>
                  <a:pt x="436496" y="815339"/>
                </a:lnTo>
                <a:close/>
              </a:path>
              <a:path w="592455" h="830580">
                <a:moveTo>
                  <a:pt x="357466" y="800099"/>
                </a:moveTo>
                <a:lnTo>
                  <a:pt x="353656" y="801369"/>
                </a:lnTo>
                <a:lnTo>
                  <a:pt x="355660" y="801018"/>
                </a:lnTo>
                <a:lnTo>
                  <a:pt x="357466" y="800099"/>
                </a:lnTo>
                <a:close/>
              </a:path>
              <a:path w="592455" h="830580">
                <a:moveTo>
                  <a:pt x="220941" y="455929"/>
                </a:moveTo>
                <a:lnTo>
                  <a:pt x="195033" y="455929"/>
                </a:lnTo>
                <a:lnTo>
                  <a:pt x="201764" y="463549"/>
                </a:lnTo>
                <a:lnTo>
                  <a:pt x="220941" y="461009"/>
                </a:lnTo>
                <a:lnTo>
                  <a:pt x="220941" y="455929"/>
                </a:lnTo>
                <a:close/>
              </a:path>
              <a:path w="592455" h="830580">
                <a:moveTo>
                  <a:pt x="267847" y="299719"/>
                </a:moveTo>
                <a:lnTo>
                  <a:pt x="193128" y="299719"/>
                </a:lnTo>
                <a:lnTo>
                  <a:pt x="200367" y="302259"/>
                </a:lnTo>
                <a:lnTo>
                  <a:pt x="205955" y="307339"/>
                </a:lnTo>
                <a:lnTo>
                  <a:pt x="207860" y="312419"/>
                </a:lnTo>
                <a:lnTo>
                  <a:pt x="210527" y="314959"/>
                </a:lnTo>
                <a:lnTo>
                  <a:pt x="235927" y="331469"/>
                </a:lnTo>
                <a:lnTo>
                  <a:pt x="243166" y="336549"/>
                </a:lnTo>
                <a:lnTo>
                  <a:pt x="245071" y="337819"/>
                </a:lnTo>
                <a:lnTo>
                  <a:pt x="252928" y="339089"/>
                </a:lnTo>
                <a:lnTo>
                  <a:pt x="256676" y="340359"/>
                </a:lnTo>
                <a:lnTo>
                  <a:pt x="259162" y="344169"/>
                </a:lnTo>
                <a:lnTo>
                  <a:pt x="263232" y="350519"/>
                </a:lnTo>
                <a:lnTo>
                  <a:pt x="267804" y="350519"/>
                </a:lnTo>
                <a:lnTo>
                  <a:pt x="267296" y="353059"/>
                </a:lnTo>
                <a:lnTo>
                  <a:pt x="269963" y="356869"/>
                </a:lnTo>
                <a:lnTo>
                  <a:pt x="278726" y="358139"/>
                </a:lnTo>
                <a:lnTo>
                  <a:pt x="277202" y="363219"/>
                </a:lnTo>
                <a:lnTo>
                  <a:pt x="285965" y="364489"/>
                </a:lnTo>
                <a:lnTo>
                  <a:pt x="291045" y="363219"/>
                </a:lnTo>
                <a:lnTo>
                  <a:pt x="294601" y="361949"/>
                </a:lnTo>
                <a:lnTo>
                  <a:pt x="297776" y="358139"/>
                </a:lnTo>
                <a:lnTo>
                  <a:pt x="304704" y="354329"/>
                </a:lnTo>
                <a:lnTo>
                  <a:pt x="312524" y="351789"/>
                </a:lnTo>
                <a:lnTo>
                  <a:pt x="319797" y="349249"/>
                </a:lnTo>
                <a:lnTo>
                  <a:pt x="325081" y="344169"/>
                </a:lnTo>
                <a:lnTo>
                  <a:pt x="329526" y="342899"/>
                </a:lnTo>
                <a:lnTo>
                  <a:pt x="331685" y="340359"/>
                </a:lnTo>
                <a:lnTo>
                  <a:pt x="335495" y="337819"/>
                </a:lnTo>
                <a:lnTo>
                  <a:pt x="336765" y="332739"/>
                </a:lnTo>
                <a:lnTo>
                  <a:pt x="342734" y="331469"/>
                </a:lnTo>
                <a:lnTo>
                  <a:pt x="347179" y="330199"/>
                </a:lnTo>
                <a:lnTo>
                  <a:pt x="352894" y="328929"/>
                </a:lnTo>
                <a:lnTo>
                  <a:pt x="357466" y="327659"/>
                </a:lnTo>
                <a:lnTo>
                  <a:pt x="361911" y="325119"/>
                </a:lnTo>
                <a:lnTo>
                  <a:pt x="365975" y="318769"/>
                </a:lnTo>
                <a:lnTo>
                  <a:pt x="370547" y="318769"/>
                </a:lnTo>
                <a:lnTo>
                  <a:pt x="377151" y="317499"/>
                </a:lnTo>
                <a:lnTo>
                  <a:pt x="383628" y="317499"/>
                </a:lnTo>
                <a:lnTo>
                  <a:pt x="390105" y="316229"/>
                </a:lnTo>
                <a:lnTo>
                  <a:pt x="587610" y="316229"/>
                </a:lnTo>
                <a:lnTo>
                  <a:pt x="588522" y="309879"/>
                </a:lnTo>
                <a:lnTo>
                  <a:pt x="276313" y="309879"/>
                </a:lnTo>
                <a:lnTo>
                  <a:pt x="275805" y="308609"/>
                </a:lnTo>
                <a:lnTo>
                  <a:pt x="273138" y="304799"/>
                </a:lnTo>
                <a:lnTo>
                  <a:pt x="269455" y="303529"/>
                </a:lnTo>
                <a:lnTo>
                  <a:pt x="268566" y="300989"/>
                </a:lnTo>
                <a:lnTo>
                  <a:pt x="267847" y="299719"/>
                </a:lnTo>
                <a:close/>
              </a:path>
              <a:path w="592455" h="830580">
                <a:moveTo>
                  <a:pt x="514184" y="118109"/>
                </a:moveTo>
                <a:lnTo>
                  <a:pt x="452589" y="118109"/>
                </a:lnTo>
                <a:lnTo>
                  <a:pt x="432904" y="137159"/>
                </a:lnTo>
                <a:lnTo>
                  <a:pt x="429602" y="151129"/>
                </a:lnTo>
                <a:lnTo>
                  <a:pt x="423252" y="157479"/>
                </a:lnTo>
                <a:lnTo>
                  <a:pt x="409536" y="175259"/>
                </a:lnTo>
                <a:lnTo>
                  <a:pt x="397852" y="199389"/>
                </a:lnTo>
                <a:lnTo>
                  <a:pt x="388708" y="228599"/>
                </a:lnTo>
                <a:lnTo>
                  <a:pt x="383628" y="236219"/>
                </a:lnTo>
                <a:lnTo>
                  <a:pt x="378294" y="243839"/>
                </a:lnTo>
                <a:lnTo>
                  <a:pt x="365975" y="260349"/>
                </a:lnTo>
                <a:lnTo>
                  <a:pt x="338162" y="278129"/>
                </a:lnTo>
                <a:lnTo>
                  <a:pt x="316953" y="295909"/>
                </a:lnTo>
                <a:lnTo>
                  <a:pt x="308952" y="295909"/>
                </a:lnTo>
                <a:lnTo>
                  <a:pt x="304380" y="297179"/>
                </a:lnTo>
                <a:lnTo>
                  <a:pt x="300695" y="298449"/>
                </a:lnTo>
                <a:lnTo>
                  <a:pt x="298904" y="300989"/>
                </a:lnTo>
                <a:lnTo>
                  <a:pt x="296040" y="302259"/>
                </a:lnTo>
                <a:lnTo>
                  <a:pt x="289140" y="302259"/>
                </a:lnTo>
                <a:lnTo>
                  <a:pt x="285457" y="303529"/>
                </a:lnTo>
                <a:lnTo>
                  <a:pt x="283298" y="303529"/>
                </a:lnTo>
                <a:lnTo>
                  <a:pt x="280885" y="308609"/>
                </a:lnTo>
                <a:lnTo>
                  <a:pt x="276313" y="309879"/>
                </a:lnTo>
                <a:lnTo>
                  <a:pt x="588522" y="309879"/>
                </a:lnTo>
                <a:lnTo>
                  <a:pt x="590892" y="293369"/>
                </a:lnTo>
                <a:lnTo>
                  <a:pt x="592289" y="257809"/>
                </a:lnTo>
                <a:lnTo>
                  <a:pt x="590892" y="203199"/>
                </a:lnTo>
                <a:lnTo>
                  <a:pt x="590892" y="179069"/>
                </a:lnTo>
                <a:lnTo>
                  <a:pt x="589114" y="160019"/>
                </a:lnTo>
                <a:lnTo>
                  <a:pt x="577303" y="147319"/>
                </a:lnTo>
                <a:lnTo>
                  <a:pt x="554570" y="137159"/>
                </a:lnTo>
                <a:lnTo>
                  <a:pt x="535012" y="130809"/>
                </a:lnTo>
                <a:lnTo>
                  <a:pt x="531329" y="128269"/>
                </a:lnTo>
                <a:lnTo>
                  <a:pt x="529170" y="124459"/>
                </a:lnTo>
                <a:lnTo>
                  <a:pt x="525360" y="121919"/>
                </a:lnTo>
                <a:lnTo>
                  <a:pt x="519010" y="120649"/>
                </a:lnTo>
                <a:lnTo>
                  <a:pt x="514184" y="118109"/>
                </a:lnTo>
                <a:close/>
              </a:path>
              <a:path w="592455" h="830580">
                <a:moveTo>
                  <a:pt x="144043" y="133349"/>
                </a:moveTo>
                <a:lnTo>
                  <a:pt x="143344" y="133349"/>
                </a:lnTo>
                <a:lnTo>
                  <a:pt x="143090" y="137159"/>
                </a:lnTo>
                <a:lnTo>
                  <a:pt x="144043" y="133349"/>
                </a:lnTo>
                <a:close/>
              </a:path>
              <a:path w="592455" h="830580">
                <a:moveTo>
                  <a:pt x="143387" y="124459"/>
                </a:moveTo>
                <a:lnTo>
                  <a:pt x="140931" y="124459"/>
                </a:lnTo>
                <a:lnTo>
                  <a:pt x="143598" y="125729"/>
                </a:lnTo>
                <a:lnTo>
                  <a:pt x="143387" y="124459"/>
                </a:lnTo>
                <a:close/>
              </a:path>
              <a:path w="592455" h="830580">
                <a:moveTo>
                  <a:pt x="442683" y="0"/>
                </a:moveTo>
                <a:lnTo>
                  <a:pt x="426427" y="2539"/>
                </a:lnTo>
                <a:lnTo>
                  <a:pt x="414870" y="15239"/>
                </a:lnTo>
                <a:lnTo>
                  <a:pt x="412838" y="29209"/>
                </a:lnTo>
                <a:lnTo>
                  <a:pt x="412838" y="38099"/>
                </a:lnTo>
                <a:lnTo>
                  <a:pt x="403694" y="44449"/>
                </a:lnTo>
                <a:lnTo>
                  <a:pt x="403694" y="55879"/>
                </a:lnTo>
                <a:lnTo>
                  <a:pt x="405853" y="59689"/>
                </a:lnTo>
                <a:lnTo>
                  <a:pt x="407123" y="63499"/>
                </a:lnTo>
                <a:lnTo>
                  <a:pt x="397852" y="80009"/>
                </a:lnTo>
                <a:lnTo>
                  <a:pt x="392391" y="82549"/>
                </a:lnTo>
                <a:lnTo>
                  <a:pt x="401789" y="86359"/>
                </a:lnTo>
                <a:lnTo>
                  <a:pt x="412203" y="86359"/>
                </a:lnTo>
                <a:lnTo>
                  <a:pt x="410425" y="88899"/>
                </a:lnTo>
                <a:lnTo>
                  <a:pt x="409536" y="96519"/>
                </a:lnTo>
                <a:lnTo>
                  <a:pt x="416267" y="97789"/>
                </a:lnTo>
                <a:lnTo>
                  <a:pt x="418680" y="99059"/>
                </a:lnTo>
                <a:lnTo>
                  <a:pt x="412838" y="102869"/>
                </a:lnTo>
                <a:lnTo>
                  <a:pt x="412203" y="105409"/>
                </a:lnTo>
                <a:lnTo>
                  <a:pt x="416267" y="105409"/>
                </a:lnTo>
                <a:lnTo>
                  <a:pt x="418172" y="109219"/>
                </a:lnTo>
                <a:lnTo>
                  <a:pt x="414108" y="120649"/>
                </a:lnTo>
                <a:lnTo>
                  <a:pt x="418680" y="119379"/>
                </a:lnTo>
                <a:lnTo>
                  <a:pt x="441096" y="119379"/>
                </a:lnTo>
                <a:lnTo>
                  <a:pt x="452589" y="118109"/>
                </a:lnTo>
                <a:lnTo>
                  <a:pt x="514184" y="118109"/>
                </a:lnTo>
                <a:lnTo>
                  <a:pt x="511771" y="116839"/>
                </a:lnTo>
                <a:lnTo>
                  <a:pt x="510120" y="110489"/>
                </a:lnTo>
                <a:lnTo>
                  <a:pt x="507707" y="109219"/>
                </a:lnTo>
                <a:lnTo>
                  <a:pt x="506945" y="101599"/>
                </a:lnTo>
                <a:lnTo>
                  <a:pt x="504278" y="99059"/>
                </a:lnTo>
                <a:lnTo>
                  <a:pt x="497293" y="99059"/>
                </a:lnTo>
                <a:lnTo>
                  <a:pt x="496563" y="97789"/>
                </a:lnTo>
                <a:lnTo>
                  <a:pt x="494118" y="92709"/>
                </a:lnTo>
                <a:lnTo>
                  <a:pt x="493102" y="80009"/>
                </a:lnTo>
                <a:lnTo>
                  <a:pt x="496277" y="69849"/>
                </a:lnTo>
                <a:lnTo>
                  <a:pt x="496277" y="55879"/>
                </a:lnTo>
                <a:lnTo>
                  <a:pt x="497547" y="36829"/>
                </a:lnTo>
                <a:lnTo>
                  <a:pt x="487641" y="15239"/>
                </a:lnTo>
                <a:lnTo>
                  <a:pt x="469988" y="6349"/>
                </a:lnTo>
                <a:lnTo>
                  <a:pt x="442683" y="0"/>
                </a:lnTo>
                <a:close/>
              </a:path>
              <a:path w="592455" h="830580">
                <a:moveTo>
                  <a:pt x="441096" y="119379"/>
                </a:moveTo>
                <a:lnTo>
                  <a:pt x="418680" y="119379"/>
                </a:lnTo>
                <a:lnTo>
                  <a:pt x="429602" y="120649"/>
                </a:lnTo>
                <a:lnTo>
                  <a:pt x="441096" y="119379"/>
                </a:lnTo>
                <a:close/>
              </a:path>
              <a:path w="592455" h="830580">
                <a:moveTo>
                  <a:pt x="110451" y="34289"/>
                </a:moveTo>
                <a:lnTo>
                  <a:pt x="105117" y="39369"/>
                </a:lnTo>
                <a:lnTo>
                  <a:pt x="77584" y="39369"/>
                </a:lnTo>
                <a:lnTo>
                  <a:pt x="65011" y="44449"/>
                </a:lnTo>
                <a:lnTo>
                  <a:pt x="54584" y="58419"/>
                </a:lnTo>
                <a:lnTo>
                  <a:pt x="52971" y="60959"/>
                </a:lnTo>
                <a:lnTo>
                  <a:pt x="51638" y="62229"/>
                </a:lnTo>
                <a:lnTo>
                  <a:pt x="48600" y="66075"/>
                </a:lnTo>
                <a:lnTo>
                  <a:pt x="48158" y="72389"/>
                </a:lnTo>
                <a:lnTo>
                  <a:pt x="48691" y="82549"/>
                </a:lnTo>
                <a:lnTo>
                  <a:pt x="47625" y="83819"/>
                </a:lnTo>
                <a:lnTo>
                  <a:pt x="52171" y="91439"/>
                </a:lnTo>
                <a:lnTo>
                  <a:pt x="56451" y="93979"/>
                </a:lnTo>
                <a:lnTo>
                  <a:pt x="55918" y="99059"/>
                </a:lnTo>
                <a:lnTo>
                  <a:pt x="56451" y="104139"/>
                </a:lnTo>
                <a:lnTo>
                  <a:pt x="58318" y="107949"/>
                </a:lnTo>
                <a:lnTo>
                  <a:pt x="60998" y="111759"/>
                </a:lnTo>
                <a:lnTo>
                  <a:pt x="61798" y="116839"/>
                </a:lnTo>
                <a:lnTo>
                  <a:pt x="66344" y="118109"/>
                </a:lnTo>
                <a:lnTo>
                  <a:pt x="68757" y="116839"/>
                </a:lnTo>
                <a:lnTo>
                  <a:pt x="142963" y="116839"/>
                </a:lnTo>
                <a:lnTo>
                  <a:pt x="144233" y="114299"/>
                </a:lnTo>
                <a:lnTo>
                  <a:pt x="147916" y="113029"/>
                </a:lnTo>
                <a:lnTo>
                  <a:pt x="148424" y="110489"/>
                </a:lnTo>
                <a:lnTo>
                  <a:pt x="146646" y="106679"/>
                </a:lnTo>
                <a:lnTo>
                  <a:pt x="143090" y="102869"/>
                </a:lnTo>
                <a:lnTo>
                  <a:pt x="142328" y="99059"/>
                </a:lnTo>
                <a:lnTo>
                  <a:pt x="140850" y="92709"/>
                </a:lnTo>
                <a:lnTo>
                  <a:pt x="140927" y="88899"/>
                </a:lnTo>
                <a:lnTo>
                  <a:pt x="140989" y="81279"/>
                </a:lnTo>
                <a:lnTo>
                  <a:pt x="139153" y="74929"/>
                </a:lnTo>
                <a:lnTo>
                  <a:pt x="135089" y="72389"/>
                </a:lnTo>
                <a:lnTo>
                  <a:pt x="133184" y="68579"/>
                </a:lnTo>
                <a:lnTo>
                  <a:pt x="132676" y="63499"/>
                </a:lnTo>
                <a:lnTo>
                  <a:pt x="128448" y="60959"/>
                </a:lnTo>
                <a:lnTo>
                  <a:pt x="127136" y="55879"/>
                </a:lnTo>
                <a:lnTo>
                  <a:pt x="126658" y="48259"/>
                </a:lnTo>
                <a:lnTo>
                  <a:pt x="124929" y="43179"/>
                </a:lnTo>
                <a:lnTo>
                  <a:pt x="110451" y="34289"/>
                </a:lnTo>
                <a:close/>
              </a:path>
              <a:path w="592455" h="830580">
                <a:moveTo>
                  <a:pt x="498976" y="97789"/>
                </a:moveTo>
                <a:lnTo>
                  <a:pt x="497293" y="99059"/>
                </a:lnTo>
                <a:lnTo>
                  <a:pt x="504278" y="99059"/>
                </a:lnTo>
                <a:lnTo>
                  <a:pt x="498976" y="97789"/>
                </a:lnTo>
                <a:close/>
              </a:path>
              <a:path w="592455" h="830580">
                <a:moveTo>
                  <a:pt x="48691" y="64769"/>
                </a:moveTo>
                <a:lnTo>
                  <a:pt x="47625" y="67309"/>
                </a:lnTo>
                <a:lnTo>
                  <a:pt x="48600" y="66075"/>
                </a:lnTo>
                <a:lnTo>
                  <a:pt x="48691" y="647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-16483" y="205295"/>
            <a:ext cx="1171840" cy="7059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0" y="0"/>
            <a:ext cx="6096000" cy="9302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0" y="143078"/>
            <a:ext cx="914400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Noto Sans Mono CJK TC Bold"/>
                <a:cs typeface="Noto Sans Mono CJK TC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39" y="1192784"/>
            <a:ext cx="8567420" cy="2132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9A2EB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31454" y="6420101"/>
            <a:ext cx="302259" cy="252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0" Type="http://schemas.openxmlformats.org/officeDocument/2006/relationships/image" Target="../media/image37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.png"/><Relationship Id="rId7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94.png"/><Relationship Id="rId5" Type="http://schemas.openxmlformats.org/officeDocument/2006/relationships/image" Target="../media/image8.png"/><Relationship Id="rId10" Type="http://schemas.openxmlformats.org/officeDocument/2006/relationships/image" Target="../media/image93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inkedin.com/pulse/role-business-model-strategy-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97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8.png"/><Relationship Id="rId21" Type="http://schemas.openxmlformats.org/officeDocument/2006/relationships/image" Target="../media/image115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image" Target="../media/image1.png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4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116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13" Type="http://schemas.openxmlformats.org/officeDocument/2006/relationships/image" Target="../media/image124.jpg"/><Relationship Id="rId3" Type="http://schemas.openxmlformats.org/officeDocument/2006/relationships/image" Target="../media/image98.png"/><Relationship Id="rId7" Type="http://schemas.openxmlformats.org/officeDocument/2006/relationships/image" Target="../media/image118.jpg"/><Relationship Id="rId12" Type="http://schemas.openxmlformats.org/officeDocument/2006/relationships/image" Target="../media/image1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jpg"/><Relationship Id="rId5" Type="http://schemas.openxmlformats.org/officeDocument/2006/relationships/image" Target="../media/image4.png"/><Relationship Id="rId15" Type="http://schemas.openxmlformats.org/officeDocument/2006/relationships/hyperlink" Target="http://topic.cw.com.tw/value-proposition-design/" TargetMode="External"/><Relationship Id="rId10" Type="http://schemas.openxmlformats.org/officeDocument/2006/relationships/image" Target="../media/image121.jpg"/><Relationship Id="rId4" Type="http://schemas.openxmlformats.org/officeDocument/2006/relationships/image" Target="../media/image99.png"/><Relationship Id="rId9" Type="http://schemas.openxmlformats.org/officeDocument/2006/relationships/image" Target="../media/image120.jpg"/><Relationship Id="rId14" Type="http://schemas.openxmlformats.org/officeDocument/2006/relationships/image" Target="../media/image1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98.png"/><Relationship Id="rId21" Type="http://schemas.openxmlformats.org/officeDocument/2006/relationships/image" Target="../media/image146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image" Target="../media/image1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4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4" Type="http://schemas.openxmlformats.org/officeDocument/2006/relationships/image" Target="../media/image9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50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18" Type="http://schemas.openxmlformats.org/officeDocument/2006/relationships/image" Target="../media/image163.png"/><Relationship Id="rId26" Type="http://schemas.openxmlformats.org/officeDocument/2006/relationships/image" Target="../media/image171.png"/><Relationship Id="rId3" Type="http://schemas.openxmlformats.org/officeDocument/2006/relationships/image" Target="../media/image98.png"/><Relationship Id="rId21" Type="http://schemas.openxmlformats.org/officeDocument/2006/relationships/image" Target="../media/image166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5" Type="http://schemas.openxmlformats.org/officeDocument/2006/relationships/image" Target="../media/image170.png"/><Relationship Id="rId2" Type="http://schemas.openxmlformats.org/officeDocument/2006/relationships/image" Target="../media/image1.png"/><Relationship Id="rId16" Type="http://schemas.openxmlformats.org/officeDocument/2006/relationships/image" Target="../media/image161.png"/><Relationship Id="rId20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24" Type="http://schemas.openxmlformats.org/officeDocument/2006/relationships/image" Target="../media/image169.png"/><Relationship Id="rId5" Type="http://schemas.openxmlformats.org/officeDocument/2006/relationships/image" Target="../media/image4.png"/><Relationship Id="rId15" Type="http://schemas.openxmlformats.org/officeDocument/2006/relationships/image" Target="../media/image160.png"/><Relationship Id="rId23" Type="http://schemas.openxmlformats.org/officeDocument/2006/relationships/image" Target="../media/image168.png"/><Relationship Id="rId28" Type="http://schemas.openxmlformats.org/officeDocument/2006/relationships/image" Target="../media/image173.jpg"/><Relationship Id="rId10" Type="http://schemas.openxmlformats.org/officeDocument/2006/relationships/image" Target="../media/image155.png"/><Relationship Id="rId19" Type="http://schemas.openxmlformats.org/officeDocument/2006/relationships/image" Target="../media/image164.png"/><Relationship Id="rId4" Type="http://schemas.openxmlformats.org/officeDocument/2006/relationships/image" Target="../media/image9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Relationship Id="rId22" Type="http://schemas.openxmlformats.org/officeDocument/2006/relationships/image" Target="../media/image167.png"/><Relationship Id="rId27" Type="http://schemas.openxmlformats.org/officeDocument/2006/relationships/image" Target="../media/image1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jpg"/><Relationship Id="rId3" Type="http://schemas.openxmlformats.org/officeDocument/2006/relationships/image" Target="../media/image152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54.png"/><Relationship Id="rId10" Type="http://schemas.openxmlformats.org/officeDocument/2006/relationships/image" Target="../media/image178.png"/><Relationship Id="rId4" Type="http://schemas.openxmlformats.org/officeDocument/2006/relationships/image" Target="../media/image153.png"/><Relationship Id="rId9" Type="http://schemas.openxmlformats.org/officeDocument/2006/relationships/image" Target="../media/image1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3.png"/><Relationship Id="rId18" Type="http://schemas.openxmlformats.org/officeDocument/2006/relationships/image" Target="../media/image198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12" Type="http://schemas.openxmlformats.org/officeDocument/2006/relationships/image" Target="../media/image192.png"/><Relationship Id="rId17" Type="http://schemas.openxmlformats.org/officeDocument/2006/relationships/image" Target="../media/image197.png"/><Relationship Id="rId2" Type="http://schemas.openxmlformats.org/officeDocument/2006/relationships/image" Target="../media/image182.png"/><Relationship Id="rId16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5" Type="http://schemas.openxmlformats.org/officeDocument/2006/relationships/image" Target="../media/image195.png"/><Relationship Id="rId10" Type="http://schemas.openxmlformats.org/officeDocument/2006/relationships/image" Target="../media/image190.png"/><Relationship Id="rId19" Type="http://schemas.openxmlformats.org/officeDocument/2006/relationships/image" Target="../media/image199.jpg"/><Relationship Id="rId4" Type="http://schemas.openxmlformats.org/officeDocument/2006/relationships/image" Target="../media/image184.png"/><Relationship Id="rId9" Type="http://schemas.openxmlformats.org/officeDocument/2006/relationships/image" Target="../media/image189.png"/><Relationship Id="rId14" Type="http://schemas.openxmlformats.org/officeDocument/2006/relationships/image" Target="../media/image19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jpg"/><Relationship Id="rId3" Type="http://schemas.openxmlformats.org/officeDocument/2006/relationships/image" Target="../media/image183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1" Type="http://schemas.openxmlformats.org/officeDocument/2006/relationships/image" Target="../media/image204.png"/><Relationship Id="rId5" Type="http://schemas.openxmlformats.org/officeDocument/2006/relationships/image" Target="../media/image185.png"/><Relationship Id="rId10" Type="http://schemas.openxmlformats.org/officeDocument/2006/relationships/image" Target="../media/image203.png"/><Relationship Id="rId4" Type="http://schemas.openxmlformats.org/officeDocument/2006/relationships/image" Target="../media/image184.png"/><Relationship Id="rId9" Type="http://schemas.openxmlformats.org/officeDocument/2006/relationships/image" Target="../media/image202.png"/><Relationship Id="rId14" Type="http://schemas.openxmlformats.org/officeDocument/2006/relationships/image" Target="../media/image20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9.png"/><Relationship Id="rId18" Type="http://schemas.openxmlformats.org/officeDocument/2006/relationships/image" Target="../media/image224.png"/><Relationship Id="rId26" Type="http://schemas.openxmlformats.org/officeDocument/2006/relationships/image" Target="../media/image232.png"/><Relationship Id="rId3" Type="http://schemas.openxmlformats.org/officeDocument/2006/relationships/image" Target="../media/image209.png"/><Relationship Id="rId21" Type="http://schemas.openxmlformats.org/officeDocument/2006/relationships/image" Target="../media/image227.png"/><Relationship Id="rId7" Type="http://schemas.openxmlformats.org/officeDocument/2006/relationships/image" Target="../media/image213.png"/><Relationship Id="rId12" Type="http://schemas.openxmlformats.org/officeDocument/2006/relationships/image" Target="../media/image218.png"/><Relationship Id="rId17" Type="http://schemas.openxmlformats.org/officeDocument/2006/relationships/image" Target="../media/image223.png"/><Relationship Id="rId25" Type="http://schemas.openxmlformats.org/officeDocument/2006/relationships/image" Target="../media/image231.png"/><Relationship Id="rId2" Type="http://schemas.openxmlformats.org/officeDocument/2006/relationships/image" Target="../media/image208.png"/><Relationship Id="rId16" Type="http://schemas.openxmlformats.org/officeDocument/2006/relationships/image" Target="../media/image222.png"/><Relationship Id="rId20" Type="http://schemas.openxmlformats.org/officeDocument/2006/relationships/image" Target="../media/image226.png"/><Relationship Id="rId29" Type="http://schemas.openxmlformats.org/officeDocument/2006/relationships/image" Target="../media/image2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11" Type="http://schemas.openxmlformats.org/officeDocument/2006/relationships/image" Target="../media/image217.png"/><Relationship Id="rId24" Type="http://schemas.openxmlformats.org/officeDocument/2006/relationships/image" Target="../media/image230.png"/><Relationship Id="rId5" Type="http://schemas.openxmlformats.org/officeDocument/2006/relationships/image" Target="../media/image211.png"/><Relationship Id="rId15" Type="http://schemas.openxmlformats.org/officeDocument/2006/relationships/image" Target="../media/image221.png"/><Relationship Id="rId23" Type="http://schemas.openxmlformats.org/officeDocument/2006/relationships/image" Target="../media/image229.png"/><Relationship Id="rId28" Type="http://schemas.openxmlformats.org/officeDocument/2006/relationships/image" Target="../media/image234.png"/><Relationship Id="rId10" Type="http://schemas.openxmlformats.org/officeDocument/2006/relationships/image" Target="../media/image216.png"/><Relationship Id="rId19" Type="http://schemas.openxmlformats.org/officeDocument/2006/relationships/image" Target="../media/image225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Relationship Id="rId14" Type="http://schemas.openxmlformats.org/officeDocument/2006/relationships/image" Target="../media/image220.png"/><Relationship Id="rId22" Type="http://schemas.openxmlformats.org/officeDocument/2006/relationships/image" Target="../media/image228.png"/><Relationship Id="rId27" Type="http://schemas.openxmlformats.org/officeDocument/2006/relationships/image" Target="../media/image2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13" Type="http://schemas.openxmlformats.org/officeDocument/2006/relationships/image" Target="../media/image242.png"/><Relationship Id="rId3" Type="http://schemas.openxmlformats.org/officeDocument/2006/relationships/image" Target="../media/image209.png"/><Relationship Id="rId7" Type="http://schemas.openxmlformats.org/officeDocument/2006/relationships/image" Target="../media/image236.png"/><Relationship Id="rId12" Type="http://schemas.openxmlformats.org/officeDocument/2006/relationships/image" Target="../media/image241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11" Type="http://schemas.openxmlformats.org/officeDocument/2006/relationships/image" Target="../media/image240.png"/><Relationship Id="rId5" Type="http://schemas.openxmlformats.org/officeDocument/2006/relationships/image" Target="../media/image211.png"/><Relationship Id="rId10" Type="http://schemas.openxmlformats.org/officeDocument/2006/relationships/image" Target="../media/image239.png"/><Relationship Id="rId4" Type="http://schemas.openxmlformats.org/officeDocument/2006/relationships/image" Target="../media/image210.png"/><Relationship Id="rId9" Type="http://schemas.openxmlformats.org/officeDocument/2006/relationships/image" Target="../media/image238.png"/><Relationship Id="rId14" Type="http://schemas.openxmlformats.org/officeDocument/2006/relationships/image" Target="../media/image24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55.png"/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12" Type="http://schemas.openxmlformats.org/officeDocument/2006/relationships/image" Target="../media/image254.png"/><Relationship Id="rId17" Type="http://schemas.openxmlformats.org/officeDocument/2006/relationships/image" Target="../media/image258.jpg"/><Relationship Id="rId2" Type="http://schemas.openxmlformats.org/officeDocument/2006/relationships/image" Target="../media/image244.png"/><Relationship Id="rId16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11" Type="http://schemas.openxmlformats.org/officeDocument/2006/relationships/image" Target="../media/image253.png"/><Relationship Id="rId5" Type="http://schemas.openxmlformats.org/officeDocument/2006/relationships/image" Target="../media/image247.png"/><Relationship Id="rId15" Type="http://schemas.openxmlformats.org/officeDocument/2006/relationships/image" Target="../media/image256.png"/><Relationship Id="rId10" Type="http://schemas.openxmlformats.org/officeDocument/2006/relationships/image" Target="../media/image252.png"/><Relationship Id="rId4" Type="http://schemas.openxmlformats.org/officeDocument/2006/relationships/image" Target="../media/image246.png"/><Relationship Id="rId9" Type="http://schemas.openxmlformats.org/officeDocument/2006/relationships/image" Target="../media/image251.png"/><Relationship Id="rId14" Type="http://schemas.openxmlformats.org/officeDocument/2006/relationships/image" Target="../media/image1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45.png"/><Relationship Id="rId7" Type="http://schemas.openxmlformats.org/officeDocument/2006/relationships/image" Target="../media/image259.png"/><Relationship Id="rId12" Type="http://schemas.openxmlformats.org/officeDocument/2006/relationships/image" Target="../media/image264.jp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11" Type="http://schemas.openxmlformats.org/officeDocument/2006/relationships/image" Target="../media/image263.png"/><Relationship Id="rId5" Type="http://schemas.openxmlformats.org/officeDocument/2006/relationships/image" Target="../media/image247.png"/><Relationship Id="rId10" Type="http://schemas.openxmlformats.org/officeDocument/2006/relationships/image" Target="../media/image262.png"/><Relationship Id="rId4" Type="http://schemas.openxmlformats.org/officeDocument/2006/relationships/image" Target="../media/image246.png"/><Relationship Id="rId9" Type="http://schemas.openxmlformats.org/officeDocument/2006/relationships/image" Target="../media/image2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8.jpg"/><Relationship Id="rId4" Type="http://schemas.openxmlformats.org/officeDocument/2006/relationships/image" Target="../media/image2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m.stu.edu.tw/109b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reurl.cc/9zrkv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13" Type="http://schemas.openxmlformats.org/officeDocument/2006/relationships/image" Target="../media/image280.png"/><Relationship Id="rId18" Type="http://schemas.openxmlformats.org/officeDocument/2006/relationships/image" Target="../media/image285.png"/><Relationship Id="rId3" Type="http://schemas.openxmlformats.org/officeDocument/2006/relationships/image" Target="../media/image270.png"/><Relationship Id="rId21" Type="http://schemas.openxmlformats.org/officeDocument/2006/relationships/image" Target="../media/image288.jpg"/><Relationship Id="rId7" Type="http://schemas.openxmlformats.org/officeDocument/2006/relationships/image" Target="../media/image274.png"/><Relationship Id="rId12" Type="http://schemas.openxmlformats.org/officeDocument/2006/relationships/image" Target="../media/image279.png"/><Relationship Id="rId17" Type="http://schemas.openxmlformats.org/officeDocument/2006/relationships/image" Target="../media/image284.png"/><Relationship Id="rId2" Type="http://schemas.openxmlformats.org/officeDocument/2006/relationships/image" Target="../media/image269.png"/><Relationship Id="rId16" Type="http://schemas.openxmlformats.org/officeDocument/2006/relationships/image" Target="../media/image283.png"/><Relationship Id="rId20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11" Type="http://schemas.openxmlformats.org/officeDocument/2006/relationships/image" Target="../media/image278.png"/><Relationship Id="rId5" Type="http://schemas.openxmlformats.org/officeDocument/2006/relationships/image" Target="../media/image272.png"/><Relationship Id="rId15" Type="http://schemas.openxmlformats.org/officeDocument/2006/relationships/image" Target="../media/image282.png"/><Relationship Id="rId10" Type="http://schemas.openxmlformats.org/officeDocument/2006/relationships/image" Target="../media/image277.png"/><Relationship Id="rId19" Type="http://schemas.openxmlformats.org/officeDocument/2006/relationships/image" Target="../media/image286.png"/><Relationship Id="rId4" Type="http://schemas.openxmlformats.org/officeDocument/2006/relationships/image" Target="../media/image271.png"/><Relationship Id="rId9" Type="http://schemas.openxmlformats.org/officeDocument/2006/relationships/image" Target="../media/image276.png"/><Relationship Id="rId14" Type="http://schemas.openxmlformats.org/officeDocument/2006/relationships/image" Target="../media/image28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13" Type="http://schemas.openxmlformats.org/officeDocument/2006/relationships/image" Target="../media/image280.png"/><Relationship Id="rId18" Type="http://schemas.openxmlformats.org/officeDocument/2006/relationships/image" Target="../media/image292.png"/><Relationship Id="rId3" Type="http://schemas.openxmlformats.org/officeDocument/2006/relationships/image" Target="../media/image270.png"/><Relationship Id="rId7" Type="http://schemas.openxmlformats.org/officeDocument/2006/relationships/image" Target="../media/image274.png"/><Relationship Id="rId12" Type="http://schemas.openxmlformats.org/officeDocument/2006/relationships/image" Target="../media/image279.png"/><Relationship Id="rId17" Type="http://schemas.openxmlformats.org/officeDocument/2006/relationships/image" Target="../media/image291.png"/><Relationship Id="rId2" Type="http://schemas.openxmlformats.org/officeDocument/2006/relationships/image" Target="../media/image269.png"/><Relationship Id="rId16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11" Type="http://schemas.openxmlformats.org/officeDocument/2006/relationships/image" Target="../media/image278.png"/><Relationship Id="rId5" Type="http://schemas.openxmlformats.org/officeDocument/2006/relationships/image" Target="../media/image272.png"/><Relationship Id="rId15" Type="http://schemas.openxmlformats.org/officeDocument/2006/relationships/image" Target="../media/image289.png"/><Relationship Id="rId10" Type="http://schemas.openxmlformats.org/officeDocument/2006/relationships/image" Target="../media/image277.png"/><Relationship Id="rId19" Type="http://schemas.openxmlformats.org/officeDocument/2006/relationships/image" Target="../media/image293.jpg"/><Relationship Id="rId4" Type="http://schemas.openxmlformats.org/officeDocument/2006/relationships/image" Target="../media/image271.png"/><Relationship Id="rId9" Type="http://schemas.openxmlformats.org/officeDocument/2006/relationships/image" Target="../media/image276.png"/><Relationship Id="rId14" Type="http://schemas.openxmlformats.org/officeDocument/2006/relationships/image" Target="../media/image2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13" Type="http://schemas.openxmlformats.org/officeDocument/2006/relationships/image" Target="../media/image301.png"/><Relationship Id="rId18" Type="http://schemas.openxmlformats.org/officeDocument/2006/relationships/image" Target="../media/image306.png"/><Relationship Id="rId3" Type="http://schemas.openxmlformats.org/officeDocument/2006/relationships/image" Target="../media/image98.png"/><Relationship Id="rId21" Type="http://schemas.openxmlformats.org/officeDocument/2006/relationships/image" Target="../media/image309.jpg"/><Relationship Id="rId7" Type="http://schemas.openxmlformats.org/officeDocument/2006/relationships/image" Target="../media/image295.png"/><Relationship Id="rId12" Type="http://schemas.openxmlformats.org/officeDocument/2006/relationships/image" Target="../media/image300.png"/><Relationship Id="rId17" Type="http://schemas.openxmlformats.org/officeDocument/2006/relationships/image" Target="../media/image305.png"/><Relationship Id="rId2" Type="http://schemas.openxmlformats.org/officeDocument/2006/relationships/image" Target="../media/image1.png"/><Relationship Id="rId16" Type="http://schemas.openxmlformats.org/officeDocument/2006/relationships/image" Target="../media/image304.png"/><Relationship Id="rId20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png"/><Relationship Id="rId11" Type="http://schemas.openxmlformats.org/officeDocument/2006/relationships/image" Target="../media/image299.png"/><Relationship Id="rId5" Type="http://schemas.openxmlformats.org/officeDocument/2006/relationships/image" Target="../media/image4.png"/><Relationship Id="rId15" Type="http://schemas.openxmlformats.org/officeDocument/2006/relationships/image" Target="../media/image303.png"/><Relationship Id="rId10" Type="http://schemas.openxmlformats.org/officeDocument/2006/relationships/image" Target="../media/image298.png"/><Relationship Id="rId19" Type="http://schemas.openxmlformats.org/officeDocument/2006/relationships/image" Target="../media/image307.png"/><Relationship Id="rId4" Type="http://schemas.openxmlformats.org/officeDocument/2006/relationships/image" Target="../media/image99.png"/><Relationship Id="rId9" Type="http://schemas.openxmlformats.org/officeDocument/2006/relationships/image" Target="../media/image297.png"/><Relationship Id="rId14" Type="http://schemas.openxmlformats.org/officeDocument/2006/relationships/image" Target="../media/image30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13" Type="http://schemas.openxmlformats.org/officeDocument/2006/relationships/image" Target="../media/image321.png"/><Relationship Id="rId3" Type="http://schemas.openxmlformats.org/officeDocument/2006/relationships/image" Target="../media/image311.png"/><Relationship Id="rId7" Type="http://schemas.openxmlformats.org/officeDocument/2006/relationships/image" Target="../media/image315.png"/><Relationship Id="rId12" Type="http://schemas.openxmlformats.org/officeDocument/2006/relationships/image" Target="../media/image320.png"/><Relationship Id="rId2" Type="http://schemas.openxmlformats.org/officeDocument/2006/relationships/image" Target="../media/image310.jpg"/><Relationship Id="rId16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5" Type="http://schemas.openxmlformats.org/officeDocument/2006/relationships/image" Target="../media/image313.png"/><Relationship Id="rId15" Type="http://schemas.openxmlformats.org/officeDocument/2006/relationships/image" Target="../media/image323.png"/><Relationship Id="rId10" Type="http://schemas.openxmlformats.org/officeDocument/2006/relationships/image" Target="../media/image318.png"/><Relationship Id="rId4" Type="http://schemas.openxmlformats.org/officeDocument/2006/relationships/image" Target="../media/image312.png"/><Relationship Id="rId9" Type="http://schemas.openxmlformats.org/officeDocument/2006/relationships/image" Target="../media/image317.png"/><Relationship Id="rId14" Type="http://schemas.openxmlformats.org/officeDocument/2006/relationships/image" Target="../media/image3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4.png"/><Relationship Id="rId3" Type="http://schemas.openxmlformats.org/officeDocument/2006/relationships/image" Target="../media/image326.png"/><Relationship Id="rId7" Type="http://schemas.openxmlformats.org/officeDocument/2006/relationships/image" Target="../media/image329.png"/><Relationship Id="rId12" Type="http://schemas.openxmlformats.org/officeDocument/2006/relationships/image" Target="../media/image333.png"/><Relationship Id="rId17" Type="http://schemas.openxmlformats.org/officeDocument/2006/relationships/image" Target="../media/image337.jpg"/><Relationship Id="rId2" Type="http://schemas.openxmlformats.org/officeDocument/2006/relationships/image" Target="../media/image325.png"/><Relationship Id="rId16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11" Type="http://schemas.openxmlformats.org/officeDocument/2006/relationships/image" Target="../media/image332.png"/><Relationship Id="rId5" Type="http://schemas.openxmlformats.org/officeDocument/2006/relationships/image" Target="../media/image297.png"/><Relationship Id="rId15" Type="http://schemas.openxmlformats.org/officeDocument/2006/relationships/image" Target="../media/image335.png"/><Relationship Id="rId10" Type="http://schemas.openxmlformats.org/officeDocument/2006/relationships/image" Target="../media/image331.png"/><Relationship Id="rId4" Type="http://schemas.openxmlformats.org/officeDocument/2006/relationships/image" Target="../media/image327.png"/><Relationship Id="rId9" Type="http://schemas.openxmlformats.org/officeDocument/2006/relationships/image" Target="../media/image301.png"/><Relationship Id="rId14" Type="http://schemas.openxmlformats.org/officeDocument/2006/relationships/image" Target="../media/image30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13" Type="http://schemas.openxmlformats.org/officeDocument/2006/relationships/image" Target="../media/image346.png"/><Relationship Id="rId3" Type="http://schemas.openxmlformats.org/officeDocument/2006/relationships/image" Target="../media/image326.png"/><Relationship Id="rId7" Type="http://schemas.openxmlformats.org/officeDocument/2006/relationships/image" Target="../media/image340.png"/><Relationship Id="rId12" Type="http://schemas.openxmlformats.org/officeDocument/2006/relationships/image" Target="../media/image345.png"/><Relationship Id="rId17" Type="http://schemas.openxmlformats.org/officeDocument/2006/relationships/image" Target="../media/image350.jpg"/><Relationship Id="rId2" Type="http://schemas.openxmlformats.org/officeDocument/2006/relationships/image" Target="../media/image325.png"/><Relationship Id="rId16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9.png"/><Relationship Id="rId11" Type="http://schemas.openxmlformats.org/officeDocument/2006/relationships/image" Target="../media/image344.png"/><Relationship Id="rId5" Type="http://schemas.openxmlformats.org/officeDocument/2006/relationships/image" Target="../media/image338.png"/><Relationship Id="rId15" Type="http://schemas.openxmlformats.org/officeDocument/2006/relationships/image" Target="../media/image348.png"/><Relationship Id="rId10" Type="http://schemas.openxmlformats.org/officeDocument/2006/relationships/image" Target="../media/image343.png"/><Relationship Id="rId4" Type="http://schemas.openxmlformats.org/officeDocument/2006/relationships/image" Target="../media/image327.png"/><Relationship Id="rId9" Type="http://schemas.openxmlformats.org/officeDocument/2006/relationships/image" Target="../media/image342.png"/><Relationship Id="rId14" Type="http://schemas.openxmlformats.org/officeDocument/2006/relationships/image" Target="../media/image3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13" Type="http://schemas.openxmlformats.org/officeDocument/2006/relationships/image" Target="../media/image359.png"/><Relationship Id="rId3" Type="http://schemas.openxmlformats.org/officeDocument/2006/relationships/image" Target="../media/image297.png"/><Relationship Id="rId7" Type="http://schemas.openxmlformats.org/officeDocument/2006/relationships/image" Target="../media/image354.png"/><Relationship Id="rId12" Type="http://schemas.openxmlformats.org/officeDocument/2006/relationships/image" Target="../media/image30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11" Type="http://schemas.openxmlformats.org/officeDocument/2006/relationships/image" Target="../media/image358.png"/><Relationship Id="rId5" Type="http://schemas.openxmlformats.org/officeDocument/2006/relationships/image" Target="../media/image352.png"/><Relationship Id="rId10" Type="http://schemas.openxmlformats.org/officeDocument/2006/relationships/image" Target="../media/image357.png"/><Relationship Id="rId4" Type="http://schemas.openxmlformats.org/officeDocument/2006/relationships/image" Target="../media/image351.png"/><Relationship Id="rId9" Type="http://schemas.openxmlformats.org/officeDocument/2006/relationships/image" Target="../media/image356.png"/><Relationship Id="rId14" Type="http://schemas.openxmlformats.org/officeDocument/2006/relationships/image" Target="../media/image360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13" Type="http://schemas.openxmlformats.org/officeDocument/2006/relationships/image" Target="../media/image366.png"/><Relationship Id="rId3" Type="http://schemas.openxmlformats.org/officeDocument/2006/relationships/image" Target="../media/image297.png"/><Relationship Id="rId7" Type="http://schemas.openxmlformats.org/officeDocument/2006/relationships/image" Target="../media/image361.png"/><Relationship Id="rId12" Type="http://schemas.openxmlformats.org/officeDocument/2006/relationships/image" Target="../media/image365.png"/><Relationship Id="rId17" Type="http://schemas.openxmlformats.org/officeDocument/2006/relationships/image" Target="../media/image370.jpg"/><Relationship Id="rId2" Type="http://schemas.openxmlformats.org/officeDocument/2006/relationships/image" Target="../media/image117.png"/><Relationship Id="rId16" Type="http://schemas.openxmlformats.org/officeDocument/2006/relationships/image" Target="../media/image3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11" Type="http://schemas.openxmlformats.org/officeDocument/2006/relationships/image" Target="../media/image364.png"/><Relationship Id="rId5" Type="http://schemas.openxmlformats.org/officeDocument/2006/relationships/image" Target="../media/image352.png"/><Relationship Id="rId15" Type="http://schemas.openxmlformats.org/officeDocument/2006/relationships/image" Target="../media/image368.png"/><Relationship Id="rId10" Type="http://schemas.openxmlformats.org/officeDocument/2006/relationships/image" Target="../media/image307.png"/><Relationship Id="rId4" Type="http://schemas.openxmlformats.org/officeDocument/2006/relationships/image" Target="../media/image351.png"/><Relationship Id="rId9" Type="http://schemas.openxmlformats.org/officeDocument/2006/relationships/image" Target="../media/image363.png"/><Relationship Id="rId14" Type="http://schemas.openxmlformats.org/officeDocument/2006/relationships/image" Target="../media/image3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7" Type="http://schemas.openxmlformats.org/officeDocument/2006/relationships/image" Target="../media/image376.jp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.png"/><Relationship Id="rId5" Type="http://schemas.openxmlformats.org/officeDocument/2006/relationships/image" Target="../media/image374.png"/><Relationship Id="rId4" Type="http://schemas.openxmlformats.org/officeDocument/2006/relationships/image" Target="../media/image3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37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2.jpg"/><Relationship Id="rId5" Type="http://schemas.openxmlformats.org/officeDocument/2006/relationships/image" Target="../media/image4.pn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7.png"/><Relationship Id="rId4" Type="http://schemas.openxmlformats.org/officeDocument/2006/relationships/image" Target="../media/image386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1.png"/><Relationship Id="rId18" Type="http://schemas.openxmlformats.org/officeDocument/2006/relationships/image" Target="../media/image406.png"/><Relationship Id="rId26" Type="http://schemas.openxmlformats.org/officeDocument/2006/relationships/image" Target="../media/image414.png"/><Relationship Id="rId39" Type="http://schemas.openxmlformats.org/officeDocument/2006/relationships/image" Target="../media/image427.png"/><Relationship Id="rId21" Type="http://schemas.openxmlformats.org/officeDocument/2006/relationships/image" Target="../media/image409.png"/><Relationship Id="rId34" Type="http://schemas.openxmlformats.org/officeDocument/2006/relationships/image" Target="../media/image422.png"/><Relationship Id="rId42" Type="http://schemas.openxmlformats.org/officeDocument/2006/relationships/image" Target="../media/image430.png"/><Relationship Id="rId47" Type="http://schemas.openxmlformats.org/officeDocument/2006/relationships/image" Target="../media/image435.png"/><Relationship Id="rId50" Type="http://schemas.openxmlformats.org/officeDocument/2006/relationships/image" Target="../media/image438.png"/><Relationship Id="rId55" Type="http://schemas.openxmlformats.org/officeDocument/2006/relationships/image" Target="../media/image443.png"/><Relationship Id="rId63" Type="http://schemas.openxmlformats.org/officeDocument/2006/relationships/image" Target="../media/image451.png"/><Relationship Id="rId7" Type="http://schemas.openxmlformats.org/officeDocument/2006/relationships/image" Target="../media/image395.png"/><Relationship Id="rId2" Type="http://schemas.openxmlformats.org/officeDocument/2006/relationships/image" Target="../media/image390.png"/><Relationship Id="rId16" Type="http://schemas.openxmlformats.org/officeDocument/2006/relationships/image" Target="../media/image404.png"/><Relationship Id="rId29" Type="http://schemas.openxmlformats.org/officeDocument/2006/relationships/image" Target="../media/image417.png"/><Relationship Id="rId11" Type="http://schemas.openxmlformats.org/officeDocument/2006/relationships/image" Target="../media/image399.png"/><Relationship Id="rId24" Type="http://schemas.openxmlformats.org/officeDocument/2006/relationships/image" Target="../media/image412.png"/><Relationship Id="rId32" Type="http://schemas.openxmlformats.org/officeDocument/2006/relationships/image" Target="../media/image420.png"/><Relationship Id="rId37" Type="http://schemas.openxmlformats.org/officeDocument/2006/relationships/image" Target="../media/image425.png"/><Relationship Id="rId40" Type="http://schemas.openxmlformats.org/officeDocument/2006/relationships/image" Target="../media/image428.png"/><Relationship Id="rId45" Type="http://schemas.openxmlformats.org/officeDocument/2006/relationships/image" Target="../media/image433.png"/><Relationship Id="rId53" Type="http://schemas.openxmlformats.org/officeDocument/2006/relationships/image" Target="../media/image441.png"/><Relationship Id="rId58" Type="http://schemas.openxmlformats.org/officeDocument/2006/relationships/image" Target="../media/image446.png"/><Relationship Id="rId5" Type="http://schemas.openxmlformats.org/officeDocument/2006/relationships/image" Target="../media/image393.png"/><Relationship Id="rId61" Type="http://schemas.openxmlformats.org/officeDocument/2006/relationships/image" Target="../media/image449.png"/><Relationship Id="rId19" Type="http://schemas.openxmlformats.org/officeDocument/2006/relationships/image" Target="../media/image407.png"/><Relationship Id="rId14" Type="http://schemas.openxmlformats.org/officeDocument/2006/relationships/image" Target="../media/image402.png"/><Relationship Id="rId22" Type="http://schemas.openxmlformats.org/officeDocument/2006/relationships/image" Target="../media/image410.png"/><Relationship Id="rId27" Type="http://schemas.openxmlformats.org/officeDocument/2006/relationships/image" Target="../media/image415.png"/><Relationship Id="rId30" Type="http://schemas.openxmlformats.org/officeDocument/2006/relationships/image" Target="../media/image418.png"/><Relationship Id="rId35" Type="http://schemas.openxmlformats.org/officeDocument/2006/relationships/image" Target="../media/image423.png"/><Relationship Id="rId43" Type="http://schemas.openxmlformats.org/officeDocument/2006/relationships/image" Target="../media/image431.png"/><Relationship Id="rId48" Type="http://schemas.openxmlformats.org/officeDocument/2006/relationships/image" Target="../media/image436.png"/><Relationship Id="rId56" Type="http://schemas.openxmlformats.org/officeDocument/2006/relationships/image" Target="../media/image444.png"/><Relationship Id="rId64" Type="http://schemas.openxmlformats.org/officeDocument/2006/relationships/image" Target="../media/image452.png"/><Relationship Id="rId8" Type="http://schemas.openxmlformats.org/officeDocument/2006/relationships/image" Target="../media/image396.png"/><Relationship Id="rId51" Type="http://schemas.openxmlformats.org/officeDocument/2006/relationships/image" Target="../media/image439.png"/><Relationship Id="rId3" Type="http://schemas.openxmlformats.org/officeDocument/2006/relationships/image" Target="../media/image391.png"/><Relationship Id="rId12" Type="http://schemas.openxmlformats.org/officeDocument/2006/relationships/image" Target="../media/image400.png"/><Relationship Id="rId17" Type="http://schemas.openxmlformats.org/officeDocument/2006/relationships/image" Target="../media/image405.png"/><Relationship Id="rId25" Type="http://schemas.openxmlformats.org/officeDocument/2006/relationships/image" Target="../media/image413.png"/><Relationship Id="rId33" Type="http://schemas.openxmlformats.org/officeDocument/2006/relationships/image" Target="../media/image421.png"/><Relationship Id="rId38" Type="http://schemas.openxmlformats.org/officeDocument/2006/relationships/image" Target="../media/image426.png"/><Relationship Id="rId46" Type="http://schemas.openxmlformats.org/officeDocument/2006/relationships/image" Target="../media/image434.png"/><Relationship Id="rId59" Type="http://schemas.openxmlformats.org/officeDocument/2006/relationships/image" Target="../media/image447.png"/><Relationship Id="rId20" Type="http://schemas.openxmlformats.org/officeDocument/2006/relationships/image" Target="../media/image408.png"/><Relationship Id="rId41" Type="http://schemas.openxmlformats.org/officeDocument/2006/relationships/image" Target="../media/image429.png"/><Relationship Id="rId54" Type="http://schemas.openxmlformats.org/officeDocument/2006/relationships/image" Target="../media/image442.png"/><Relationship Id="rId6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4.png"/><Relationship Id="rId15" Type="http://schemas.openxmlformats.org/officeDocument/2006/relationships/image" Target="../media/image403.png"/><Relationship Id="rId23" Type="http://schemas.openxmlformats.org/officeDocument/2006/relationships/image" Target="../media/image411.png"/><Relationship Id="rId28" Type="http://schemas.openxmlformats.org/officeDocument/2006/relationships/image" Target="../media/image416.png"/><Relationship Id="rId36" Type="http://schemas.openxmlformats.org/officeDocument/2006/relationships/image" Target="../media/image424.png"/><Relationship Id="rId49" Type="http://schemas.openxmlformats.org/officeDocument/2006/relationships/image" Target="../media/image437.png"/><Relationship Id="rId57" Type="http://schemas.openxmlformats.org/officeDocument/2006/relationships/image" Target="../media/image445.png"/><Relationship Id="rId10" Type="http://schemas.openxmlformats.org/officeDocument/2006/relationships/image" Target="../media/image398.png"/><Relationship Id="rId31" Type="http://schemas.openxmlformats.org/officeDocument/2006/relationships/image" Target="../media/image419.png"/><Relationship Id="rId44" Type="http://schemas.openxmlformats.org/officeDocument/2006/relationships/image" Target="../media/image432.png"/><Relationship Id="rId52" Type="http://schemas.openxmlformats.org/officeDocument/2006/relationships/image" Target="../media/image440.png"/><Relationship Id="rId60" Type="http://schemas.openxmlformats.org/officeDocument/2006/relationships/image" Target="../media/image448.png"/><Relationship Id="rId4" Type="http://schemas.openxmlformats.org/officeDocument/2006/relationships/image" Target="../media/image392.png"/><Relationship Id="rId9" Type="http://schemas.openxmlformats.org/officeDocument/2006/relationships/image" Target="../media/image3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9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47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" Type="http://schemas.openxmlformats.org/officeDocument/2006/relationships/image" Target="../media/image52.png"/><Relationship Id="rId21" Type="http://schemas.openxmlformats.org/officeDocument/2006/relationships/image" Target="../media/image68.png"/><Relationship Id="rId34" Type="http://schemas.openxmlformats.org/officeDocument/2006/relationships/image" Target="../media/image8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33" Type="http://schemas.openxmlformats.org/officeDocument/2006/relationships/image" Target="../media/image80.png"/><Relationship Id="rId2" Type="http://schemas.openxmlformats.org/officeDocument/2006/relationships/image" Target="../media/image51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32" Type="http://schemas.openxmlformats.org/officeDocument/2006/relationships/image" Target="../media/image79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31" Type="http://schemas.openxmlformats.org/officeDocument/2006/relationships/image" Target="../media/image78.png"/><Relationship Id="rId4" Type="http://schemas.openxmlformats.org/officeDocument/2006/relationships/image" Target="../media/image34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Relationship Id="rId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688165" cy="3377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327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822539" cy="34987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6350" y="4921186"/>
            <a:ext cx="3143250" cy="19368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05733" y="2245906"/>
            <a:ext cx="5465173" cy="46120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3376" y="3377209"/>
            <a:ext cx="8260623" cy="27454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2743403"/>
            <a:ext cx="9144000" cy="38868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94765" y="1174534"/>
            <a:ext cx="7557134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spc="-5" dirty="0" smtClean="0">
                <a:solidFill>
                  <a:srgbClr val="FFC000"/>
                </a:solidFill>
                <a:latin typeface="Century Gothic"/>
                <a:cs typeface="Century Gothic"/>
              </a:rPr>
              <a:t>1</a:t>
            </a:r>
            <a:r>
              <a:rPr lang="en-US" altLang="zh-TW" sz="2800" spc="-5" dirty="0" smtClean="0">
                <a:solidFill>
                  <a:srgbClr val="FFC000"/>
                </a:solidFill>
                <a:latin typeface="Century Gothic"/>
                <a:cs typeface="Century Gothic"/>
              </a:rPr>
              <a:t>10</a:t>
            </a:r>
            <a:r>
              <a:rPr sz="2800" spc="-265" dirty="0" smtClean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dirty="0">
                <a:solidFill>
                  <a:srgbClr val="FFC000"/>
                </a:solidFill>
              </a:rPr>
              <a:t>全國高中職創新創業商業模式競賽</a:t>
            </a:r>
            <a:endParaRPr sz="2800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4000" dirty="0">
                <a:solidFill>
                  <a:srgbClr val="FFC000"/>
                </a:solidFill>
              </a:rPr>
              <a:t>宣</a:t>
            </a:r>
            <a:r>
              <a:rPr sz="4000" spc="-5" dirty="0">
                <a:solidFill>
                  <a:srgbClr val="FFC000"/>
                </a:solidFill>
              </a:rPr>
              <a:t>導說</a:t>
            </a:r>
            <a:r>
              <a:rPr sz="4000" dirty="0">
                <a:solidFill>
                  <a:srgbClr val="FFC000"/>
                </a:solidFill>
              </a:rPr>
              <a:t>明</a:t>
            </a:r>
            <a:r>
              <a:rPr sz="4000" spc="-5" dirty="0">
                <a:solidFill>
                  <a:srgbClr val="FFC000"/>
                </a:solidFill>
              </a:rPr>
              <a:t>會</a:t>
            </a:r>
            <a:endParaRPr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09188" y="27432"/>
            <a:ext cx="38008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09588" y="27432"/>
            <a:ext cx="829055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9379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商業模式的定義</a:t>
            </a:r>
            <a:r>
              <a:rPr dirty="0"/>
              <a:t>2</a:t>
            </a:r>
          </a:p>
        </p:txBody>
      </p:sp>
      <p:sp>
        <p:nvSpPr>
          <p:cNvPr id="5" name="object 5"/>
          <p:cNvSpPr/>
          <p:nvPr/>
        </p:nvSpPr>
        <p:spPr>
          <a:xfrm>
            <a:off x="566927" y="1581370"/>
            <a:ext cx="137159" cy="1369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0080" y="1246632"/>
            <a:ext cx="5045964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50179" y="1246632"/>
            <a:ext cx="3095244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0080" y="1734311"/>
            <a:ext cx="3857244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61459" y="1734311"/>
            <a:ext cx="4046220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0080" y="2221992"/>
            <a:ext cx="2874263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8327" y="2891027"/>
            <a:ext cx="859536" cy="7559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4087" y="2805683"/>
            <a:ext cx="3378708" cy="8991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5940" y="1348181"/>
            <a:ext cx="7800975" cy="36529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354965" marR="36449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 business model describes the rationale</a:t>
            </a:r>
            <a:r>
              <a:rPr sz="3200" b="1" spc="-6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of  how an organization creates, delivers, and  captures</a:t>
            </a:r>
            <a:r>
              <a:rPr sz="3200" b="1" spc="-3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value</a:t>
            </a:r>
            <a:endParaRPr sz="3200" b="1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3200" b="1" spc="229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•</a:t>
            </a:r>
            <a:r>
              <a:rPr sz="3200" b="1" spc="459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所謂</a:t>
            </a:r>
            <a:r>
              <a:rPr sz="3200" b="1" spc="44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商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業模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式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endParaRPr sz="32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756285" marR="5080" indent="-287020">
              <a:lnSpc>
                <a:spcPct val="100000"/>
              </a:lnSpc>
              <a:spcBef>
                <a:spcPts val="770"/>
              </a:spcBef>
            </a:pP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–就是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描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述一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組織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如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何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創</a:t>
            </a:r>
            <a:r>
              <a:rPr sz="3200" b="1" spc="-1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造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、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傳</a:t>
            </a:r>
            <a:r>
              <a:rPr sz="3200" b="1" spc="-1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遞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及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獲 </a:t>
            </a:r>
            <a:r>
              <a:rPr sz="3200" b="1" spc="1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取價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手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段與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方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法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。</a:t>
            </a:r>
            <a:endParaRPr sz="3200" b="1" dirty="0">
              <a:latin typeface="微軟正黑體" pitchFamily="34" charset="-120"/>
              <a:ea typeface="微軟正黑體" pitchFamily="34" charset="-120"/>
              <a:cs typeface="新細明體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56854" y="6400901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688165" cy="3377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327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822539" cy="34987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91645" y="0"/>
            <a:ext cx="4052354" cy="51087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6349" y="4921186"/>
            <a:ext cx="3143249" cy="19368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5733" y="2245906"/>
            <a:ext cx="5465173" cy="46120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3376" y="3377209"/>
            <a:ext cx="8260623" cy="27454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743403"/>
            <a:ext cx="9144000" cy="38868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75204" y="1889760"/>
            <a:ext cx="3800855" cy="1011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047492" y="2006600"/>
            <a:ext cx="3225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商業模式的概念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824721" y="6400901"/>
            <a:ext cx="2298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90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6288" y="27432"/>
            <a:ext cx="47152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026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商業模式概念與範疇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356854" y="6400901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3850" y="877887"/>
            <a:ext cx="7980426" cy="5378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739" y="6309766"/>
            <a:ext cx="7911465" cy="3314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0"/>
              </a:spcBef>
            </a:pPr>
            <a:r>
              <a:rPr sz="1000" b="1" spc="5" dirty="0">
                <a:solidFill>
                  <a:srgbClr val="1C1C1C"/>
                </a:solidFill>
                <a:latin typeface="新細明體"/>
                <a:cs typeface="新細明體"/>
              </a:rPr>
              <a:t>資料來源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</a:rPr>
              <a:t>:The</a:t>
            </a:r>
            <a:r>
              <a:rPr sz="1000" b="1" spc="-25" dirty="0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</a:rPr>
              <a:t>Role</a:t>
            </a:r>
            <a:r>
              <a:rPr sz="1000" b="1" spc="20" dirty="0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</a:rPr>
              <a:t>of</a:t>
            </a:r>
            <a:r>
              <a:rPr sz="1000" b="1" spc="25" dirty="0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</a:rPr>
              <a:t>the</a:t>
            </a:r>
            <a:r>
              <a:rPr sz="1000" b="1" spc="15" dirty="0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</a:rPr>
              <a:t>Business</a:t>
            </a:r>
            <a:r>
              <a:rPr sz="1000" b="1" spc="20" dirty="0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1C1C1C"/>
                </a:solidFill>
                <a:latin typeface="Arial"/>
                <a:cs typeface="Arial"/>
              </a:rPr>
              <a:t>Model 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</a:rPr>
              <a:t>and</a:t>
            </a:r>
            <a:r>
              <a:rPr sz="1000" b="1" spc="10" dirty="0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</a:rPr>
              <a:t>Strategy</a:t>
            </a:r>
            <a:r>
              <a:rPr sz="1000" b="1" spc="30" dirty="0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</a:rPr>
              <a:t>for</a:t>
            </a:r>
            <a:r>
              <a:rPr sz="1000" b="1" spc="15" dirty="0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</a:rPr>
              <a:t>Business,</a:t>
            </a:r>
            <a:r>
              <a:rPr sz="1000" b="1" spc="20" dirty="0">
                <a:solidFill>
                  <a:srgbClr val="1C1C1C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</a:rPr>
              <a:t>ht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  <a:hlinkClick r:id="rId4"/>
              </a:rPr>
              <a:t>tps://w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</a:rPr>
              <a:t>ww.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  <a:hlinkClick r:id="rId4"/>
              </a:rPr>
              <a:t>linkedin.com/pulse/r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</a:rPr>
              <a:t>o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  <a:hlinkClick r:id="rId4"/>
              </a:rPr>
              <a:t>le-business-model-strategy- </a:t>
            </a:r>
            <a:r>
              <a:rPr sz="1000" b="1" spc="-5" dirty="0">
                <a:solidFill>
                  <a:srgbClr val="1C1C1C"/>
                </a:solidFill>
                <a:latin typeface="Arial"/>
                <a:cs typeface="Arial"/>
              </a:rPr>
              <a:t> dawkins-brown-fcca-ca-acfe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688165" cy="3377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327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822539" cy="34987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91645" y="0"/>
            <a:ext cx="4052354" cy="51087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6350" y="4921186"/>
            <a:ext cx="3143250" cy="19368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5733" y="2245906"/>
            <a:ext cx="5465173" cy="46120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3376" y="3377209"/>
            <a:ext cx="8260623" cy="27454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743403"/>
            <a:ext cx="9144000" cy="38868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8004" y="1889760"/>
            <a:ext cx="4715256" cy="1011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590292" y="2006600"/>
            <a:ext cx="4140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商業模式的八大要素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887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40829" y="5516117"/>
            <a:ext cx="4202916" cy="1341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698" y="5428291"/>
            <a:ext cx="4358640" cy="1430020"/>
          </a:xfrm>
          <a:custGeom>
            <a:avLst/>
            <a:gdLst/>
            <a:ahLst/>
            <a:cxnLst/>
            <a:rect l="l" t="t" r="r" b="b"/>
            <a:pathLst>
              <a:path w="4358640" h="1430020">
                <a:moveTo>
                  <a:pt x="4358301" y="0"/>
                </a:moveTo>
                <a:lnTo>
                  <a:pt x="4322931" y="44605"/>
                </a:lnTo>
                <a:lnTo>
                  <a:pt x="4280229" y="97082"/>
                </a:lnTo>
                <a:lnTo>
                  <a:pt x="4238153" y="147403"/>
                </a:lnTo>
                <a:lnTo>
                  <a:pt x="4196663" y="195633"/>
                </a:lnTo>
                <a:lnTo>
                  <a:pt x="4155718" y="241835"/>
                </a:lnTo>
                <a:lnTo>
                  <a:pt x="4115277" y="286072"/>
                </a:lnTo>
                <a:lnTo>
                  <a:pt x="4075299" y="328408"/>
                </a:lnTo>
                <a:lnTo>
                  <a:pt x="4035744" y="368906"/>
                </a:lnTo>
                <a:lnTo>
                  <a:pt x="3996570" y="407631"/>
                </a:lnTo>
                <a:lnTo>
                  <a:pt x="3957736" y="444645"/>
                </a:lnTo>
                <a:lnTo>
                  <a:pt x="3919203" y="480013"/>
                </a:lnTo>
                <a:lnTo>
                  <a:pt x="3880928" y="513797"/>
                </a:lnTo>
                <a:lnTo>
                  <a:pt x="3842872" y="546061"/>
                </a:lnTo>
                <a:lnTo>
                  <a:pt x="3804992" y="576869"/>
                </a:lnTo>
                <a:lnTo>
                  <a:pt x="3767249" y="606285"/>
                </a:lnTo>
                <a:lnTo>
                  <a:pt x="3729601" y="634371"/>
                </a:lnTo>
                <a:lnTo>
                  <a:pt x="3692008" y="661192"/>
                </a:lnTo>
                <a:lnTo>
                  <a:pt x="3654429" y="686811"/>
                </a:lnTo>
                <a:lnTo>
                  <a:pt x="3616822" y="711292"/>
                </a:lnTo>
                <a:lnTo>
                  <a:pt x="3579147" y="734698"/>
                </a:lnTo>
                <a:lnTo>
                  <a:pt x="3541364" y="757092"/>
                </a:lnTo>
                <a:lnTo>
                  <a:pt x="3503430" y="778539"/>
                </a:lnTo>
                <a:lnTo>
                  <a:pt x="3465306" y="799102"/>
                </a:lnTo>
                <a:lnTo>
                  <a:pt x="3426951" y="818844"/>
                </a:lnTo>
                <a:lnTo>
                  <a:pt x="3388323" y="837828"/>
                </a:lnTo>
                <a:lnTo>
                  <a:pt x="3349382" y="856120"/>
                </a:lnTo>
                <a:lnTo>
                  <a:pt x="3310087" y="873781"/>
                </a:lnTo>
                <a:lnTo>
                  <a:pt x="3270397" y="890876"/>
                </a:lnTo>
                <a:lnTo>
                  <a:pt x="3230271" y="907468"/>
                </a:lnTo>
                <a:lnTo>
                  <a:pt x="3189668" y="923621"/>
                </a:lnTo>
                <a:lnTo>
                  <a:pt x="3148548" y="939398"/>
                </a:lnTo>
                <a:lnTo>
                  <a:pt x="3106869" y="954863"/>
                </a:lnTo>
                <a:lnTo>
                  <a:pt x="3021673" y="985110"/>
                </a:lnTo>
                <a:lnTo>
                  <a:pt x="2933752" y="1014871"/>
                </a:lnTo>
                <a:lnTo>
                  <a:pt x="2599859" y="1122546"/>
                </a:lnTo>
                <a:lnTo>
                  <a:pt x="2557235" y="1135693"/>
                </a:lnTo>
                <a:lnTo>
                  <a:pt x="2512261" y="1148462"/>
                </a:lnTo>
                <a:lnTo>
                  <a:pt x="2465060" y="1160858"/>
                </a:lnTo>
                <a:lnTo>
                  <a:pt x="2415755" y="1172888"/>
                </a:lnTo>
                <a:lnTo>
                  <a:pt x="2364469" y="1184557"/>
                </a:lnTo>
                <a:lnTo>
                  <a:pt x="2311327" y="1195871"/>
                </a:lnTo>
                <a:lnTo>
                  <a:pt x="2256452" y="1206835"/>
                </a:lnTo>
                <a:lnTo>
                  <a:pt x="2199967" y="1217455"/>
                </a:lnTo>
                <a:lnTo>
                  <a:pt x="2141996" y="1227737"/>
                </a:lnTo>
                <a:lnTo>
                  <a:pt x="2022089" y="1247309"/>
                </a:lnTo>
                <a:lnTo>
                  <a:pt x="1897719" y="1265597"/>
                </a:lnTo>
                <a:lnTo>
                  <a:pt x="1704957" y="1290719"/>
                </a:lnTo>
                <a:lnTo>
                  <a:pt x="1507712" y="1313207"/>
                </a:lnTo>
                <a:lnTo>
                  <a:pt x="1243508" y="1339359"/>
                </a:lnTo>
                <a:lnTo>
                  <a:pt x="860662" y="1371114"/>
                </a:lnTo>
                <a:lnTo>
                  <a:pt x="58028" y="1424044"/>
                </a:lnTo>
                <a:lnTo>
                  <a:pt x="22282" y="1426991"/>
                </a:lnTo>
                <a:lnTo>
                  <a:pt x="9713" y="1428305"/>
                </a:lnTo>
                <a:lnTo>
                  <a:pt x="846" y="1429519"/>
                </a:lnTo>
                <a:lnTo>
                  <a:pt x="0" y="1429707"/>
                </a:lnTo>
                <a:lnTo>
                  <a:pt x="1348106" y="1429707"/>
                </a:lnTo>
                <a:lnTo>
                  <a:pt x="1507301" y="1416398"/>
                </a:lnTo>
                <a:lnTo>
                  <a:pt x="1654861" y="1401254"/>
                </a:lnTo>
                <a:lnTo>
                  <a:pt x="1797141" y="1384013"/>
                </a:lnTo>
                <a:lnTo>
                  <a:pt x="1934228" y="1364866"/>
                </a:lnTo>
                <a:lnTo>
                  <a:pt x="2066207" y="1344001"/>
                </a:lnTo>
                <a:lnTo>
                  <a:pt x="2193161" y="1321607"/>
                </a:lnTo>
                <a:lnTo>
                  <a:pt x="2315177" y="1297874"/>
                </a:lnTo>
                <a:lnTo>
                  <a:pt x="2432338" y="1272989"/>
                </a:lnTo>
                <a:lnTo>
                  <a:pt x="2544729" y="1247144"/>
                </a:lnTo>
                <a:lnTo>
                  <a:pt x="2652437" y="1220526"/>
                </a:lnTo>
                <a:lnTo>
                  <a:pt x="2745271" y="1195861"/>
                </a:lnTo>
                <a:lnTo>
                  <a:pt x="2791734" y="1182854"/>
                </a:lnTo>
                <a:lnTo>
                  <a:pt x="2838204" y="1169379"/>
                </a:lnTo>
                <a:lnTo>
                  <a:pt x="2884661" y="1155420"/>
                </a:lnTo>
                <a:lnTo>
                  <a:pt x="2931087" y="1140962"/>
                </a:lnTo>
                <a:lnTo>
                  <a:pt x="2977463" y="1125991"/>
                </a:lnTo>
                <a:lnTo>
                  <a:pt x="3023770" y="1110491"/>
                </a:lnTo>
                <a:lnTo>
                  <a:pt x="3069991" y="1094448"/>
                </a:lnTo>
                <a:lnTo>
                  <a:pt x="3116106" y="1077847"/>
                </a:lnTo>
                <a:lnTo>
                  <a:pt x="3162096" y="1060672"/>
                </a:lnTo>
                <a:lnTo>
                  <a:pt x="3207944" y="1042910"/>
                </a:lnTo>
                <a:lnTo>
                  <a:pt x="3253630" y="1024545"/>
                </a:lnTo>
                <a:lnTo>
                  <a:pt x="3299136" y="1005563"/>
                </a:lnTo>
                <a:lnTo>
                  <a:pt x="3344443" y="985947"/>
                </a:lnTo>
                <a:lnTo>
                  <a:pt x="3389532" y="965685"/>
                </a:lnTo>
                <a:lnTo>
                  <a:pt x="3434386" y="944760"/>
                </a:lnTo>
                <a:lnTo>
                  <a:pt x="3478985" y="923158"/>
                </a:lnTo>
                <a:lnTo>
                  <a:pt x="3523311" y="900864"/>
                </a:lnTo>
                <a:lnTo>
                  <a:pt x="3567345" y="877863"/>
                </a:lnTo>
                <a:lnTo>
                  <a:pt x="3611068" y="854140"/>
                </a:lnTo>
                <a:lnTo>
                  <a:pt x="3654462" y="829681"/>
                </a:lnTo>
                <a:lnTo>
                  <a:pt x="3697508" y="804470"/>
                </a:lnTo>
                <a:lnTo>
                  <a:pt x="3740188" y="778493"/>
                </a:lnTo>
                <a:lnTo>
                  <a:pt x="3782484" y="751734"/>
                </a:lnTo>
                <a:lnTo>
                  <a:pt x="3824375" y="724179"/>
                </a:lnTo>
                <a:lnTo>
                  <a:pt x="3865844" y="695814"/>
                </a:lnTo>
                <a:lnTo>
                  <a:pt x="3906872" y="666622"/>
                </a:lnTo>
                <a:lnTo>
                  <a:pt x="3947441" y="636589"/>
                </a:lnTo>
                <a:lnTo>
                  <a:pt x="3987532" y="605701"/>
                </a:lnTo>
                <a:lnTo>
                  <a:pt x="4027126" y="573943"/>
                </a:lnTo>
                <a:lnTo>
                  <a:pt x="4066205" y="541299"/>
                </a:lnTo>
                <a:lnTo>
                  <a:pt x="4104749" y="507754"/>
                </a:lnTo>
                <a:lnTo>
                  <a:pt x="4142741" y="473295"/>
                </a:lnTo>
                <a:lnTo>
                  <a:pt x="4180162" y="437906"/>
                </a:lnTo>
                <a:lnTo>
                  <a:pt x="4216993" y="401571"/>
                </a:lnTo>
                <a:lnTo>
                  <a:pt x="4253216" y="364277"/>
                </a:lnTo>
                <a:lnTo>
                  <a:pt x="4288811" y="326008"/>
                </a:lnTo>
                <a:lnTo>
                  <a:pt x="4323761" y="286750"/>
                </a:lnTo>
                <a:lnTo>
                  <a:pt x="4358047" y="246487"/>
                </a:lnTo>
                <a:lnTo>
                  <a:pt x="4358196" y="241835"/>
                </a:lnTo>
                <a:lnTo>
                  <a:pt x="4358301" y="0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22388"/>
            <a:ext cx="9144000" cy="128905"/>
          </a:xfrm>
          <a:custGeom>
            <a:avLst/>
            <a:gdLst/>
            <a:ahLst/>
            <a:cxnLst/>
            <a:rect l="l" t="t" r="r" b="b"/>
            <a:pathLst>
              <a:path w="9144000" h="128905">
                <a:moveTo>
                  <a:pt x="0" y="128587"/>
                </a:moveTo>
                <a:lnTo>
                  <a:pt x="9144000" y="128587"/>
                </a:lnTo>
                <a:lnTo>
                  <a:pt x="9144000" y="0"/>
                </a:lnTo>
                <a:lnTo>
                  <a:pt x="0" y="0"/>
                </a:lnTo>
                <a:lnTo>
                  <a:pt x="0" y="128587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5710" y="76676"/>
            <a:ext cx="592455" cy="830580"/>
          </a:xfrm>
          <a:custGeom>
            <a:avLst/>
            <a:gdLst/>
            <a:ahLst/>
            <a:cxnLst/>
            <a:rect l="l" t="t" r="r" b="b"/>
            <a:pathLst>
              <a:path w="592455" h="830580">
                <a:moveTo>
                  <a:pt x="539743" y="483870"/>
                </a:moveTo>
                <a:lnTo>
                  <a:pt x="462495" y="483870"/>
                </a:lnTo>
                <a:lnTo>
                  <a:pt x="464146" y="488950"/>
                </a:lnTo>
                <a:lnTo>
                  <a:pt x="466813" y="490220"/>
                </a:lnTo>
                <a:lnTo>
                  <a:pt x="473290" y="519430"/>
                </a:lnTo>
                <a:lnTo>
                  <a:pt x="484212" y="568960"/>
                </a:lnTo>
                <a:lnTo>
                  <a:pt x="484974" y="619760"/>
                </a:lnTo>
                <a:lnTo>
                  <a:pt x="488530" y="671830"/>
                </a:lnTo>
                <a:lnTo>
                  <a:pt x="488565" y="768350"/>
                </a:lnTo>
                <a:lnTo>
                  <a:pt x="488784" y="792480"/>
                </a:lnTo>
                <a:lnTo>
                  <a:pt x="499706" y="795020"/>
                </a:lnTo>
                <a:lnTo>
                  <a:pt x="502119" y="797560"/>
                </a:lnTo>
                <a:lnTo>
                  <a:pt x="502881" y="803910"/>
                </a:lnTo>
                <a:lnTo>
                  <a:pt x="502119" y="808990"/>
                </a:lnTo>
                <a:lnTo>
                  <a:pt x="501865" y="815340"/>
                </a:lnTo>
                <a:lnTo>
                  <a:pt x="500214" y="820420"/>
                </a:lnTo>
                <a:lnTo>
                  <a:pt x="501357" y="829310"/>
                </a:lnTo>
                <a:lnTo>
                  <a:pt x="508291" y="830580"/>
                </a:lnTo>
                <a:lnTo>
                  <a:pt x="524396" y="830580"/>
                </a:lnTo>
                <a:lnTo>
                  <a:pt x="531329" y="828040"/>
                </a:lnTo>
                <a:lnTo>
                  <a:pt x="535012" y="825500"/>
                </a:lnTo>
                <a:lnTo>
                  <a:pt x="531837" y="817880"/>
                </a:lnTo>
                <a:lnTo>
                  <a:pt x="530440" y="810260"/>
                </a:lnTo>
                <a:lnTo>
                  <a:pt x="529678" y="801370"/>
                </a:lnTo>
                <a:lnTo>
                  <a:pt x="524598" y="793750"/>
                </a:lnTo>
                <a:lnTo>
                  <a:pt x="531075" y="792480"/>
                </a:lnTo>
                <a:lnTo>
                  <a:pt x="540412" y="792480"/>
                </a:lnTo>
                <a:lnTo>
                  <a:pt x="545188" y="787400"/>
                </a:lnTo>
                <a:lnTo>
                  <a:pt x="546559" y="775970"/>
                </a:lnTo>
                <a:lnTo>
                  <a:pt x="545680" y="754380"/>
                </a:lnTo>
                <a:lnTo>
                  <a:pt x="543715" y="642620"/>
                </a:lnTo>
                <a:lnTo>
                  <a:pt x="543648" y="579120"/>
                </a:lnTo>
                <a:lnTo>
                  <a:pt x="539539" y="504190"/>
                </a:lnTo>
                <a:lnTo>
                  <a:pt x="539616" y="488950"/>
                </a:lnTo>
                <a:lnTo>
                  <a:pt x="539743" y="483870"/>
                </a:lnTo>
                <a:close/>
              </a:path>
              <a:path w="592455" h="830580">
                <a:moveTo>
                  <a:pt x="142963" y="116840"/>
                </a:moveTo>
                <a:lnTo>
                  <a:pt x="68757" y="116840"/>
                </a:lnTo>
                <a:lnTo>
                  <a:pt x="67690" y="121920"/>
                </a:lnTo>
                <a:lnTo>
                  <a:pt x="63677" y="125729"/>
                </a:lnTo>
                <a:lnTo>
                  <a:pt x="14452" y="179070"/>
                </a:lnTo>
                <a:lnTo>
                  <a:pt x="7759" y="184150"/>
                </a:lnTo>
                <a:lnTo>
                  <a:pt x="7580" y="193040"/>
                </a:lnTo>
                <a:lnTo>
                  <a:pt x="2412" y="229870"/>
                </a:lnTo>
                <a:lnTo>
                  <a:pt x="5359" y="233679"/>
                </a:lnTo>
                <a:lnTo>
                  <a:pt x="5892" y="237490"/>
                </a:lnTo>
                <a:lnTo>
                  <a:pt x="7226" y="241300"/>
                </a:lnTo>
                <a:lnTo>
                  <a:pt x="0" y="245110"/>
                </a:lnTo>
                <a:lnTo>
                  <a:pt x="2146" y="252729"/>
                </a:lnTo>
                <a:lnTo>
                  <a:pt x="1346" y="260350"/>
                </a:lnTo>
                <a:lnTo>
                  <a:pt x="4106" y="271779"/>
                </a:lnTo>
                <a:lnTo>
                  <a:pt x="4384" y="284480"/>
                </a:lnTo>
                <a:lnTo>
                  <a:pt x="3410" y="298450"/>
                </a:lnTo>
                <a:lnTo>
                  <a:pt x="2412" y="309880"/>
                </a:lnTo>
                <a:lnTo>
                  <a:pt x="5429" y="318770"/>
                </a:lnTo>
                <a:lnTo>
                  <a:pt x="6891" y="327660"/>
                </a:lnTo>
                <a:lnTo>
                  <a:pt x="7451" y="336550"/>
                </a:lnTo>
                <a:lnTo>
                  <a:pt x="7759" y="345440"/>
                </a:lnTo>
                <a:lnTo>
                  <a:pt x="10439" y="353060"/>
                </a:lnTo>
                <a:lnTo>
                  <a:pt x="16319" y="359410"/>
                </a:lnTo>
                <a:lnTo>
                  <a:pt x="20065" y="365760"/>
                </a:lnTo>
                <a:lnTo>
                  <a:pt x="39065" y="379730"/>
                </a:lnTo>
                <a:lnTo>
                  <a:pt x="52171" y="392430"/>
                </a:lnTo>
                <a:lnTo>
                  <a:pt x="50025" y="398780"/>
                </a:lnTo>
                <a:lnTo>
                  <a:pt x="46824" y="427990"/>
                </a:lnTo>
                <a:lnTo>
                  <a:pt x="66344" y="435610"/>
                </a:lnTo>
                <a:lnTo>
                  <a:pt x="64211" y="469900"/>
                </a:lnTo>
                <a:lnTo>
                  <a:pt x="67690" y="544830"/>
                </a:lnTo>
                <a:lnTo>
                  <a:pt x="69408" y="574040"/>
                </a:lnTo>
                <a:lnTo>
                  <a:pt x="69476" y="579120"/>
                </a:lnTo>
                <a:lnTo>
                  <a:pt x="66507" y="671830"/>
                </a:lnTo>
                <a:lnTo>
                  <a:pt x="66381" y="678180"/>
                </a:lnTo>
                <a:lnTo>
                  <a:pt x="68224" y="741680"/>
                </a:lnTo>
                <a:lnTo>
                  <a:pt x="69557" y="779780"/>
                </a:lnTo>
                <a:lnTo>
                  <a:pt x="75984" y="783590"/>
                </a:lnTo>
                <a:lnTo>
                  <a:pt x="71704" y="803910"/>
                </a:lnTo>
                <a:lnTo>
                  <a:pt x="71437" y="825500"/>
                </a:lnTo>
                <a:lnTo>
                  <a:pt x="105625" y="825500"/>
                </a:lnTo>
                <a:lnTo>
                  <a:pt x="105879" y="815340"/>
                </a:lnTo>
                <a:lnTo>
                  <a:pt x="188157" y="815340"/>
                </a:lnTo>
                <a:lnTo>
                  <a:pt x="177634" y="810260"/>
                </a:lnTo>
                <a:lnTo>
                  <a:pt x="203034" y="808990"/>
                </a:lnTo>
                <a:lnTo>
                  <a:pt x="201764" y="801370"/>
                </a:lnTo>
                <a:lnTo>
                  <a:pt x="183222" y="796290"/>
                </a:lnTo>
                <a:lnTo>
                  <a:pt x="152742" y="783590"/>
                </a:lnTo>
                <a:lnTo>
                  <a:pt x="143090" y="775970"/>
                </a:lnTo>
                <a:lnTo>
                  <a:pt x="137756" y="760730"/>
                </a:lnTo>
                <a:lnTo>
                  <a:pt x="144233" y="756920"/>
                </a:lnTo>
                <a:lnTo>
                  <a:pt x="149567" y="678180"/>
                </a:lnTo>
                <a:lnTo>
                  <a:pt x="164045" y="607060"/>
                </a:lnTo>
                <a:lnTo>
                  <a:pt x="174713" y="504190"/>
                </a:lnTo>
                <a:lnTo>
                  <a:pt x="176872" y="459740"/>
                </a:lnTo>
                <a:lnTo>
                  <a:pt x="195033" y="455930"/>
                </a:lnTo>
                <a:lnTo>
                  <a:pt x="220941" y="455930"/>
                </a:lnTo>
                <a:lnTo>
                  <a:pt x="220941" y="454660"/>
                </a:lnTo>
                <a:lnTo>
                  <a:pt x="219925" y="445770"/>
                </a:lnTo>
                <a:lnTo>
                  <a:pt x="218528" y="433070"/>
                </a:lnTo>
                <a:lnTo>
                  <a:pt x="216369" y="427990"/>
                </a:lnTo>
                <a:lnTo>
                  <a:pt x="215607" y="421640"/>
                </a:lnTo>
                <a:lnTo>
                  <a:pt x="212835" y="411480"/>
                </a:lnTo>
                <a:lnTo>
                  <a:pt x="210289" y="401320"/>
                </a:lnTo>
                <a:lnTo>
                  <a:pt x="208339" y="391160"/>
                </a:lnTo>
                <a:lnTo>
                  <a:pt x="207352" y="381000"/>
                </a:lnTo>
                <a:lnTo>
                  <a:pt x="204685" y="372110"/>
                </a:lnTo>
                <a:lnTo>
                  <a:pt x="202272" y="365760"/>
                </a:lnTo>
                <a:lnTo>
                  <a:pt x="200875" y="358140"/>
                </a:lnTo>
                <a:lnTo>
                  <a:pt x="197933" y="349250"/>
                </a:lnTo>
                <a:lnTo>
                  <a:pt x="195811" y="341630"/>
                </a:lnTo>
                <a:lnTo>
                  <a:pt x="194285" y="332740"/>
                </a:lnTo>
                <a:lnTo>
                  <a:pt x="193128" y="323850"/>
                </a:lnTo>
                <a:lnTo>
                  <a:pt x="190985" y="317500"/>
                </a:lnTo>
                <a:lnTo>
                  <a:pt x="189414" y="309880"/>
                </a:lnTo>
                <a:lnTo>
                  <a:pt x="189699" y="303530"/>
                </a:lnTo>
                <a:lnTo>
                  <a:pt x="193128" y="299720"/>
                </a:lnTo>
                <a:lnTo>
                  <a:pt x="267847" y="299720"/>
                </a:lnTo>
                <a:lnTo>
                  <a:pt x="266407" y="297180"/>
                </a:lnTo>
                <a:lnTo>
                  <a:pt x="260057" y="293370"/>
                </a:lnTo>
                <a:lnTo>
                  <a:pt x="258152" y="290830"/>
                </a:lnTo>
                <a:lnTo>
                  <a:pt x="251421" y="289560"/>
                </a:lnTo>
                <a:lnTo>
                  <a:pt x="252818" y="283210"/>
                </a:lnTo>
                <a:lnTo>
                  <a:pt x="250405" y="278129"/>
                </a:lnTo>
                <a:lnTo>
                  <a:pt x="241007" y="275590"/>
                </a:lnTo>
                <a:lnTo>
                  <a:pt x="244563" y="262890"/>
                </a:lnTo>
                <a:lnTo>
                  <a:pt x="240499" y="261620"/>
                </a:lnTo>
                <a:lnTo>
                  <a:pt x="238086" y="260350"/>
                </a:lnTo>
                <a:lnTo>
                  <a:pt x="232752" y="260350"/>
                </a:lnTo>
                <a:lnTo>
                  <a:pt x="219163" y="247650"/>
                </a:lnTo>
                <a:lnTo>
                  <a:pt x="211035" y="233679"/>
                </a:lnTo>
                <a:lnTo>
                  <a:pt x="201764" y="201929"/>
                </a:lnTo>
                <a:lnTo>
                  <a:pt x="190969" y="180340"/>
                </a:lnTo>
                <a:lnTo>
                  <a:pt x="188556" y="170179"/>
                </a:lnTo>
                <a:lnTo>
                  <a:pt x="174713" y="157479"/>
                </a:lnTo>
                <a:lnTo>
                  <a:pt x="154393" y="146050"/>
                </a:lnTo>
                <a:lnTo>
                  <a:pt x="128104" y="140970"/>
                </a:lnTo>
                <a:lnTo>
                  <a:pt x="125183" y="140970"/>
                </a:lnTo>
                <a:lnTo>
                  <a:pt x="134327" y="138429"/>
                </a:lnTo>
                <a:lnTo>
                  <a:pt x="135597" y="138429"/>
                </a:lnTo>
                <a:lnTo>
                  <a:pt x="143344" y="133350"/>
                </a:lnTo>
                <a:lnTo>
                  <a:pt x="144043" y="133350"/>
                </a:lnTo>
                <a:lnTo>
                  <a:pt x="144995" y="129540"/>
                </a:lnTo>
                <a:lnTo>
                  <a:pt x="140931" y="124460"/>
                </a:lnTo>
                <a:lnTo>
                  <a:pt x="143387" y="124460"/>
                </a:lnTo>
                <a:lnTo>
                  <a:pt x="142328" y="118110"/>
                </a:lnTo>
                <a:lnTo>
                  <a:pt x="142963" y="116840"/>
                </a:lnTo>
                <a:close/>
              </a:path>
              <a:path w="592455" h="830580">
                <a:moveTo>
                  <a:pt x="188157" y="815340"/>
                </a:moveTo>
                <a:lnTo>
                  <a:pt x="105879" y="815340"/>
                </a:lnTo>
                <a:lnTo>
                  <a:pt x="135597" y="825500"/>
                </a:lnTo>
                <a:lnTo>
                  <a:pt x="198208" y="825500"/>
                </a:lnTo>
                <a:lnTo>
                  <a:pt x="196049" y="819150"/>
                </a:lnTo>
                <a:lnTo>
                  <a:pt x="188157" y="815340"/>
                </a:lnTo>
                <a:close/>
              </a:path>
              <a:path w="592455" h="830580">
                <a:moveTo>
                  <a:pt x="587610" y="316230"/>
                </a:moveTo>
                <a:lnTo>
                  <a:pt x="390105" y="316230"/>
                </a:lnTo>
                <a:lnTo>
                  <a:pt x="387057" y="345440"/>
                </a:lnTo>
                <a:lnTo>
                  <a:pt x="373722" y="441960"/>
                </a:lnTo>
                <a:lnTo>
                  <a:pt x="383628" y="445770"/>
                </a:lnTo>
                <a:lnTo>
                  <a:pt x="380453" y="519430"/>
                </a:lnTo>
                <a:lnTo>
                  <a:pt x="385787" y="563880"/>
                </a:lnTo>
                <a:lnTo>
                  <a:pt x="388708" y="608330"/>
                </a:lnTo>
                <a:lnTo>
                  <a:pt x="383628" y="701040"/>
                </a:lnTo>
                <a:lnTo>
                  <a:pt x="378294" y="768350"/>
                </a:lnTo>
                <a:lnTo>
                  <a:pt x="388200" y="774700"/>
                </a:lnTo>
                <a:lnTo>
                  <a:pt x="385787" y="777240"/>
                </a:lnTo>
                <a:lnTo>
                  <a:pt x="382231" y="779780"/>
                </a:lnTo>
                <a:lnTo>
                  <a:pt x="381723" y="783590"/>
                </a:lnTo>
                <a:lnTo>
                  <a:pt x="355660" y="801018"/>
                </a:lnTo>
                <a:lnTo>
                  <a:pt x="349973" y="803910"/>
                </a:lnTo>
                <a:lnTo>
                  <a:pt x="321271" y="817880"/>
                </a:lnTo>
                <a:lnTo>
                  <a:pt x="313524" y="824230"/>
                </a:lnTo>
                <a:lnTo>
                  <a:pt x="317842" y="825500"/>
                </a:lnTo>
                <a:lnTo>
                  <a:pt x="388200" y="825500"/>
                </a:lnTo>
                <a:lnTo>
                  <a:pt x="403948" y="815340"/>
                </a:lnTo>
                <a:lnTo>
                  <a:pt x="436496" y="815340"/>
                </a:lnTo>
                <a:lnTo>
                  <a:pt x="436762" y="807720"/>
                </a:lnTo>
                <a:lnTo>
                  <a:pt x="435760" y="796290"/>
                </a:lnTo>
                <a:lnTo>
                  <a:pt x="434174" y="784860"/>
                </a:lnTo>
                <a:lnTo>
                  <a:pt x="447224" y="783590"/>
                </a:lnTo>
                <a:lnTo>
                  <a:pt x="451129" y="777240"/>
                </a:lnTo>
                <a:lnTo>
                  <a:pt x="450176" y="760730"/>
                </a:lnTo>
                <a:lnTo>
                  <a:pt x="448652" y="728980"/>
                </a:lnTo>
                <a:lnTo>
                  <a:pt x="445477" y="642620"/>
                </a:lnTo>
                <a:lnTo>
                  <a:pt x="438746" y="594360"/>
                </a:lnTo>
                <a:lnTo>
                  <a:pt x="439508" y="586740"/>
                </a:lnTo>
                <a:lnTo>
                  <a:pt x="439508" y="584200"/>
                </a:lnTo>
                <a:lnTo>
                  <a:pt x="438437" y="574040"/>
                </a:lnTo>
                <a:lnTo>
                  <a:pt x="438080" y="563880"/>
                </a:lnTo>
                <a:lnTo>
                  <a:pt x="438437" y="553720"/>
                </a:lnTo>
                <a:lnTo>
                  <a:pt x="439508" y="544830"/>
                </a:lnTo>
                <a:lnTo>
                  <a:pt x="442175" y="538480"/>
                </a:lnTo>
                <a:lnTo>
                  <a:pt x="442175" y="537210"/>
                </a:lnTo>
                <a:lnTo>
                  <a:pt x="442683" y="529590"/>
                </a:lnTo>
                <a:lnTo>
                  <a:pt x="445376" y="521970"/>
                </a:lnTo>
                <a:lnTo>
                  <a:pt x="448414" y="513080"/>
                </a:lnTo>
                <a:lnTo>
                  <a:pt x="451667" y="505460"/>
                </a:lnTo>
                <a:lnTo>
                  <a:pt x="455002" y="496570"/>
                </a:lnTo>
                <a:lnTo>
                  <a:pt x="455891" y="495300"/>
                </a:lnTo>
                <a:lnTo>
                  <a:pt x="458304" y="485140"/>
                </a:lnTo>
                <a:lnTo>
                  <a:pt x="459066" y="485140"/>
                </a:lnTo>
                <a:lnTo>
                  <a:pt x="462495" y="483870"/>
                </a:lnTo>
                <a:lnTo>
                  <a:pt x="539743" y="483870"/>
                </a:lnTo>
                <a:lnTo>
                  <a:pt x="540092" y="469900"/>
                </a:lnTo>
                <a:lnTo>
                  <a:pt x="542759" y="466090"/>
                </a:lnTo>
                <a:lnTo>
                  <a:pt x="544664" y="463550"/>
                </a:lnTo>
                <a:lnTo>
                  <a:pt x="548728" y="461010"/>
                </a:lnTo>
                <a:lnTo>
                  <a:pt x="554062" y="457200"/>
                </a:lnTo>
                <a:lnTo>
                  <a:pt x="555967" y="452120"/>
                </a:lnTo>
                <a:lnTo>
                  <a:pt x="557745" y="445770"/>
                </a:lnTo>
                <a:lnTo>
                  <a:pt x="561047" y="438150"/>
                </a:lnTo>
                <a:lnTo>
                  <a:pt x="561047" y="430530"/>
                </a:lnTo>
                <a:lnTo>
                  <a:pt x="560583" y="424180"/>
                </a:lnTo>
                <a:lnTo>
                  <a:pt x="559809" y="422910"/>
                </a:lnTo>
                <a:lnTo>
                  <a:pt x="559654" y="421640"/>
                </a:lnTo>
                <a:lnTo>
                  <a:pt x="561047" y="419100"/>
                </a:lnTo>
                <a:lnTo>
                  <a:pt x="568985" y="417830"/>
                </a:lnTo>
                <a:lnTo>
                  <a:pt x="571684" y="412750"/>
                </a:lnTo>
                <a:lnTo>
                  <a:pt x="572335" y="403860"/>
                </a:lnTo>
                <a:lnTo>
                  <a:pt x="574128" y="389890"/>
                </a:lnTo>
                <a:lnTo>
                  <a:pt x="583780" y="342900"/>
                </a:lnTo>
                <a:lnTo>
                  <a:pt x="587610" y="316230"/>
                </a:lnTo>
                <a:close/>
              </a:path>
              <a:path w="592455" h="830580">
                <a:moveTo>
                  <a:pt x="436496" y="815340"/>
                </a:moveTo>
                <a:lnTo>
                  <a:pt x="403948" y="815340"/>
                </a:lnTo>
                <a:lnTo>
                  <a:pt x="404964" y="825500"/>
                </a:lnTo>
                <a:lnTo>
                  <a:pt x="433920" y="825500"/>
                </a:lnTo>
                <a:lnTo>
                  <a:pt x="436407" y="817880"/>
                </a:lnTo>
                <a:lnTo>
                  <a:pt x="436496" y="815340"/>
                </a:lnTo>
                <a:close/>
              </a:path>
              <a:path w="592455" h="830580">
                <a:moveTo>
                  <a:pt x="357466" y="800100"/>
                </a:moveTo>
                <a:lnTo>
                  <a:pt x="353656" y="801370"/>
                </a:lnTo>
                <a:lnTo>
                  <a:pt x="355660" y="801018"/>
                </a:lnTo>
                <a:lnTo>
                  <a:pt x="357466" y="800100"/>
                </a:lnTo>
                <a:close/>
              </a:path>
              <a:path w="592455" h="830580">
                <a:moveTo>
                  <a:pt x="220941" y="455930"/>
                </a:moveTo>
                <a:lnTo>
                  <a:pt x="195033" y="455930"/>
                </a:lnTo>
                <a:lnTo>
                  <a:pt x="201764" y="463550"/>
                </a:lnTo>
                <a:lnTo>
                  <a:pt x="220941" y="461010"/>
                </a:lnTo>
                <a:lnTo>
                  <a:pt x="220941" y="455930"/>
                </a:lnTo>
                <a:close/>
              </a:path>
              <a:path w="592455" h="830580">
                <a:moveTo>
                  <a:pt x="267847" y="299720"/>
                </a:moveTo>
                <a:lnTo>
                  <a:pt x="193128" y="299720"/>
                </a:lnTo>
                <a:lnTo>
                  <a:pt x="200367" y="302260"/>
                </a:lnTo>
                <a:lnTo>
                  <a:pt x="205955" y="307340"/>
                </a:lnTo>
                <a:lnTo>
                  <a:pt x="207860" y="312420"/>
                </a:lnTo>
                <a:lnTo>
                  <a:pt x="210527" y="314960"/>
                </a:lnTo>
                <a:lnTo>
                  <a:pt x="235927" y="331470"/>
                </a:lnTo>
                <a:lnTo>
                  <a:pt x="243166" y="336550"/>
                </a:lnTo>
                <a:lnTo>
                  <a:pt x="245071" y="337820"/>
                </a:lnTo>
                <a:lnTo>
                  <a:pt x="252928" y="339090"/>
                </a:lnTo>
                <a:lnTo>
                  <a:pt x="256676" y="340360"/>
                </a:lnTo>
                <a:lnTo>
                  <a:pt x="259162" y="344170"/>
                </a:lnTo>
                <a:lnTo>
                  <a:pt x="263232" y="350520"/>
                </a:lnTo>
                <a:lnTo>
                  <a:pt x="267804" y="350520"/>
                </a:lnTo>
                <a:lnTo>
                  <a:pt x="267296" y="353060"/>
                </a:lnTo>
                <a:lnTo>
                  <a:pt x="269963" y="356870"/>
                </a:lnTo>
                <a:lnTo>
                  <a:pt x="278726" y="358140"/>
                </a:lnTo>
                <a:lnTo>
                  <a:pt x="277202" y="363220"/>
                </a:lnTo>
                <a:lnTo>
                  <a:pt x="285965" y="364490"/>
                </a:lnTo>
                <a:lnTo>
                  <a:pt x="291045" y="363220"/>
                </a:lnTo>
                <a:lnTo>
                  <a:pt x="294601" y="361950"/>
                </a:lnTo>
                <a:lnTo>
                  <a:pt x="297776" y="358140"/>
                </a:lnTo>
                <a:lnTo>
                  <a:pt x="304704" y="354330"/>
                </a:lnTo>
                <a:lnTo>
                  <a:pt x="312524" y="351790"/>
                </a:lnTo>
                <a:lnTo>
                  <a:pt x="319797" y="349250"/>
                </a:lnTo>
                <a:lnTo>
                  <a:pt x="325081" y="344170"/>
                </a:lnTo>
                <a:lnTo>
                  <a:pt x="329526" y="342900"/>
                </a:lnTo>
                <a:lnTo>
                  <a:pt x="331685" y="340360"/>
                </a:lnTo>
                <a:lnTo>
                  <a:pt x="335495" y="337820"/>
                </a:lnTo>
                <a:lnTo>
                  <a:pt x="336765" y="332740"/>
                </a:lnTo>
                <a:lnTo>
                  <a:pt x="342734" y="331470"/>
                </a:lnTo>
                <a:lnTo>
                  <a:pt x="347179" y="330200"/>
                </a:lnTo>
                <a:lnTo>
                  <a:pt x="352894" y="328930"/>
                </a:lnTo>
                <a:lnTo>
                  <a:pt x="357466" y="327660"/>
                </a:lnTo>
                <a:lnTo>
                  <a:pt x="361911" y="325120"/>
                </a:lnTo>
                <a:lnTo>
                  <a:pt x="365975" y="318770"/>
                </a:lnTo>
                <a:lnTo>
                  <a:pt x="370547" y="318770"/>
                </a:lnTo>
                <a:lnTo>
                  <a:pt x="377151" y="317500"/>
                </a:lnTo>
                <a:lnTo>
                  <a:pt x="383628" y="317500"/>
                </a:lnTo>
                <a:lnTo>
                  <a:pt x="390105" y="316230"/>
                </a:lnTo>
                <a:lnTo>
                  <a:pt x="587610" y="316230"/>
                </a:lnTo>
                <a:lnTo>
                  <a:pt x="588522" y="309880"/>
                </a:lnTo>
                <a:lnTo>
                  <a:pt x="276313" y="309880"/>
                </a:lnTo>
                <a:lnTo>
                  <a:pt x="275805" y="308610"/>
                </a:lnTo>
                <a:lnTo>
                  <a:pt x="273138" y="304800"/>
                </a:lnTo>
                <a:lnTo>
                  <a:pt x="269455" y="303530"/>
                </a:lnTo>
                <a:lnTo>
                  <a:pt x="268566" y="300990"/>
                </a:lnTo>
                <a:lnTo>
                  <a:pt x="267847" y="299720"/>
                </a:lnTo>
                <a:close/>
              </a:path>
              <a:path w="592455" h="830580">
                <a:moveTo>
                  <a:pt x="514184" y="118110"/>
                </a:moveTo>
                <a:lnTo>
                  <a:pt x="452589" y="118110"/>
                </a:lnTo>
                <a:lnTo>
                  <a:pt x="432904" y="137160"/>
                </a:lnTo>
                <a:lnTo>
                  <a:pt x="429602" y="151129"/>
                </a:lnTo>
                <a:lnTo>
                  <a:pt x="423252" y="157479"/>
                </a:lnTo>
                <a:lnTo>
                  <a:pt x="409536" y="175260"/>
                </a:lnTo>
                <a:lnTo>
                  <a:pt x="397852" y="199390"/>
                </a:lnTo>
                <a:lnTo>
                  <a:pt x="388708" y="228600"/>
                </a:lnTo>
                <a:lnTo>
                  <a:pt x="383628" y="236220"/>
                </a:lnTo>
                <a:lnTo>
                  <a:pt x="378294" y="243840"/>
                </a:lnTo>
                <a:lnTo>
                  <a:pt x="365975" y="260350"/>
                </a:lnTo>
                <a:lnTo>
                  <a:pt x="338162" y="278129"/>
                </a:lnTo>
                <a:lnTo>
                  <a:pt x="316953" y="295910"/>
                </a:lnTo>
                <a:lnTo>
                  <a:pt x="308952" y="295910"/>
                </a:lnTo>
                <a:lnTo>
                  <a:pt x="304380" y="297180"/>
                </a:lnTo>
                <a:lnTo>
                  <a:pt x="300695" y="298450"/>
                </a:lnTo>
                <a:lnTo>
                  <a:pt x="298904" y="300990"/>
                </a:lnTo>
                <a:lnTo>
                  <a:pt x="296040" y="302260"/>
                </a:lnTo>
                <a:lnTo>
                  <a:pt x="289140" y="302260"/>
                </a:lnTo>
                <a:lnTo>
                  <a:pt x="285457" y="303530"/>
                </a:lnTo>
                <a:lnTo>
                  <a:pt x="283298" y="303530"/>
                </a:lnTo>
                <a:lnTo>
                  <a:pt x="280885" y="308610"/>
                </a:lnTo>
                <a:lnTo>
                  <a:pt x="276313" y="309880"/>
                </a:lnTo>
                <a:lnTo>
                  <a:pt x="588522" y="309880"/>
                </a:lnTo>
                <a:lnTo>
                  <a:pt x="590892" y="293370"/>
                </a:lnTo>
                <a:lnTo>
                  <a:pt x="592289" y="257810"/>
                </a:lnTo>
                <a:lnTo>
                  <a:pt x="590892" y="203200"/>
                </a:lnTo>
                <a:lnTo>
                  <a:pt x="590892" y="179070"/>
                </a:lnTo>
                <a:lnTo>
                  <a:pt x="589114" y="160020"/>
                </a:lnTo>
                <a:lnTo>
                  <a:pt x="577303" y="147320"/>
                </a:lnTo>
                <a:lnTo>
                  <a:pt x="554570" y="137160"/>
                </a:lnTo>
                <a:lnTo>
                  <a:pt x="535012" y="130810"/>
                </a:lnTo>
                <a:lnTo>
                  <a:pt x="531329" y="128270"/>
                </a:lnTo>
                <a:lnTo>
                  <a:pt x="529170" y="124460"/>
                </a:lnTo>
                <a:lnTo>
                  <a:pt x="525360" y="121920"/>
                </a:lnTo>
                <a:lnTo>
                  <a:pt x="519010" y="120650"/>
                </a:lnTo>
                <a:lnTo>
                  <a:pt x="514184" y="118110"/>
                </a:lnTo>
                <a:close/>
              </a:path>
              <a:path w="592455" h="830580">
                <a:moveTo>
                  <a:pt x="144043" y="133350"/>
                </a:moveTo>
                <a:lnTo>
                  <a:pt x="143344" y="133350"/>
                </a:lnTo>
                <a:lnTo>
                  <a:pt x="143090" y="137160"/>
                </a:lnTo>
                <a:lnTo>
                  <a:pt x="144043" y="133350"/>
                </a:lnTo>
                <a:close/>
              </a:path>
              <a:path w="592455" h="830580">
                <a:moveTo>
                  <a:pt x="143387" y="124460"/>
                </a:moveTo>
                <a:lnTo>
                  <a:pt x="140931" y="124460"/>
                </a:lnTo>
                <a:lnTo>
                  <a:pt x="143598" y="125729"/>
                </a:lnTo>
                <a:lnTo>
                  <a:pt x="143387" y="124460"/>
                </a:lnTo>
                <a:close/>
              </a:path>
              <a:path w="592455" h="830580">
                <a:moveTo>
                  <a:pt x="442683" y="0"/>
                </a:moveTo>
                <a:lnTo>
                  <a:pt x="426427" y="2540"/>
                </a:lnTo>
                <a:lnTo>
                  <a:pt x="414870" y="15240"/>
                </a:lnTo>
                <a:lnTo>
                  <a:pt x="412838" y="29210"/>
                </a:lnTo>
                <a:lnTo>
                  <a:pt x="412838" y="38100"/>
                </a:lnTo>
                <a:lnTo>
                  <a:pt x="403694" y="44450"/>
                </a:lnTo>
                <a:lnTo>
                  <a:pt x="403694" y="55879"/>
                </a:lnTo>
                <a:lnTo>
                  <a:pt x="405853" y="59690"/>
                </a:lnTo>
                <a:lnTo>
                  <a:pt x="407123" y="63500"/>
                </a:lnTo>
                <a:lnTo>
                  <a:pt x="397852" y="80010"/>
                </a:lnTo>
                <a:lnTo>
                  <a:pt x="392391" y="82550"/>
                </a:lnTo>
                <a:lnTo>
                  <a:pt x="401789" y="86360"/>
                </a:lnTo>
                <a:lnTo>
                  <a:pt x="412203" y="86360"/>
                </a:lnTo>
                <a:lnTo>
                  <a:pt x="410425" y="88900"/>
                </a:lnTo>
                <a:lnTo>
                  <a:pt x="409536" y="96520"/>
                </a:lnTo>
                <a:lnTo>
                  <a:pt x="416267" y="97790"/>
                </a:lnTo>
                <a:lnTo>
                  <a:pt x="418680" y="99060"/>
                </a:lnTo>
                <a:lnTo>
                  <a:pt x="412838" y="102870"/>
                </a:lnTo>
                <a:lnTo>
                  <a:pt x="412203" y="105410"/>
                </a:lnTo>
                <a:lnTo>
                  <a:pt x="416267" y="105410"/>
                </a:lnTo>
                <a:lnTo>
                  <a:pt x="418172" y="109220"/>
                </a:lnTo>
                <a:lnTo>
                  <a:pt x="414108" y="120650"/>
                </a:lnTo>
                <a:lnTo>
                  <a:pt x="418680" y="119379"/>
                </a:lnTo>
                <a:lnTo>
                  <a:pt x="441096" y="119379"/>
                </a:lnTo>
                <a:lnTo>
                  <a:pt x="452589" y="118110"/>
                </a:lnTo>
                <a:lnTo>
                  <a:pt x="514184" y="118110"/>
                </a:lnTo>
                <a:lnTo>
                  <a:pt x="511771" y="116840"/>
                </a:lnTo>
                <a:lnTo>
                  <a:pt x="510120" y="110490"/>
                </a:lnTo>
                <a:lnTo>
                  <a:pt x="507707" y="109220"/>
                </a:lnTo>
                <a:lnTo>
                  <a:pt x="506945" y="101600"/>
                </a:lnTo>
                <a:lnTo>
                  <a:pt x="504278" y="99060"/>
                </a:lnTo>
                <a:lnTo>
                  <a:pt x="497293" y="99060"/>
                </a:lnTo>
                <a:lnTo>
                  <a:pt x="496563" y="97790"/>
                </a:lnTo>
                <a:lnTo>
                  <a:pt x="494118" y="92710"/>
                </a:lnTo>
                <a:lnTo>
                  <a:pt x="493102" y="80010"/>
                </a:lnTo>
                <a:lnTo>
                  <a:pt x="496277" y="69850"/>
                </a:lnTo>
                <a:lnTo>
                  <a:pt x="496277" y="55879"/>
                </a:lnTo>
                <a:lnTo>
                  <a:pt x="497547" y="36829"/>
                </a:lnTo>
                <a:lnTo>
                  <a:pt x="487641" y="15240"/>
                </a:lnTo>
                <a:lnTo>
                  <a:pt x="469988" y="6350"/>
                </a:lnTo>
                <a:lnTo>
                  <a:pt x="442683" y="0"/>
                </a:lnTo>
                <a:close/>
              </a:path>
              <a:path w="592455" h="830580">
                <a:moveTo>
                  <a:pt x="441096" y="119379"/>
                </a:moveTo>
                <a:lnTo>
                  <a:pt x="418680" y="119379"/>
                </a:lnTo>
                <a:lnTo>
                  <a:pt x="429602" y="120650"/>
                </a:lnTo>
                <a:lnTo>
                  <a:pt x="441096" y="119379"/>
                </a:lnTo>
                <a:close/>
              </a:path>
              <a:path w="592455" h="830580">
                <a:moveTo>
                  <a:pt x="110451" y="34290"/>
                </a:moveTo>
                <a:lnTo>
                  <a:pt x="105117" y="39370"/>
                </a:lnTo>
                <a:lnTo>
                  <a:pt x="77584" y="39370"/>
                </a:lnTo>
                <a:lnTo>
                  <a:pt x="65011" y="44450"/>
                </a:lnTo>
                <a:lnTo>
                  <a:pt x="54584" y="58420"/>
                </a:lnTo>
                <a:lnTo>
                  <a:pt x="52971" y="60960"/>
                </a:lnTo>
                <a:lnTo>
                  <a:pt x="51638" y="62229"/>
                </a:lnTo>
                <a:lnTo>
                  <a:pt x="48600" y="66075"/>
                </a:lnTo>
                <a:lnTo>
                  <a:pt x="48158" y="72390"/>
                </a:lnTo>
                <a:lnTo>
                  <a:pt x="48691" y="82550"/>
                </a:lnTo>
                <a:lnTo>
                  <a:pt x="47625" y="83820"/>
                </a:lnTo>
                <a:lnTo>
                  <a:pt x="52171" y="91440"/>
                </a:lnTo>
                <a:lnTo>
                  <a:pt x="56451" y="93979"/>
                </a:lnTo>
                <a:lnTo>
                  <a:pt x="55918" y="99060"/>
                </a:lnTo>
                <a:lnTo>
                  <a:pt x="56451" y="104140"/>
                </a:lnTo>
                <a:lnTo>
                  <a:pt x="58318" y="107950"/>
                </a:lnTo>
                <a:lnTo>
                  <a:pt x="60998" y="111760"/>
                </a:lnTo>
                <a:lnTo>
                  <a:pt x="61798" y="116840"/>
                </a:lnTo>
                <a:lnTo>
                  <a:pt x="66344" y="118110"/>
                </a:lnTo>
                <a:lnTo>
                  <a:pt x="68757" y="116840"/>
                </a:lnTo>
                <a:lnTo>
                  <a:pt x="142963" y="116840"/>
                </a:lnTo>
                <a:lnTo>
                  <a:pt x="144233" y="114300"/>
                </a:lnTo>
                <a:lnTo>
                  <a:pt x="147916" y="113029"/>
                </a:lnTo>
                <a:lnTo>
                  <a:pt x="148424" y="110490"/>
                </a:lnTo>
                <a:lnTo>
                  <a:pt x="146646" y="106679"/>
                </a:lnTo>
                <a:lnTo>
                  <a:pt x="143090" y="102870"/>
                </a:lnTo>
                <a:lnTo>
                  <a:pt x="142328" y="99060"/>
                </a:lnTo>
                <a:lnTo>
                  <a:pt x="140850" y="92710"/>
                </a:lnTo>
                <a:lnTo>
                  <a:pt x="140927" y="88900"/>
                </a:lnTo>
                <a:lnTo>
                  <a:pt x="140989" y="81279"/>
                </a:lnTo>
                <a:lnTo>
                  <a:pt x="139153" y="74929"/>
                </a:lnTo>
                <a:lnTo>
                  <a:pt x="135089" y="72390"/>
                </a:lnTo>
                <a:lnTo>
                  <a:pt x="133184" y="68579"/>
                </a:lnTo>
                <a:lnTo>
                  <a:pt x="132676" y="63500"/>
                </a:lnTo>
                <a:lnTo>
                  <a:pt x="128448" y="60960"/>
                </a:lnTo>
                <a:lnTo>
                  <a:pt x="127136" y="55879"/>
                </a:lnTo>
                <a:lnTo>
                  <a:pt x="126658" y="49529"/>
                </a:lnTo>
                <a:lnTo>
                  <a:pt x="124929" y="43179"/>
                </a:lnTo>
                <a:lnTo>
                  <a:pt x="110451" y="34290"/>
                </a:lnTo>
                <a:close/>
              </a:path>
              <a:path w="592455" h="830580">
                <a:moveTo>
                  <a:pt x="498976" y="97790"/>
                </a:moveTo>
                <a:lnTo>
                  <a:pt x="497293" y="99060"/>
                </a:lnTo>
                <a:lnTo>
                  <a:pt x="504278" y="99060"/>
                </a:lnTo>
                <a:lnTo>
                  <a:pt x="498976" y="97790"/>
                </a:lnTo>
                <a:close/>
              </a:path>
              <a:path w="592455" h="830580">
                <a:moveTo>
                  <a:pt x="48691" y="64770"/>
                </a:moveTo>
                <a:lnTo>
                  <a:pt x="47625" y="67310"/>
                </a:lnTo>
                <a:lnTo>
                  <a:pt x="48600" y="66075"/>
                </a:lnTo>
                <a:lnTo>
                  <a:pt x="48691" y="647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16484" y="205295"/>
            <a:ext cx="1171841" cy="70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6096000" cy="930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66288" y="27432"/>
            <a:ext cx="4715256" cy="1011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026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商業模式的八大要素</a:t>
            </a:r>
          </a:p>
        </p:txBody>
      </p:sp>
      <p:sp>
        <p:nvSpPr>
          <p:cNvPr id="11" name="object 11"/>
          <p:cNvSpPr/>
          <p:nvPr/>
        </p:nvSpPr>
        <p:spPr>
          <a:xfrm>
            <a:off x="3797780" y="3139412"/>
            <a:ext cx="1510320" cy="15103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16704" y="3323335"/>
            <a:ext cx="864235" cy="10147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065" marR="5080" indent="-635" algn="ctr">
              <a:lnSpc>
                <a:spcPct val="97500"/>
              </a:lnSpc>
              <a:spcBef>
                <a:spcPts val="160"/>
              </a:spcBef>
            </a:pPr>
            <a:r>
              <a:rPr sz="2200" dirty="0">
                <a:solidFill>
                  <a:srgbClr val="FFFFFF"/>
                </a:solidFill>
                <a:latin typeface="SimSun"/>
                <a:cs typeface="SimSun"/>
              </a:rPr>
              <a:t>客</a:t>
            </a:r>
            <a:r>
              <a:rPr sz="2200" spc="-5" dirty="0">
                <a:solidFill>
                  <a:srgbClr val="FFFFFF"/>
                </a:solidFill>
                <a:latin typeface="SimSun"/>
                <a:cs typeface="SimSun"/>
              </a:rPr>
              <a:t>戶價 </a:t>
            </a:r>
            <a:r>
              <a:rPr sz="2200" dirty="0">
                <a:solidFill>
                  <a:srgbClr val="FFFFFF"/>
                </a:solidFill>
                <a:latin typeface="SimSun"/>
                <a:cs typeface="SimSun"/>
              </a:rPr>
              <a:t>值</a:t>
            </a:r>
            <a:r>
              <a:rPr sz="2200" spc="-5" dirty="0">
                <a:solidFill>
                  <a:srgbClr val="FFFFFF"/>
                </a:solidFill>
                <a:latin typeface="SimSun"/>
                <a:cs typeface="SimSun"/>
              </a:rPr>
              <a:t>最大 化</a:t>
            </a:r>
            <a:endParaRPr sz="2200">
              <a:latin typeface="SimSun"/>
              <a:cs typeface="SimSu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30852" y="2421635"/>
            <a:ext cx="33527" cy="7284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84091" y="964691"/>
            <a:ext cx="1528572" cy="1527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17670" y="1461261"/>
            <a:ext cx="6597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FFFFFF"/>
                </a:solidFill>
                <a:latin typeface="SimSun"/>
                <a:cs typeface="SimSun"/>
              </a:rPr>
              <a:t>整合</a:t>
            </a:r>
            <a:endParaRPr sz="2500">
              <a:latin typeface="SimSun"/>
              <a:cs typeface="SimSu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099303" y="2955035"/>
            <a:ext cx="586739" cy="4770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74208" y="1778507"/>
            <a:ext cx="1528571" cy="15270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749544" y="2089530"/>
            <a:ext cx="977900" cy="77851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70815" marR="5080" indent="-158750">
              <a:lnSpc>
                <a:spcPts val="2930"/>
              </a:lnSpc>
              <a:spcBef>
                <a:spcPts val="250"/>
              </a:spcBef>
            </a:pPr>
            <a:r>
              <a:rPr sz="2500" spc="-5" dirty="0">
                <a:solidFill>
                  <a:srgbClr val="FFFFFF"/>
                </a:solidFill>
                <a:latin typeface="SimSun"/>
                <a:cs typeface="SimSun"/>
              </a:rPr>
              <a:t>高效率   (</a:t>
            </a:r>
            <a:r>
              <a:rPr sz="2500" spc="-10" dirty="0">
                <a:solidFill>
                  <a:srgbClr val="FFFFFF"/>
                </a:solidFill>
                <a:latin typeface="SimSun"/>
                <a:cs typeface="SimSun"/>
              </a:rPr>
              <a:t>能</a:t>
            </a:r>
            <a:r>
              <a:rPr sz="2500" spc="-5" dirty="0">
                <a:solidFill>
                  <a:srgbClr val="FFFFFF"/>
                </a:solidFill>
                <a:latin typeface="SimSun"/>
                <a:cs typeface="SimSun"/>
              </a:rPr>
              <a:t>)</a:t>
            </a:r>
            <a:endParaRPr sz="2500">
              <a:latin typeface="SimSun"/>
              <a:cs typeface="SimSu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44084" y="4011167"/>
            <a:ext cx="716279" cy="1920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91784" y="3607308"/>
            <a:ext cx="1527047" cy="15270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325615" y="4104208"/>
            <a:ext cx="6597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10" dirty="0">
                <a:solidFill>
                  <a:srgbClr val="FFFFFF"/>
                </a:solidFill>
                <a:latin typeface="SimSun"/>
                <a:cs typeface="SimSun"/>
              </a:rPr>
              <a:t>系統</a:t>
            </a:r>
            <a:endParaRPr sz="2500">
              <a:latin typeface="SimSun"/>
              <a:cs typeface="SimSu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44796" y="4506467"/>
            <a:ext cx="344424" cy="6690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721352" y="5073396"/>
            <a:ext cx="1528572" cy="15285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155819" y="5178958"/>
            <a:ext cx="659765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5200"/>
              </a:lnSpc>
              <a:spcBef>
                <a:spcPts val="100"/>
              </a:spcBef>
            </a:pPr>
            <a:r>
              <a:rPr sz="2500" spc="-5" dirty="0">
                <a:solidFill>
                  <a:srgbClr val="FFFFFF"/>
                </a:solidFill>
                <a:latin typeface="SimSun"/>
                <a:cs typeface="SimSun"/>
              </a:rPr>
              <a:t>持續 贏利</a:t>
            </a:r>
            <a:endParaRPr sz="2500">
              <a:latin typeface="SimSun"/>
              <a:cs typeface="SimSu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07535" y="4506467"/>
            <a:ext cx="342900" cy="6690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45307" y="5073396"/>
            <a:ext cx="1528571" cy="152857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279775" y="5178958"/>
            <a:ext cx="66040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5200"/>
              </a:lnSpc>
              <a:spcBef>
                <a:spcPts val="100"/>
              </a:spcBef>
            </a:pPr>
            <a:r>
              <a:rPr sz="2500" spc="-5" dirty="0">
                <a:solidFill>
                  <a:srgbClr val="FFFFFF"/>
                </a:solidFill>
                <a:latin typeface="SimSun"/>
                <a:cs typeface="SimSun"/>
              </a:rPr>
              <a:t>實現 形式</a:t>
            </a:r>
            <a:endParaRPr sz="2500">
              <a:latin typeface="SimSun"/>
              <a:cs typeface="SimSu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36392" y="4011167"/>
            <a:ext cx="716280" cy="1920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76400" y="3607308"/>
            <a:ext cx="1647444" cy="152704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951101" y="3711981"/>
            <a:ext cx="977900" cy="1056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8750">
              <a:lnSpc>
                <a:spcPct val="135200"/>
              </a:lnSpc>
              <a:spcBef>
                <a:spcPts val="100"/>
              </a:spcBef>
            </a:pPr>
            <a:r>
              <a:rPr sz="2500" spc="-5" dirty="0">
                <a:solidFill>
                  <a:srgbClr val="FFFFFF"/>
                </a:solidFill>
                <a:latin typeface="SimSun"/>
                <a:cs typeface="SimSun"/>
              </a:rPr>
              <a:t>核心 競爭力</a:t>
            </a:r>
            <a:endParaRPr sz="2500">
              <a:latin typeface="SimSun"/>
              <a:cs typeface="SimSu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09188" y="2955035"/>
            <a:ext cx="586739" cy="4770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93976" y="1778507"/>
            <a:ext cx="1527048" cy="152704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2527173" y="1882292"/>
            <a:ext cx="659765" cy="1056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5300"/>
              </a:lnSpc>
              <a:spcBef>
                <a:spcPts val="100"/>
              </a:spcBef>
            </a:pPr>
            <a:r>
              <a:rPr sz="2500" spc="-5" dirty="0">
                <a:solidFill>
                  <a:srgbClr val="FFFFFF"/>
                </a:solidFill>
                <a:latin typeface="SimSun"/>
                <a:cs typeface="SimSun"/>
              </a:rPr>
              <a:t>整體 解決</a:t>
            </a:r>
            <a:endParaRPr sz="2500">
              <a:latin typeface="SimSun"/>
              <a:cs typeface="SimSu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1263" y="6373469"/>
            <a:ext cx="2630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C1C1C"/>
                </a:solidFill>
                <a:latin typeface="新細明體"/>
                <a:cs typeface="新細明體"/>
              </a:rPr>
              <a:t>資料來</a:t>
            </a:r>
            <a:r>
              <a:rPr sz="1800" spc="-10" dirty="0">
                <a:solidFill>
                  <a:srgbClr val="1C1C1C"/>
                </a:solidFill>
                <a:latin typeface="新細明體"/>
                <a:cs typeface="新細明體"/>
              </a:rPr>
              <a:t>源</a:t>
            </a:r>
            <a:r>
              <a:rPr sz="1800" spc="-5" dirty="0">
                <a:solidFill>
                  <a:srgbClr val="1C1C1C"/>
                </a:solidFill>
                <a:latin typeface="新細明體"/>
                <a:cs typeface="新細明體"/>
              </a:rPr>
              <a:t>:MBAlib</a:t>
            </a:r>
            <a:r>
              <a:rPr sz="1800" dirty="0">
                <a:solidFill>
                  <a:srgbClr val="1C1C1C"/>
                </a:solidFill>
                <a:latin typeface="新細明體"/>
                <a:cs typeface="新細明體"/>
              </a:rPr>
              <a:t>智庫百科</a:t>
            </a:r>
            <a:endParaRPr sz="1800">
              <a:latin typeface="新細明體"/>
              <a:cs typeface="新細明體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356854" y="6400901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688165" cy="3377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327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822539" cy="34987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91645" y="0"/>
            <a:ext cx="4052354" cy="51087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6350" y="4921186"/>
            <a:ext cx="3143250" cy="19368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5733" y="2245906"/>
            <a:ext cx="5465173" cy="46120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3376" y="3377209"/>
            <a:ext cx="8260623" cy="27454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743403"/>
            <a:ext cx="9144000" cy="38868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91739" y="1738883"/>
            <a:ext cx="4366261" cy="1011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491738" y="1855723"/>
            <a:ext cx="34974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商業模式九宮格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887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40829" y="5516117"/>
            <a:ext cx="4202916" cy="1341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698" y="5428291"/>
            <a:ext cx="4358640" cy="1430020"/>
          </a:xfrm>
          <a:custGeom>
            <a:avLst/>
            <a:gdLst/>
            <a:ahLst/>
            <a:cxnLst/>
            <a:rect l="l" t="t" r="r" b="b"/>
            <a:pathLst>
              <a:path w="4358640" h="1430020">
                <a:moveTo>
                  <a:pt x="4358301" y="0"/>
                </a:moveTo>
                <a:lnTo>
                  <a:pt x="4322931" y="44605"/>
                </a:lnTo>
                <a:lnTo>
                  <a:pt x="4280229" y="97082"/>
                </a:lnTo>
                <a:lnTo>
                  <a:pt x="4238153" y="147403"/>
                </a:lnTo>
                <a:lnTo>
                  <a:pt x="4196663" y="195633"/>
                </a:lnTo>
                <a:lnTo>
                  <a:pt x="4155718" y="241835"/>
                </a:lnTo>
                <a:lnTo>
                  <a:pt x="4115277" y="286072"/>
                </a:lnTo>
                <a:lnTo>
                  <a:pt x="4075299" y="328408"/>
                </a:lnTo>
                <a:lnTo>
                  <a:pt x="4035744" y="368906"/>
                </a:lnTo>
                <a:lnTo>
                  <a:pt x="3996570" y="407631"/>
                </a:lnTo>
                <a:lnTo>
                  <a:pt x="3957736" y="444645"/>
                </a:lnTo>
                <a:lnTo>
                  <a:pt x="3919203" y="480013"/>
                </a:lnTo>
                <a:lnTo>
                  <a:pt x="3880928" y="513797"/>
                </a:lnTo>
                <a:lnTo>
                  <a:pt x="3842872" y="546061"/>
                </a:lnTo>
                <a:lnTo>
                  <a:pt x="3804992" y="576869"/>
                </a:lnTo>
                <a:lnTo>
                  <a:pt x="3767249" y="606285"/>
                </a:lnTo>
                <a:lnTo>
                  <a:pt x="3729601" y="634371"/>
                </a:lnTo>
                <a:lnTo>
                  <a:pt x="3692008" y="661192"/>
                </a:lnTo>
                <a:lnTo>
                  <a:pt x="3654429" y="686811"/>
                </a:lnTo>
                <a:lnTo>
                  <a:pt x="3616822" y="711292"/>
                </a:lnTo>
                <a:lnTo>
                  <a:pt x="3579147" y="734698"/>
                </a:lnTo>
                <a:lnTo>
                  <a:pt x="3541364" y="757092"/>
                </a:lnTo>
                <a:lnTo>
                  <a:pt x="3503430" y="778539"/>
                </a:lnTo>
                <a:lnTo>
                  <a:pt x="3465306" y="799102"/>
                </a:lnTo>
                <a:lnTo>
                  <a:pt x="3426951" y="818844"/>
                </a:lnTo>
                <a:lnTo>
                  <a:pt x="3388323" y="837828"/>
                </a:lnTo>
                <a:lnTo>
                  <a:pt x="3349382" y="856120"/>
                </a:lnTo>
                <a:lnTo>
                  <a:pt x="3310087" y="873781"/>
                </a:lnTo>
                <a:lnTo>
                  <a:pt x="3270397" y="890876"/>
                </a:lnTo>
                <a:lnTo>
                  <a:pt x="3230271" y="907468"/>
                </a:lnTo>
                <a:lnTo>
                  <a:pt x="3189668" y="923621"/>
                </a:lnTo>
                <a:lnTo>
                  <a:pt x="3148548" y="939398"/>
                </a:lnTo>
                <a:lnTo>
                  <a:pt x="3106869" y="954863"/>
                </a:lnTo>
                <a:lnTo>
                  <a:pt x="3021673" y="985110"/>
                </a:lnTo>
                <a:lnTo>
                  <a:pt x="2933752" y="1014871"/>
                </a:lnTo>
                <a:lnTo>
                  <a:pt x="2599859" y="1122546"/>
                </a:lnTo>
                <a:lnTo>
                  <a:pt x="2557235" y="1135693"/>
                </a:lnTo>
                <a:lnTo>
                  <a:pt x="2512261" y="1148462"/>
                </a:lnTo>
                <a:lnTo>
                  <a:pt x="2465060" y="1160858"/>
                </a:lnTo>
                <a:lnTo>
                  <a:pt x="2415755" y="1172888"/>
                </a:lnTo>
                <a:lnTo>
                  <a:pt x="2364469" y="1184557"/>
                </a:lnTo>
                <a:lnTo>
                  <a:pt x="2311327" y="1195871"/>
                </a:lnTo>
                <a:lnTo>
                  <a:pt x="2256452" y="1206835"/>
                </a:lnTo>
                <a:lnTo>
                  <a:pt x="2199967" y="1217455"/>
                </a:lnTo>
                <a:lnTo>
                  <a:pt x="2141996" y="1227737"/>
                </a:lnTo>
                <a:lnTo>
                  <a:pt x="2022089" y="1247309"/>
                </a:lnTo>
                <a:lnTo>
                  <a:pt x="1897719" y="1265597"/>
                </a:lnTo>
                <a:lnTo>
                  <a:pt x="1704957" y="1290719"/>
                </a:lnTo>
                <a:lnTo>
                  <a:pt x="1507712" y="1313207"/>
                </a:lnTo>
                <a:lnTo>
                  <a:pt x="1243508" y="1339359"/>
                </a:lnTo>
                <a:lnTo>
                  <a:pt x="860662" y="1371114"/>
                </a:lnTo>
                <a:lnTo>
                  <a:pt x="58028" y="1424044"/>
                </a:lnTo>
                <a:lnTo>
                  <a:pt x="22282" y="1426991"/>
                </a:lnTo>
                <a:lnTo>
                  <a:pt x="9713" y="1428305"/>
                </a:lnTo>
                <a:lnTo>
                  <a:pt x="846" y="1429519"/>
                </a:lnTo>
                <a:lnTo>
                  <a:pt x="0" y="1429707"/>
                </a:lnTo>
                <a:lnTo>
                  <a:pt x="1348106" y="1429707"/>
                </a:lnTo>
                <a:lnTo>
                  <a:pt x="1507301" y="1416398"/>
                </a:lnTo>
                <a:lnTo>
                  <a:pt x="1654861" y="1401254"/>
                </a:lnTo>
                <a:lnTo>
                  <a:pt x="1797141" y="1384013"/>
                </a:lnTo>
                <a:lnTo>
                  <a:pt x="1934228" y="1364866"/>
                </a:lnTo>
                <a:lnTo>
                  <a:pt x="2066207" y="1344001"/>
                </a:lnTo>
                <a:lnTo>
                  <a:pt x="2193161" y="1321607"/>
                </a:lnTo>
                <a:lnTo>
                  <a:pt x="2315177" y="1297874"/>
                </a:lnTo>
                <a:lnTo>
                  <a:pt x="2432338" y="1272989"/>
                </a:lnTo>
                <a:lnTo>
                  <a:pt x="2544729" y="1247144"/>
                </a:lnTo>
                <a:lnTo>
                  <a:pt x="2652437" y="1220526"/>
                </a:lnTo>
                <a:lnTo>
                  <a:pt x="2745271" y="1195861"/>
                </a:lnTo>
                <a:lnTo>
                  <a:pt x="2791734" y="1182854"/>
                </a:lnTo>
                <a:lnTo>
                  <a:pt x="2838204" y="1169379"/>
                </a:lnTo>
                <a:lnTo>
                  <a:pt x="2884661" y="1155420"/>
                </a:lnTo>
                <a:lnTo>
                  <a:pt x="2931087" y="1140962"/>
                </a:lnTo>
                <a:lnTo>
                  <a:pt x="2977463" y="1125991"/>
                </a:lnTo>
                <a:lnTo>
                  <a:pt x="3023770" y="1110491"/>
                </a:lnTo>
                <a:lnTo>
                  <a:pt x="3069991" y="1094448"/>
                </a:lnTo>
                <a:lnTo>
                  <a:pt x="3116106" y="1077847"/>
                </a:lnTo>
                <a:lnTo>
                  <a:pt x="3162096" y="1060672"/>
                </a:lnTo>
                <a:lnTo>
                  <a:pt x="3207944" y="1042910"/>
                </a:lnTo>
                <a:lnTo>
                  <a:pt x="3253630" y="1024545"/>
                </a:lnTo>
                <a:lnTo>
                  <a:pt x="3299136" y="1005563"/>
                </a:lnTo>
                <a:lnTo>
                  <a:pt x="3344443" y="985947"/>
                </a:lnTo>
                <a:lnTo>
                  <a:pt x="3389532" y="965685"/>
                </a:lnTo>
                <a:lnTo>
                  <a:pt x="3434386" y="944760"/>
                </a:lnTo>
                <a:lnTo>
                  <a:pt x="3478985" y="923158"/>
                </a:lnTo>
                <a:lnTo>
                  <a:pt x="3523311" y="900864"/>
                </a:lnTo>
                <a:lnTo>
                  <a:pt x="3567345" y="877863"/>
                </a:lnTo>
                <a:lnTo>
                  <a:pt x="3611068" y="854140"/>
                </a:lnTo>
                <a:lnTo>
                  <a:pt x="3654462" y="829681"/>
                </a:lnTo>
                <a:lnTo>
                  <a:pt x="3697508" y="804470"/>
                </a:lnTo>
                <a:lnTo>
                  <a:pt x="3740188" y="778493"/>
                </a:lnTo>
                <a:lnTo>
                  <a:pt x="3782484" y="751734"/>
                </a:lnTo>
                <a:lnTo>
                  <a:pt x="3824375" y="724179"/>
                </a:lnTo>
                <a:lnTo>
                  <a:pt x="3865844" y="695814"/>
                </a:lnTo>
                <a:lnTo>
                  <a:pt x="3906872" y="666622"/>
                </a:lnTo>
                <a:lnTo>
                  <a:pt x="3947441" y="636589"/>
                </a:lnTo>
                <a:lnTo>
                  <a:pt x="3987532" y="605701"/>
                </a:lnTo>
                <a:lnTo>
                  <a:pt x="4027126" y="573943"/>
                </a:lnTo>
                <a:lnTo>
                  <a:pt x="4066205" y="541299"/>
                </a:lnTo>
                <a:lnTo>
                  <a:pt x="4104749" y="507754"/>
                </a:lnTo>
                <a:lnTo>
                  <a:pt x="4142741" y="473295"/>
                </a:lnTo>
                <a:lnTo>
                  <a:pt x="4180162" y="437906"/>
                </a:lnTo>
                <a:lnTo>
                  <a:pt x="4216993" y="401571"/>
                </a:lnTo>
                <a:lnTo>
                  <a:pt x="4253216" y="364277"/>
                </a:lnTo>
                <a:lnTo>
                  <a:pt x="4288811" y="326008"/>
                </a:lnTo>
                <a:lnTo>
                  <a:pt x="4323761" y="286750"/>
                </a:lnTo>
                <a:lnTo>
                  <a:pt x="4358047" y="246487"/>
                </a:lnTo>
                <a:lnTo>
                  <a:pt x="4358196" y="241835"/>
                </a:lnTo>
                <a:lnTo>
                  <a:pt x="4358301" y="0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22388"/>
            <a:ext cx="9144000" cy="128905"/>
          </a:xfrm>
          <a:custGeom>
            <a:avLst/>
            <a:gdLst/>
            <a:ahLst/>
            <a:cxnLst/>
            <a:rect l="l" t="t" r="r" b="b"/>
            <a:pathLst>
              <a:path w="9144000" h="128905">
                <a:moveTo>
                  <a:pt x="0" y="128587"/>
                </a:moveTo>
                <a:lnTo>
                  <a:pt x="9144000" y="128587"/>
                </a:lnTo>
                <a:lnTo>
                  <a:pt x="9144000" y="0"/>
                </a:lnTo>
                <a:lnTo>
                  <a:pt x="0" y="0"/>
                </a:lnTo>
                <a:lnTo>
                  <a:pt x="0" y="128587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5710" y="76676"/>
            <a:ext cx="592455" cy="830580"/>
          </a:xfrm>
          <a:custGeom>
            <a:avLst/>
            <a:gdLst/>
            <a:ahLst/>
            <a:cxnLst/>
            <a:rect l="l" t="t" r="r" b="b"/>
            <a:pathLst>
              <a:path w="592455" h="830580">
                <a:moveTo>
                  <a:pt x="539743" y="483870"/>
                </a:moveTo>
                <a:lnTo>
                  <a:pt x="462495" y="483870"/>
                </a:lnTo>
                <a:lnTo>
                  <a:pt x="464146" y="488950"/>
                </a:lnTo>
                <a:lnTo>
                  <a:pt x="466813" y="490220"/>
                </a:lnTo>
                <a:lnTo>
                  <a:pt x="473290" y="519430"/>
                </a:lnTo>
                <a:lnTo>
                  <a:pt x="484212" y="568960"/>
                </a:lnTo>
                <a:lnTo>
                  <a:pt x="484974" y="619760"/>
                </a:lnTo>
                <a:lnTo>
                  <a:pt x="488530" y="671830"/>
                </a:lnTo>
                <a:lnTo>
                  <a:pt x="488565" y="768350"/>
                </a:lnTo>
                <a:lnTo>
                  <a:pt x="488784" y="792480"/>
                </a:lnTo>
                <a:lnTo>
                  <a:pt x="499706" y="795020"/>
                </a:lnTo>
                <a:lnTo>
                  <a:pt x="502119" y="797560"/>
                </a:lnTo>
                <a:lnTo>
                  <a:pt x="502881" y="803910"/>
                </a:lnTo>
                <a:lnTo>
                  <a:pt x="502119" y="808990"/>
                </a:lnTo>
                <a:lnTo>
                  <a:pt x="501865" y="815340"/>
                </a:lnTo>
                <a:lnTo>
                  <a:pt x="500214" y="820420"/>
                </a:lnTo>
                <a:lnTo>
                  <a:pt x="501357" y="829310"/>
                </a:lnTo>
                <a:lnTo>
                  <a:pt x="508291" y="830580"/>
                </a:lnTo>
                <a:lnTo>
                  <a:pt x="524396" y="830580"/>
                </a:lnTo>
                <a:lnTo>
                  <a:pt x="531329" y="828040"/>
                </a:lnTo>
                <a:lnTo>
                  <a:pt x="535012" y="825500"/>
                </a:lnTo>
                <a:lnTo>
                  <a:pt x="531837" y="817880"/>
                </a:lnTo>
                <a:lnTo>
                  <a:pt x="530440" y="810260"/>
                </a:lnTo>
                <a:lnTo>
                  <a:pt x="529678" y="801370"/>
                </a:lnTo>
                <a:lnTo>
                  <a:pt x="524598" y="793750"/>
                </a:lnTo>
                <a:lnTo>
                  <a:pt x="531075" y="792480"/>
                </a:lnTo>
                <a:lnTo>
                  <a:pt x="540412" y="792480"/>
                </a:lnTo>
                <a:lnTo>
                  <a:pt x="545188" y="787400"/>
                </a:lnTo>
                <a:lnTo>
                  <a:pt x="546559" y="775970"/>
                </a:lnTo>
                <a:lnTo>
                  <a:pt x="545680" y="754380"/>
                </a:lnTo>
                <a:lnTo>
                  <a:pt x="543715" y="642620"/>
                </a:lnTo>
                <a:lnTo>
                  <a:pt x="543648" y="579120"/>
                </a:lnTo>
                <a:lnTo>
                  <a:pt x="539539" y="504190"/>
                </a:lnTo>
                <a:lnTo>
                  <a:pt x="539616" y="488950"/>
                </a:lnTo>
                <a:lnTo>
                  <a:pt x="539743" y="483870"/>
                </a:lnTo>
                <a:close/>
              </a:path>
              <a:path w="592455" h="830580">
                <a:moveTo>
                  <a:pt x="142963" y="116840"/>
                </a:moveTo>
                <a:lnTo>
                  <a:pt x="68757" y="116840"/>
                </a:lnTo>
                <a:lnTo>
                  <a:pt x="67690" y="121920"/>
                </a:lnTo>
                <a:lnTo>
                  <a:pt x="63677" y="125729"/>
                </a:lnTo>
                <a:lnTo>
                  <a:pt x="14452" y="179070"/>
                </a:lnTo>
                <a:lnTo>
                  <a:pt x="7759" y="184150"/>
                </a:lnTo>
                <a:lnTo>
                  <a:pt x="7580" y="193040"/>
                </a:lnTo>
                <a:lnTo>
                  <a:pt x="2412" y="229870"/>
                </a:lnTo>
                <a:lnTo>
                  <a:pt x="5359" y="233679"/>
                </a:lnTo>
                <a:lnTo>
                  <a:pt x="5892" y="237490"/>
                </a:lnTo>
                <a:lnTo>
                  <a:pt x="7226" y="241300"/>
                </a:lnTo>
                <a:lnTo>
                  <a:pt x="0" y="245110"/>
                </a:lnTo>
                <a:lnTo>
                  <a:pt x="2146" y="252729"/>
                </a:lnTo>
                <a:lnTo>
                  <a:pt x="1346" y="260350"/>
                </a:lnTo>
                <a:lnTo>
                  <a:pt x="4106" y="271779"/>
                </a:lnTo>
                <a:lnTo>
                  <a:pt x="4384" y="284480"/>
                </a:lnTo>
                <a:lnTo>
                  <a:pt x="3410" y="298450"/>
                </a:lnTo>
                <a:lnTo>
                  <a:pt x="2412" y="309880"/>
                </a:lnTo>
                <a:lnTo>
                  <a:pt x="5429" y="318770"/>
                </a:lnTo>
                <a:lnTo>
                  <a:pt x="6891" y="327660"/>
                </a:lnTo>
                <a:lnTo>
                  <a:pt x="7451" y="336550"/>
                </a:lnTo>
                <a:lnTo>
                  <a:pt x="7759" y="345440"/>
                </a:lnTo>
                <a:lnTo>
                  <a:pt x="10439" y="353060"/>
                </a:lnTo>
                <a:lnTo>
                  <a:pt x="16319" y="359410"/>
                </a:lnTo>
                <a:lnTo>
                  <a:pt x="20065" y="365760"/>
                </a:lnTo>
                <a:lnTo>
                  <a:pt x="39065" y="379730"/>
                </a:lnTo>
                <a:lnTo>
                  <a:pt x="52171" y="392430"/>
                </a:lnTo>
                <a:lnTo>
                  <a:pt x="50025" y="398780"/>
                </a:lnTo>
                <a:lnTo>
                  <a:pt x="46824" y="427990"/>
                </a:lnTo>
                <a:lnTo>
                  <a:pt x="66344" y="435610"/>
                </a:lnTo>
                <a:lnTo>
                  <a:pt x="64211" y="469900"/>
                </a:lnTo>
                <a:lnTo>
                  <a:pt x="67690" y="544830"/>
                </a:lnTo>
                <a:lnTo>
                  <a:pt x="69408" y="574040"/>
                </a:lnTo>
                <a:lnTo>
                  <a:pt x="69476" y="579120"/>
                </a:lnTo>
                <a:lnTo>
                  <a:pt x="66507" y="671830"/>
                </a:lnTo>
                <a:lnTo>
                  <a:pt x="66381" y="678180"/>
                </a:lnTo>
                <a:lnTo>
                  <a:pt x="68224" y="741680"/>
                </a:lnTo>
                <a:lnTo>
                  <a:pt x="69557" y="779780"/>
                </a:lnTo>
                <a:lnTo>
                  <a:pt x="75984" y="783590"/>
                </a:lnTo>
                <a:lnTo>
                  <a:pt x="71704" y="803910"/>
                </a:lnTo>
                <a:lnTo>
                  <a:pt x="71437" y="825500"/>
                </a:lnTo>
                <a:lnTo>
                  <a:pt x="105625" y="825500"/>
                </a:lnTo>
                <a:lnTo>
                  <a:pt x="105879" y="815340"/>
                </a:lnTo>
                <a:lnTo>
                  <a:pt x="188157" y="815340"/>
                </a:lnTo>
                <a:lnTo>
                  <a:pt x="177634" y="810260"/>
                </a:lnTo>
                <a:lnTo>
                  <a:pt x="203034" y="808990"/>
                </a:lnTo>
                <a:lnTo>
                  <a:pt x="201764" y="801370"/>
                </a:lnTo>
                <a:lnTo>
                  <a:pt x="183222" y="796290"/>
                </a:lnTo>
                <a:lnTo>
                  <a:pt x="152742" y="783590"/>
                </a:lnTo>
                <a:lnTo>
                  <a:pt x="143090" y="775970"/>
                </a:lnTo>
                <a:lnTo>
                  <a:pt x="137756" y="760730"/>
                </a:lnTo>
                <a:lnTo>
                  <a:pt x="144233" y="756920"/>
                </a:lnTo>
                <a:lnTo>
                  <a:pt x="149567" y="678180"/>
                </a:lnTo>
                <a:lnTo>
                  <a:pt x="164045" y="607060"/>
                </a:lnTo>
                <a:lnTo>
                  <a:pt x="174713" y="504190"/>
                </a:lnTo>
                <a:lnTo>
                  <a:pt x="176872" y="459740"/>
                </a:lnTo>
                <a:lnTo>
                  <a:pt x="195033" y="455930"/>
                </a:lnTo>
                <a:lnTo>
                  <a:pt x="220941" y="455930"/>
                </a:lnTo>
                <a:lnTo>
                  <a:pt x="220941" y="454660"/>
                </a:lnTo>
                <a:lnTo>
                  <a:pt x="219925" y="445770"/>
                </a:lnTo>
                <a:lnTo>
                  <a:pt x="218528" y="433070"/>
                </a:lnTo>
                <a:lnTo>
                  <a:pt x="216369" y="427990"/>
                </a:lnTo>
                <a:lnTo>
                  <a:pt x="215607" y="421640"/>
                </a:lnTo>
                <a:lnTo>
                  <a:pt x="212835" y="411480"/>
                </a:lnTo>
                <a:lnTo>
                  <a:pt x="210289" y="401320"/>
                </a:lnTo>
                <a:lnTo>
                  <a:pt x="208339" y="391160"/>
                </a:lnTo>
                <a:lnTo>
                  <a:pt x="207352" y="381000"/>
                </a:lnTo>
                <a:lnTo>
                  <a:pt x="204685" y="372110"/>
                </a:lnTo>
                <a:lnTo>
                  <a:pt x="202272" y="365760"/>
                </a:lnTo>
                <a:lnTo>
                  <a:pt x="200875" y="358140"/>
                </a:lnTo>
                <a:lnTo>
                  <a:pt x="197933" y="349250"/>
                </a:lnTo>
                <a:lnTo>
                  <a:pt x="195811" y="341630"/>
                </a:lnTo>
                <a:lnTo>
                  <a:pt x="194285" y="332740"/>
                </a:lnTo>
                <a:lnTo>
                  <a:pt x="193128" y="323850"/>
                </a:lnTo>
                <a:lnTo>
                  <a:pt x="190985" y="317500"/>
                </a:lnTo>
                <a:lnTo>
                  <a:pt x="189414" y="309880"/>
                </a:lnTo>
                <a:lnTo>
                  <a:pt x="189699" y="303530"/>
                </a:lnTo>
                <a:lnTo>
                  <a:pt x="193128" y="299720"/>
                </a:lnTo>
                <a:lnTo>
                  <a:pt x="267847" y="299720"/>
                </a:lnTo>
                <a:lnTo>
                  <a:pt x="266407" y="297180"/>
                </a:lnTo>
                <a:lnTo>
                  <a:pt x="260057" y="293370"/>
                </a:lnTo>
                <a:lnTo>
                  <a:pt x="258152" y="290830"/>
                </a:lnTo>
                <a:lnTo>
                  <a:pt x="251421" y="289560"/>
                </a:lnTo>
                <a:lnTo>
                  <a:pt x="252818" y="283210"/>
                </a:lnTo>
                <a:lnTo>
                  <a:pt x="250405" y="278129"/>
                </a:lnTo>
                <a:lnTo>
                  <a:pt x="241007" y="275590"/>
                </a:lnTo>
                <a:lnTo>
                  <a:pt x="244563" y="262890"/>
                </a:lnTo>
                <a:lnTo>
                  <a:pt x="240499" y="261620"/>
                </a:lnTo>
                <a:lnTo>
                  <a:pt x="238086" y="260350"/>
                </a:lnTo>
                <a:lnTo>
                  <a:pt x="232752" y="260350"/>
                </a:lnTo>
                <a:lnTo>
                  <a:pt x="219163" y="247650"/>
                </a:lnTo>
                <a:lnTo>
                  <a:pt x="211035" y="233679"/>
                </a:lnTo>
                <a:lnTo>
                  <a:pt x="201764" y="201929"/>
                </a:lnTo>
                <a:lnTo>
                  <a:pt x="190969" y="180340"/>
                </a:lnTo>
                <a:lnTo>
                  <a:pt x="188556" y="170179"/>
                </a:lnTo>
                <a:lnTo>
                  <a:pt x="174713" y="157479"/>
                </a:lnTo>
                <a:lnTo>
                  <a:pt x="154393" y="146050"/>
                </a:lnTo>
                <a:lnTo>
                  <a:pt x="128104" y="140970"/>
                </a:lnTo>
                <a:lnTo>
                  <a:pt x="125183" y="140970"/>
                </a:lnTo>
                <a:lnTo>
                  <a:pt x="134327" y="138429"/>
                </a:lnTo>
                <a:lnTo>
                  <a:pt x="135597" y="138429"/>
                </a:lnTo>
                <a:lnTo>
                  <a:pt x="143344" y="133350"/>
                </a:lnTo>
                <a:lnTo>
                  <a:pt x="144043" y="133350"/>
                </a:lnTo>
                <a:lnTo>
                  <a:pt x="144995" y="129540"/>
                </a:lnTo>
                <a:lnTo>
                  <a:pt x="140931" y="124460"/>
                </a:lnTo>
                <a:lnTo>
                  <a:pt x="143387" y="124460"/>
                </a:lnTo>
                <a:lnTo>
                  <a:pt x="142328" y="118110"/>
                </a:lnTo>
                <a:lnTo>
                  <a:pt x="142963" y="116840"/>
                </a:lnTo>
                <a:close/>
              </a:path>
              <a:path w="592455" h="830580">
                <a:moveTo>
                  <a:pt x="188157" y="815340"/>
                </a:moveTo>
                <a:lnTo>
                  <a:pt x="105879" y="815340"/>
                </a:lnTo>
                <a:lnTo>
                  <a:pt x="135597" y="825500"/>
                </a:lnTo>
                <a:lnTo>
                  <a:pt x="198208" y="825500"/>
                </a:lnTo>
                <a:lnTo>
                  <a:pt x="196049" y="819150"/>
                </a:lnTo>
                <a:lnTo>
                  <a:pt x="188157" y="815340"/>
                </a:lnTo>
                <a:close/>
              </a:path>
              <a:path w="592455" h="830580">
                <a:moveTo>
                  <a:pt x="587610" y="316230"/>
                </a:moveTo>
                <a:lnTo>
                  <a:pt x="390105" y="316230"/>
                </a:lnTo>
                <a:lnTo>
                  <a:pt x="387057" y="345440"/>
                </a:lnTo>
                <a:lnTo>
                  <a:pt x="373722" y="441960"/>
                </a:lnTo>
                <a:lnTo>
                  <a:pt x="383628" y="445770"/>
                </a:lnTo>
                <a:lnTo>
                  <a:pt x="380453" y="519430"/>
                </a:lnTo>
                <a:lnTo>
                  <a:pt x="385787" y="563880"/>
                </a:lnTo>
                <a:lnTo>
                  <a:pt x="388708" y="608330"/>
                </a:lnTo>
                <a:lnTo>
                  <a:pt x="383628" y="701040"/>
                </a:lnTo>
                <a:lnTo>
                  <a:pt x="378294" y="768350"/>
                </a:lnTo>
                <a:lnTo>
                  <a:pt x="388200" y="774700"/>
                </a:lnTo>
                <a:lnTo>
                  <a:pt x="385787" y="777240"/>
                </a:lnTo>
                <a:lnTo>
                  <a:pt x="382231" y="779780"/>
                </a:lnTo>
                <a:lnTo>
                  <a:pt x="381723" y="783590"/>
                </a:lnTo>
                <a:lnTo>
                  <a:pt x="355660" y="801018"/>
                </a:lnTo>
                <a:lnTo>
                  <a:pt x="349973" y="803910"/>
                </a:lnTo>
                <a:lnTo>
                  <a:pt x="321271" y="817880"/>
                </a:lnTo>
                <a:lnTo>
                  <a:pt x="313524" y="824230"/>
                </a:lnTo>
                <a:lnTo>
                  <a:pt x="317842" y="825500"/>
                </a:lnTo>
                <a:lnTo>
                  <a:pt x="388200" y="825500"/>
                </a:lnTo>
                <a:lnTo>
                  <a:pt x="403948" y="815340"/>
                </a:lnTo>
                <a:lnTo>
                  <a:pt x="436496" y="815340"/>
                </a:lnTo>
                <a:lnTo>
                  <a:pt x="436762" y="807720"/>
                </a:lnTo>
                <a:lnTo>
                  <a:pt x="435760" y="796290"/>
                </a:lnTo>
                <a:lnTo>
                  <a:pt x="434174" y="784860"/>
                </a:lnTo>
                <a:lnTo>
                  <a:pt x="447224" y="783590"/>
                </a:lnTo>
                <a:lnTo>
                  <a:pt x="451129" y="777240"/>
                </a:lnTo>
                <a:lnTo>
                  <a:pt x="450176" y="760730"/>
                </a:lnTo>
                <a:lnTo>
                  <a:pt x="448652" y="728980"/>
                </a:lnTo>
                <a:lnTo>
                  <a:pt x="445477" y="642620"/>
                </a:lnTo>
                <a:lnTo>
                  <a:pt x="438746" y="594360"/>
                </a:lnTo>
                <a:lnTo>
                  <a:pt x="439508" y="586740"/>
                </a:lnTo>
                <a:lnTo>
                  <a:pt x="439508" y="584200"/>
                </a:lnTo>
                <a:lnTo>
                  <a:pt x="438437" y="574040"/>
                </a:lnTo>
                <a:lnTo>
                  <a:pt x="438080" y="563880"/>
                </a:lnTo>
                <a:lnTo>
                  <a:pt x="438437" y="553720"/>
                </a:lnTo>
                <a:lnTo>
                  <a:pt x="439508" y="544830"/>
                </a:lnTo>
                <a:lnTo>
                  <a:pt x="442175" y="538480"/>
                </a:lnTo>
                <a:lnTo>
                  <a:pt x="442175" y="537210"/>
                </a:lnTo>
                <a:lnTo>
                  <a:pt x="442683" y="529590"/>
                </a:lnTo>
                <a:lnTo>
                  <a:pt x="445376" y="521970"/>
                </a:lnTo>
                <a:lnTo>
                  <a:pt x="448414" y="513080"/>
                </a:lnTo>
                <a:lnTo>
                  <a:pt x="451667" y="505460"/>
                </a:lnTo>
                <a:lnTo>
                  <a:pt x="455002" y="496570"/>
                </a:lnTo>
                <a:lnTo>
                  <a:pt x="455891" y="495300"/>
                </a:lnTo>
                <a:lnTo>
                  <a:pt x="458304" y="485140"/>
                </a:lnTo>
                <a:lnTo>
                  <a:pt x="459066" y="485140"/>
                </a:lnTo>
                <a:lnTo>
                  <a:pt x="462495" y="483870"/>
                </a:lnTo>
                <a:lnTo>
                  <a:pt x="539743" y="483870"/>
                </a:lnTo>
                <a:lnTo>
                  <a:pt x="540092" y="469900"/>
                </a:lnTo>
                <a:lnTo>
                  <a:pt x="542759" y="466090"/>
                </a:lnTo>
                <a:lnTo>
                  <a:pt x="544664" y="463550"/>
                </a:lnTo>
                <a:lnTo>
                  <a:pt x="548728" y="461010"/>
                </a:lnTo>
                <a:lnTo>
                  <a:pt x="554062" y="457200"/>
                </a:lnTo>
                <a:lnTo>
                  <a:pt x="555967" y="452120"/>
                </a:lnTo>
                <a:lnTo>
                  <a:pt x="557745" y="445770"/>
                </a:lnTo>
                <a:lnTo>
                  <a:pt x="561047" y="438150"/>
                </a:lnTo>
                <a:lnTo>
                  <a:pt x="561047" y="430530"/>
                </a:lnTo>
                <a:lnTo>
                  <a:pt x="560583" y="424180"/>
                </a:lnTo>
                <a:lnTo>
                  <a:pt x="559809" y="422910"/>
                </a:lnTo>
                <a:lnTo>
                  <a:pt x="559654" y="421640"/>
                </a:lnTo>
                <a:lnTo>
                  <a:pt x="561047" y="419100"/>
                </a:lnTo>
                <a:lnTo>
                  <a:pt x="568985" y="417830"/>
                </a:lnTo>
                <a:lnTo>
                  <a:pt x="571684" y="412750"/>
                </a:lnTo>
                <a:lnTo>
                  <a:pt x="572335" y="403860"/>
                </a:lnTo>
                <a:lnTo>
                  <a:pt x="574128" y="389890"/>
                </a:lnTo>
                <a:lnTo>
                  <a:pt x="583780" y="342900"/>
                </a:lnTo>
                <a:lnTo>
                  <a:pt x="587610" y="316230"/>
                </a:lnTo>
                <a:close/>
              </a:path>
              <a:path w="592455" h="830580">
                <a:moveTo>
                  <a:pt x="436496" y="815340"/>
                </a:moveTo>
                <a:lnTo>
                  <a:pt x="403948" y="815340"/>
                </a:lnTo>
                <a:lnTo>
                  <a:pt x="404964" y="825500"/>
                </a:lnTo>
                <a:lnTo>
                  <a:pt x="433920" y="825500"/>
                </a:lnTo>
                <a:lnTo>
                  <a:pt x="436407" y="817880"/>
                </a:lnTo>
                <a:lnTo>
                  <a:pt x="436496" y="815340"/>
                </a:lnTo>
                <a:close/>
              </a:path>
              <a:path w="592455" h="830580">
                <a:moveTo>
                  <a:pt x="357466" y="800100"/>
                </a:moveTo>
                <a:lnTo>
                  <a:pt x="353656" y="801370"/>
                </a:lnTo>
                <a:lnTo>
                  <a:pt x="355660" y="801018"/>
                </a:lnTo>
                <a:lnTo>
                  <a:pt x="357466" y="800100"/>
                </a:lnTo>
                <a:close/>
              </a:path>
              <a:path w="592455" h="830580">
                <a:moveTo>
                  <a:pt x="220941" y="455930"/>
                </a:moveTo>
                <a:lnTo>
                  <a:pt x="195033" y="455930"/>
                </a:lnTo>
                <a:lnTo>
                  <a:pt x="201764" y="463550"/>
                </a:lnTo>
                <a:lnTo>
                  <a:pt x="220941" y="461010"/>
                </a:lnTo>
                <a:lnTo>
                  <a:pt x="220941" y="455930"/>
                </a:lnTo>
                <a:close/>
              </a:path>
              <a:path w="592455" h="830580">
                <a:moveTo>
                  <a:pt x="267847" y="299720"/>
                </a:moveTo>
                <a:lnTo>
                  <a:pt x="193128" y="299720"/>
                </a:lnTo>
                <a:lnTo>
                  <a:pt x="200367" y="302260"/>
                </a:lnTo>
                <a:lnTo>
                  <a:pt x="205955" y="307340"/>
                </a:lnTo>
                <a:lnTo>
                  <a:pt x="207860" y="312420"/>
                </a:lnTo>
                <a:lnTo>
                  <a:pt x="210527" y="314960"/>
                </a:lnTo>
                <a:lnTo>
                  <a:pt x="235927" y="331470"/>
                </a:lnTo>
                <a:lnTo>
                  <a:pt x="243166" y="336550"/>
                </a:lnTo>
                <a:lnTo>
                  <a:pt x="245071" y="337820"/>
                </a:lnTo>
                <a:lnTo>
                  <a:pt x="252928" y="339090"/>
                </a:lnTo>
                <a:lnTo>
                  <a:pt x="256676" y="340360"/>
                </a:lnTo>
                <a:lnTo>
                  <a:pt x="259162" y="344170"/>
                </a:lnTo>
                <a:lnTo>
                  <a:pt x="263232" y="350520"/>
                </a:lnTo>
                <a:lnTo>
                  <a:pt x="267804" y="350520"/>
                </a:lnTo>
                <a:lnTo>
                  <a:pt x="267296" y="353060"/>
                </a:lnTo>
                <a:lnTo>
                  <a:pt x="269963" y="356870"/>
                </a:lnTo>
                <a:lnTo>
                  <a:pt x="278726" y="358140"/>
                </a:lnTo>
                <a:lnTo>
                  <a:pt x="277202" y="363220"/>
                </a:lnTo>
                <a:lnTo>
                  <a:pt x="285965" y="364490"/>
                </a:lnTo>
                <a:lnTo>
                  <a:pt x="291045" y="363220"/>
                </a:lnTo>
                <a:lnTo>
                  <a:pt x="294601" y="361950"/>
                </a:lnTo>
                <a:lnTo>
                  <a:pt x="297776" y="358140"/>
                </a:lnTo>
                <a:lnTo>
                  <a:pt x="304704" y="354330"/>
                </a:lnTo>
                <a:lnTo>
                  <a:pt x="312524" y="351790"/>
                </a:lnTo>
                <a:lnTo>
                  <a:pt x="319797" y="349250"/>
                </a:lnTo>
                <a:lnTo>
                  <a:pt x="325081" y="344170"/>
                </a:lnTo>
                <a:lnTo>
                  <a:pt x="329526" y="342900"/>
                </a:lnTo>
                <a:lnTo>
                  <a:pt x="331685" y="340360"/>
                </a:lnTo>
                <a:lnTo>
                  <a:pt x="335495" y="337820"/>
                </a:lnTo>
                <a:lnTo>
                  <a:pt x="336765" y="332740"/>
                </a:lnTo>
                <a:lnTo>
                  <a:pt x="342734" y="331470"/>
                </a:lnTo>
                <a:lnTo>
                  <a:pt x="347179" y="330200"/>
                </a:lnTo>
                <a:lnTo>
                  <a:pt x="352894" y="328930"/>
                </a:lnTo>
                <a:lnTo>
                  <a:pt x="357466" y="327660"/>
                </a:lnTo>
                <a:lnTo>
                  <a:pt x="361911" y="325120"/>
                </a:lnTo>
                <a:lnTo>
                  <a:pt x="365975" y="318770"/>
                </a:lnTo>
                <a:lnTo>
                  <a:pt x="370547" y="318770"/>
                </a:lnTo>
                <a:lnTo>
                  <a:pt x="377151" y="317500"/>
                </a:lnTo>
                <a:lnTo>
                  <a:pt x="383628" y="317500"/>
                </a:lnTo>
                <a:lnTo>
                  <a:pt x="390105" y="316230"/>
                </a:lnTo>
                <a:lnTo>
                  <a:pt x="587610" y="316230"/>
                </a:lnTo>
                <a:lnTo>
                  <a:pt x="588522" y="309880"/>
                </a:lnTo>
                <a:lnTo>
                  <a:pt x="276313" y="309880"/>
                </a:lnTo>
                <a:lnTo>
                  <a:pt x="275805" y="308610"/>
                </a:lnTo>
                <a:lnTo>
                  <a:pt x="273138" y="304800"/>
                </a:lnTo>
                <a:lnTo>
                  <a:pt x="269455" y="303530"/>
                </a:lnTo>
                <a:lnTo>
                  <a:pt x="268566" y="300990"/>
                </a:lnTo>
                <a:lnTo>
                  <a:pt x="267847" y="299720"/>
                </a:lnTo>
                <a:close/>
              </a:path>
              <a:path w="592455" h="830580">
                <a:moveTo>
                  <a:pt x="514184" y="118110"/>
                </a:moveTo>
                <a:lnTo>
                  <a:pt x="452589" y="118110"/>
                </a:lnTo>
                <a:lnTo>
                  <a:pt x="432904" y="137160"/>
                </a:lnTo>
                <a:lnTo>
                  <a:pt x="429602" y="151129"/>
                </a:lnTo>
                <a:lnTo>
                  <a:pt x="423252" y="157479"/>
                </a:lnTo>
                <a:lnTo>
                  <a:pt x="409536" y="175260"/>
                </a:lnTo>
                <a:lnTo>
                  <a:pt x="397852" y="199390"/>
                </a:lnTo>
                <a:lnTo>
                  <a:pt x="388708" y="228600"/>
                </a:lnTo>
                <a:lnTo>
                  <a:pt x="383628" y="236220"/>
                </a:lnTo>
                <a:lnTo>
                  <a:pt x="378294" y="243840"/>
                </a:lnTo>
                <a:lnTo>
                  <a:pt x="365975" y="260350"/>
                </a:lnTo>
                <a:lnTo>
                  <a:pt x="338162" y="278129"/>
                </a:lnTo>
                <a:lnTo>
                  <a:pt x="316953" y="295910"/>
                </a:lnTo>
                <a:lnTo>
                  <a:pt x="308952" y="295910"/>
                </a:lnTo>
                <a:lnTo>
                  <a:pt x="304380" y="297180"/>
                </a:lnTo>
                <a:lnTo>
                  <a:pt x="300695" y="298450"/>
                </a:lnTo>
                <a:lnTo>
                  <a:pt x="298904" y="300990"/>
                </a:lnTo>
                <a:lnTo>
                  <a:pt x="296040" y="302260"/>
                </a:lnTo>
                <a:lnTo>
                  <a:pt x="289140" y="302260"/>
                </a:lnTo>
                <a:lnTo>
                  <a:pt x="285457" y="303530"/>
                </a:lnTo>
                <a:lnTo>
                  <a:pt x="283298" y="303530"/>
                </a:lnTo>
                <a:lnTo>
                  <a:pt x="280885" y="308610"/>
                </a:lnTo>
                <a:lnTo>
                  <a:pt x="276313" y="309880"/>
                </a:lnTo>
                <a:lnTo>
                  <a:pt x="588522" y="309880"/>
                </a:lnTo>
                <a:lnTo>
                  <a:pt x="590892" y="293370"/>
                </a:lnTo>
                <a:lnTo>
                  <a:pt x="592289" y="257810"/>
                </a:lnTo>
                <a:lnTo>
                  <a:pt x="590892" y="203200"/>
                </a:lnTo>
                <a:lnTo>
                  <a:pt x="590892" y="179070"/>
                </a:lnTo>
                <a:lnTo>
                  <a:pt x="589114" y="160020"/>
                </a:lnTo>
                <a:lnTo>
                  <a:pt x="577303" y="147320"/>
                </a:lnTo>
                <a:lnTo>
                  <a:pt x="554570" y="137160"/>
                </a:lnTo>
                <a:lnTo>
                  <a:pt x="535012" y="130810"/>
                </a:lnTo>
                <a:lnTo>
                  <a:pt x="531329" y="128270"/>
                </a:lnTo>
                <a:lnTo>
                  <a:pt x="529170" y="124460"/>
                </a:lnTo>
                <a:lnTo>
                  <a:pt x="525360" y="121920"/>
                </a:lnTo>
                <a:lnTo>
                  <a:pt x="519010" y="120650"/>
                </a:lnTo>
                <a:lnTo>
                  <a:pt x="514184" y="118110"/>
                </a:lnTo>
                <a:close/>
              </a:path>
              <a:path w="592455" h="830580">
                <a:moveTo>
                  <a:pt x="144043" y="133350"/>
                </a:moveTo>
                <a:lnTo>
                  <a:pt x="143344" y="133350"/>
                </a:lnTo>
                <a:lnTo>
                  <a:pt x="143090" y="137160"/>
                </a:lnTo>
                <a:lnTo>
                  <a:pt x="144043" y="133350"/>
                </a:lnTo>
                <a:close/>
              </a:path>
              <a:path w="592455" h="830580">
                <a:moveTo>
                  <a:pt x="143387" y="124460"/>
                </a:moveTo>
                <a:lnTo>
                  <a:pt x="140931" y="124460"/>
                </a:lnTo>
                <a:lnTo>
                  <a:pt x="143598" y="125729"/>
                </a:lnTo>
                <a:lnTo>
                  <a:pt x="143387" y="124460"/>
                </a:lnTo>
                <a:close/>
              </a:path>
              <a:path w="592455" h="830580">
                <a:moveTo>
                  <a:pt x="442683" y="0"/>
                </a:moveTo>
                <a:lnTo>
                  <a:pt x="426427" y="2540"/>
                </a:lnTo>
                <a:lnTo>
                  <a:pt x="414870" y="15240"/>
                </a:lnTo>
                <a:lnTo>
                  <a:pt x="412838" y="29210"/>
                </a:lnTo>
                <a:lnTo>
                  <a:pt x="412838" y="38100"/>
                </a:lnTo>
                <a:lnTo>
                  <a:pt x="403694" y="44450"/>
                </a:lnTo>
                <a:lnTo>
                  <a:pt x="403694" y="55879"/>
                </a:lnTo>
                <a:lnTo>
                  <a:pt x="405853" y="59690"/>
                </a:lnTo>
                <a:lnTo>
                  <a:pt x="407123" y="63500"/>
                </a:lnTo>
                <a:lnTo>
                  <a:pt x="397852" y="80010"/>
                </a:lnTo>
                <a:lnTo>
                  <a:pt x="392391" y="82550"/>
                </a:lnTo>
                <a:lnTo>
                  <a:pt x="401789" y="86360"/>
                </a:lnTo>
                <a:lnTo>
                  <a:pt x="412203" y="86360"/>
                </a:lnTo>
                <a:lnTo>
                  <a:pt x="410425" y="88900"/>
                </a:lnTo>
                <a:lnTo>
                  <a:pt x="409536" y="96520"/>
                </a:lnTo>
                <a:lnTo>
                  <a:pt x="416267" y="97790"/>
                </a:lnTo>
                <a:lnTo>
                  <a:pt x="418680" y="99060"/>
                </a:lnTo>
                <a:lnTo>
                  <a:pt x="412838" y="102870"/>
                </a:lnTo>
                <a:lnTo>
                  <a:pt x="412203" y="105410"/>
                </a:lnTo>
                <a:lnTo>
                  <a:pt x="416267" y="105410"/>
                </a:lnTo>
                <a:lnTo>
                  <a:pt x="418172" y="109220"/>
                </a:lnTo>
                <a:lnTo>
                  <a:pt x="414108" y="120650"/>
                </a:lnTo>
                <a:lnTo>
                  <a:pt x="418680" y="119379"/>
                </a:lnTo>
                <a:lnTo>
                  <a:pt x="441096" y="119379"/>
                </a:lnTo>
                <a:lnTo>
                  <a:pt x="452589" y="118110"/>
                </a:lnTo>
                <a:lnTo>
                  <a:pt x="514184" y="118110"/>
                </a:lnTo>
                <a:lnTo>
                  <a:pt x="511771" y="116840"/>
                </a:lnTo>
                <a:lnTo>
                  <a:pt x="510120" y="110490"/>
                </a:lnTo>
                <a:lnTo>
                  <a:pt x="507707" y="109220"/>
                </a:lnTo>
                <a:lnTo>
                  <a:pt x="506945" y="101600"/>
                </a:lnTo>
                <a:lnTo>
                  <a:pt x="504278" y="99060"/>
                </a:lnTo>
                <a:lnTo>
                  <a:pt x="497293" y="99060"/>
                </a:lnTo>
                <a:lnTo>
                  <a:pt x="496563" y="97790"/>
                </a:lnTo>
                <a:lnTo>
                  <a:pt x="494118" y="92710"/>
                </a:lnTo>
                <a:lnTo>
                  <a:pt x="493102" y="80010"/>
                </a:lnTo>
                <a:lnTo>
                  <a:pt x="496277" y="69850"/>
                </a:lnTo>
                <a:lnTo>
                  <a:pt x="496277" y="55879"/>
                </a:lnTo>
                <a:lnTo>
                  <a:pt x="497547" y="36829"/>
                </a:lnTo>
                <a:lnTo>
                  <a:pt x="487641" y="15240"/>
                </a:lnTo>
                <a:lnTo>
                  <a:pt x="469988" y="6350"/>
                </a:lnTo>
                <a:lnTo>
                  <a:pt x="442683" y="0"/>
                </a:lnTo>
                <a:close/>
              </a:path>
              <a:path w="592455" h="830580">
                <a:moveTo>
                  <a:pt x="441096" y="119379"/>
                </a:moveTo>
                <a:lnTo>
                  <a:pt x="418680" y="119379"/>
                </a:lnTo>
                <a:lnTo>
                  <a:pt x="429602" y="120650"/>
                </a:lnTo>
                <a:lnTo>
                  <a:pt x="441096" y="119379"/>
                </a:lnTo>
                <a:close/>
              </a:path>
              <a:path w="592455" h="830580">
                <a:moveTo>
                  <a:pt x="110451" y="34290"/>
                </a:moveTo>
                <a:lnTo>
                  <a:pt x="105117" y="39370"/>
                </a:lnTo>
                <a:lnTo>
                  <a:pt x="77584" y="39370"/>
                </a:lnTo>
                <a:lnTo>
                  <a:pt x="65011" y="44450"/>
                </a:lnTo>
                <a:lnTo>
                  <a:pt x="54584" y="58420"/>
                </a:lnTo>
                <a:lnTo>
                  <a:pt x="52971" y="60960"/>
                </a:lnTo>
                <a:lnTo>
                  <a:pt x="51638" y="62229"/>
                </a:lnTo>
                <a:lnTo>
                  <a:pt x="48600" y="66075"/>
                </a:lnTo>
                <a:lnTo>
                  <a:pt x="48158" y="72390"/>
                </a:lnTo>
                <a:lnTo>
                  <a:pt x="48691" y="82550"/>
                </a:lnTo>
                <a:lnTo>
                  <a:pt x="47625" y="83820"/>
                </a:lnTo>
                <a:lnTo>
                  <a:pt x="52171" y="91440"/>
                </a:lnTo>
                <a:lnTo>
                  <a:pt x="56451" y="93979"/>
                </a:lnTo>
                <a:lnTo>
                  <a:pt x="55918" y="99060"/>
                </a:lnTo>
                <a:lnTo>
                  <a:pt x="56451" y="104140"/>
                </a:lnTo>
                <a:lnTo>
                  <a:pt x="58318" y="107950"/>
                </a:lnTo>
                <a:lnTo>
                  <a:pt x="60998" y="111760"/>
                </a:lnTo>
                <a:lnTo>
                  <a:pt x="61798" y="116840"/>
                </a:lnTo>
                <a:lnTo>
                  <a:pt x="66344" y="118110"/>
                </a:lnTo>
                <a:lnTo>
                  <a:pt x="68757" y="116840"/>
                </a:lnTo>
                <a:lnTo>
                  <a:pt x="142963" y="116840"/>
                </a:lnTo>
                <a:lnTo>
                  <a:pt x="144233" y="114300"/>
                </a:lnTo>
                <a:lnTo>
                  <a:pt x="147916" y="113029"/>
                </a:lnTo>
                <a:lnTo>
                  <a:pt x="148424" y="110490"/>
                </a:lnTo>
                <a:lnTo>
                  <a:pt x="146646" y="106679"/>
                </a:lnTo>
                <a:lnTo>
                  <a:pt x="143090" y="102870"/>
                </a:lnTo>
                <a:lnTo>
                  <a:pt x="142328" y="99060"/>
                </a:lnTo>
                <a:lnTo>
                  <a:pt x="140850" y="92710"/>
                </a:lnTo>
                <a:lnTo>
                  <a:pt x="140927" y="88900"/>
                </a:lnTo>
                <a:lnTo>
                  <a:pt x="140989" y="81279"/>
                </a:lnTo>
                <a:lnTo>
                  <a:pt x="139153" y="74929"/>
                </a:lnTo>
                <a:lnTo>
                  <a:pt x="135089" y="72390"/>
                </a:lnTo>
                <a:lnTo>
                  <a:pt x="133184" y="68579"/>
                </a:lnTo>
                <a:lnTo>
                  <a:pt x="132676" y="63500"/>
                </a:lnTo>
                <a:lnTo>
                  <a:pt x="128448" y="60960"/>
                </a:lnTo>
                <a:lnTo>
                  <a:pt x="127136" y="55879"/>
                </a:lnTo>
                <a:lnTo>
                  <a:pt x="126658" y="49529"/>
                </a:lnTo>
                <a:lnTo>
                  <a:pt x="124929" y="43179"/>
                </a:lnTo>
                <a:lnTo>
                  <a:pt x="110451" y="34290"/>
                </a:lnTo>
                <a:close/>
              </a:path>
              <a:path w="592455" h="830580">
                <a:moveTo>
                  <a:pt x="498976" y="97790"/>
                </a:moveTo>
                <a:lnTo>
                  <a:pt x="497293" y="99060"/>
                </a:lnTo>
                <a:lnTo>
                  <a:pt x="504278" y="99060"/>
                </a:lnTo>
                <a:lnTo>
                  <a:pt x="498976" y="97790"/>
                </a:lnTo>
                <a:close/>
              </a:path>
              <a:path w="592455" h="830580">
                <a:moveTo>
                  <a:pt x="48691" y="64770"/>
                </a:moveTo>
                <a:lnTo>
                  <a:pt x="47625" y="67310"/>
                </a:lnTo>
                <a:lnTo>
                  <a:pt x="48600" y="66075"/>
                </a:lnTo>
                <a:lnTo>
                  <a:pt x="48691" y="647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16484" y="205295"/>
            <a:ext cx="1171841" cy="70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6096000" cy="930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23488" y="27432"/>
            <a:ext cx="3800856" cy="1011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809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商業模式九宮格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356854" y="6400901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99611" y="1462946"/>
            <a:ext cx="2942590" cy="21190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9497" y="1254760"/>
            <a:ext cx="2725105" cy="26184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5259" y="1387295"/>
            <a:ext cx="2485390" cy="20294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7611" y="4189095"/>
            <a:ext cx="1696466" cy="19735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18969" y="4180789"/>
            <a:ext cx="1377569" cy="19436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57295" y="4247248"/>
            <a:ext cx="1542669" cy="187134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71261" y="4230713"/>
            <a:ext cx="1578229" cy="18787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74382" y="4299293"/>
            <a:ext cx="1454657" cy="18101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28066" y="6436867"/>
            <a:ext cx="51098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solidFill>
                  <a:srgbClr val="1C1C1C"/>
                </a:solidFill>
                <a:latin typeface="新細明體"/>
                <a:cs typeface="新細明體"/>
              </a:rPr>
              <a:t>資料來</a:t>
            </a:r>
            <a:r>
              <a:rPr sz="1200" b="1" spc="-5" dirty="0">
                <a:solidFill>
                  <a:srgbClr val="1C1C1C"/>
                </a:solidFill>
                <a:latin typeface="新細明體"/>
                <a:cs typeface="新細明體"/>
              </a:rPr>
              <a:t>源</a:t>
            </a:r>
            <a:r>
              <a:rPr sz="1200" b="1" spc="-5" dirty="0">
                <a:solidFill>
                  <a:srgbClr val="1C1C1C"/>
                </a:solidFill>
                <a:latin typeface="Arial"/>
                <a:cs typeface="Arial"/>
              </a:rPr>
              <a:t>:</a:t>
            </a:r>
            <a:r>
              <a:rPr sz="1200" b="1" spc="-5" dirty="0">
                <a:solidFill>
                  <a:srgbClr val="1C1C1C"/>
                </a:solidFill>
                <a:latin typeface="新細明體"/>
                <a:cs typeface="新細明體"/>
              </a:rPr>
              <a:t>天下雜誌官網</a:t>
            </a:r>
            <a:r>
              <a:rPr sz="1200" b="1" spc="-5" dirty="0">
                <a:solidFill>
                  <a:srgbClr val="1C1C1C"/>
                </a:solidFill>
                <a:latin typeface="Arial"/>
                <a:cs typeface="Arial"/>
                <a:hlinkClick r:id="rId15"/>
              </a:rPr>
              <a:t>http://topic.cw.com.tw/value-proposition-design/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54111"/>
            <a:ext cx="9144000" cy="5040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23488" y="27432"/>
            <a:ext cx="3800856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809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商業模式九宮格</a:t>
            </a:r>
          </a:p>
        </p:txBody>
      </p:sp>
      <p:sp>
        <p:nvSpPr>
          <p:cNvPr id="5" name="object 5"/>
          <p:cNvSpPr/>
          <p:nvPr/>
        </p:nvSpPr>
        <p:spPr>
          <a:xfrm>
            <a:off x="315468" y="957072"/>
            <a:ext cx="640079" cy="835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0080" y="918972"/>
            <a:ext cx="4227576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34255" y="920496"/>
            <a:ext cx="2974848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940" y="1021156"/>
            <a:ext cx="6504940" cy="514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9A2EBA"/>
                </a:solidFill>
                <a:latin typeface="Times New Roman"/>
                <a:cs typeface="Times New Roman"/>
              </a:rPr>
              <a:t>The</a:t>
            </a:r>
            <a:r>
              <a:rPr sz="3200" spc="-35" dirty="0">
                <a:solidFill>
                  <a:srgbClr val="9A2EBA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9A2EBA"/>
                </a:solidFill>
                <a:latin typeface="Times New Roman"/>
                <a:cs typeface="Times New Roman"/>
              </a:rPr>
              <a:t>9</a:t>
            </a:r>
            <a:r>
              <a:rPr sz="3200" spc="-20" dirty="0">
                <a:solidFill>
                  <a:srgbClr val="9A2EBA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9A2EBA"/>
                </a:solidFill>
                <a:latin typeface="Times New Roman"/>
                <a:cs typeface="Times New Roman"/>
              </a:rPr>
              <a:t>Building</a:t>
            </a:r>
            <a:r>
              <a:rPr sz="3200" spc="-50" dirty="0">
                <a:solidFill>
                  <a:srgbClr val="9A2EBA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9A2EBA"/>
                </a:solidFill>
                <a:latin typeface="Times New Roman"/>
                <a:cs typeface="Times New Roman"/>
              </a:rPr>
              <a:t>Blocks</a:t>
            </a:r>
            <a:r>
              <a:rPr sz="3200" spc="5" dirty="0">
                <a:solidFill>
                  <a:srgbClr val="9A2EBA"/>
                </a:solidFill>
                <a:latin typeface="SimSun"/>
                <a:cs typeface="SimSun"/>
              </a:rPr>
              <a:t>九個構成</a:t>
            </a:r>
            <a:r>
              <a:rPr sz="3200" spc="-10" dirty="0">
                <a:solidFill>
                  <a:srgbClr val="9A2EBA"/>
                </a:solidFill>
                <a:latin typeface="SimSun"/>
                <a:cs typeface="SimSun"/>
              </a:rPr>
              <a:t>要</a:t>
            </a:r>
            <a:r>
              <a:rPr sz="3200" spc="5" dirty="0">
                <a:solidFill>
                  <a:srgbClr val="9A2EBA"/>
                </a:solidFill>
                <a:latin typeface="SimSun"/>
                <a:cs typeface="SimSun"/>
              </a:rPr>
              <a:t>素</a:t>
            </a:r>
            <a:endParaRPr sz="3200" dirty="0">
              <a:latin typeface="SimSun"/>
              <a:cs typeface="SimSu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79926" y="2551048"/>
            <a:ext cx="165100" cy="2473325"/>
          </a:xfrm>
          <a:custGeom>
            <a:avLst/>
            <a:gdLst/>
            <a:ahLst/>
            <a:cxnLst/>
            <a:rect l="l" t="t" r="r" b="b"/>
            <a:pathLst>
              <a:path w="165100" h="2473325">
                <a:moveTo>
                  <a:pt x="165100" y="0"/>
                </a:moveTo>
                <a:lnTo>
                  <a:pt x="0" y="2473325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14800" y="2576576"/>
            <a:ext cx="1136650" cy="5080"/>
          </a:xfrm>
          <a:custGeom>
            <a:avLst/>
            <a:gdLst/>
            <a:ahLst/>
            <a:cxnLst/>
            <a:rect l="l" t="t" r="r" b="b"/>
            <a:pathLst>
              <a:path w="1136650" h="5080">
                <a:moveTo>
                  <a:pt x="1136650" y="0"/>
                </a:moveTo>
                <a:lnTo>
                  <a:pt x="0" y="4699"/>
                </a:lnTo>
              </a:path>
            </a:pathLst>
          </a:custGeom>
          <a:ln w="571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48401" y="2559050"/>
            <a:ext cx="844550" cy="9525"/>
          </a:xfrm>
          <a:custGeom>
            <a:avLst/>
            <a:gdLst/>
            <a:ahLst/>
            <a:cxnLst/>
            <a:rect l="l" t="t" r="r" b="b"/>
            <a:pathLst>
              <a:path w="844550" h="9525">
                <a:moveTo>
                  <a:pt x="844550" y="0"/>
                </a:moveTo>
                <a:lnTo>
                  <a:pt x="0" y="9525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78600" y="2555875"/>
            <a:ext cx="744855" cy="2443480"/>
          </a:xfrm>
          <a:custGeom>
            <a:avLst/>
            <a:gdLst/>
            <a:ahLst/>
            <a:cxnLst/>
            <a:rect l="l" t="t" r="r" b="b"/>
            <a:pathLst>
              <a:path w="744854" h="2443479">
                <a:moveTo>
                  <a:pt x="0" y="0"/>
                </a:moveTo>
                <a:lnTo>
                  <a:pt x="744601" y="2443226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62400" y="5033898"/>
            <a:ext cx="592455" cy="635"/>
          </a:xfrm>
          <a:custGeom>
            <a:avLst/>
            <a:gdLst/>
            <a:ahLst/>
            <a:cxnLst/>
            <a:rect l="l" t="t" r="r" b="b"/>
            <a:pathLst>
              <a:path w="592454" h="635">
                <a:moveTo>
                  <a:pt x="592201" y="0"/>
                </a:moveTo>
                <a:lnTo>
                  <a:pt x="0" y="127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87875" y="5969793"/>
            <a:ext cx="3060700" cy="0"/>
          </a:xfrm>
          <a:custGeom>
            <a:avLst/>
            <a:gdLst/>
            <a:ahLst/>
            <a:cxnLst/>
            <a:rect l="l" t="t" r="r" b="b"/>
            <a:pathLst>
              <a:path w="3060700">
                <a:moveTo>
                  <a:pt x="0" y="0"/>
                </a:moveTo>
                <a:lnTo>
                  <a:pt x="3060700" y="0"/>
                </a:lnTo>
              </a:path>
            </a:pathLst>
          </a:custGeom>
          <a:ln w="6508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54601" y="5041900"/>
            <a:ext cx="5080" cy="971550"/>
          </a:xfrm>
          <a:custGeom>
            <a:avLst/>
            <a:gdLst/>
            <a:ahLst/>
            <a:cxnLst/>
            <a:rect l="l" t="t" r="r" b="b"/>
            <a:pathLst>
              <a:path w="5079" h="971550">
                <a:moveTo>
                  <a:pt x="0" y="0"/>
                </a:moveTo>
                <a:lnTo>
                  <a:pt x="4699" y="971550"/>
                </a:lnTo>
              </a:path>
            </a:pathLst>
          </a:custGeom>
          <a:ln w="571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15200" y="4989576"/>
            <a:ext cx="269875" cy="941705"/>
          </a:xfrm>
          <a:custGeom>
            <a:avLst/>
            <a:gdLst/>
            <a:ahLst/>
            <a:cxnLst/>
            <a:rect l="l" t="t" r="r" b="b"/>
            <a:pathLst>
              <a:path w="269875" h="941704">
                <a:moveTo>
                  <a:pt x="0" y="0"/>
                </a:moveTo>
                <a:lnTo>
                  <a:pt x="269875" y="941324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89075" y="2560573"/>
            <a:ext cx="1044575" cy="3405504"/>
          </a:xfrm>
          <a:custGeom>
            <a:avLst/>
            <a:gdLst/>
            <a:ahLst/>
            <a:cxnLst/>
            <a:rect l="l" t="t" r="r" b="b"/>
            <a:pathLst>
              <a:path w="1044575" h="3405504">
                <a:moveTo>
                  <a:pt x="1044575" y="0"/>
                </a:moveTo>
                <a:lnTo>
                  <a:pt x="0" y="3405251"/>
                </a:lnTo>
              </a:path>
            </a:pathLst>
          </a:custGeom>
          <a:ln w="571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65626" y="2565400"/>
            <a:ext cx="214629" cy="2555875"/>
          </a:xfrm>
          <a:custGeom>
            <a:avLst/>
            <a:gdLst/>
            <a:ahLst/>
            <a:cxnLst/>
            <a:rect l="l" t="t" r="r" b="b"/>
            <a:pathLst>
              <a:path w="214629" h="2555875">
                <a:moveTo>
                  <a:pt x="214249" y="0"/>
                </a:moveTo>
                <a:lnTo>
                  <a:pt x="0" y="2555875"/>
                </a:lnTo>
              </a:path>
            </a:pathLst>
          </a:custGeom>
          <a:ln w="571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24950" y="2541523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625"/>
                </a:lnTo>
              </a:path>
            </a:pathLst>
          </a:custGeom>
          <a:ln w="2070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14475" y="5957887"/>
            <a:ext cx="2935605" cy="8255"/>
          </a:xfrm>
          <a:custGeom>
            <a:avLst/>
            <a:gdLst/>
            <a:ahLst/>
            <a:cxnLst/>
            <a:rect l="l" t="t" r="r" b="b"/>
            <a:pathLst>
              <a:path w="2935604" h="8254">
                <a:moveTo>
                  <a:pt x="0" y="0"/>
                </a:moveTo>
                <a:lnTo>
                  <a:pt x="2935351" y="7937"/>
                </a:lnTo>
              </a:path>
            </a:pathLst>
          </a:custGeom>
          <a:ln w="571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63876" y="2548001"/>
            <a:ext cx="1494155" cy="22225"/>
          </a:xfrm>
          <a:custGeom>
            <a:avLst/>
            <a:gdLst/>
            <a:ahLst/>
            <a:cxnLst/>
            <a:rect l="l" t="t" r="r" b="b"/>
            <a:pathLst>
              <a:path w="1494154" h="22225">
                <a:moveTo>
                  <a:pt x="0" y="0"/>
                </a:moveTo>
                <a:lnTo>
                  <a:pt x="1493774" y="22225"/>
                </a:lnTo>
              </a:path>
            </a:pathLst>
          </a:custGeom>
          <a:ln w="571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21176" y="5116512"/>
            <a:ext cx="582930" cy="0"/>
          </a:xfrm>
          <a:custGeom>
            <a:avLst/>
            <a:gdLst/>
            <a:ahLst/>
            <a:cxnLst/>
            <a:rect l="l" t="t" r="r" b="b"/>
            <a:pathLst>
              <a:path w="582929">
                <a:moveTo>
                  <a:pt x="0" y="0"/>
                </a:moveTo>
                <a:lnTo>
                  <a:pt x="582549" y="0"/>
                </a:lnTo>
              </a:path>
            </a:pathLst>
          </a:custGeom>
          <a:ln w="47625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32300" y="5121275"/>
            <a:ext cx="17780" cy="802005"/>
          </a:xfrm>
          <a:custGeom>
            <a:avLst/>
            <a:gdLst/>
            <a:ahLst/>
            <a:cxnLst/>
            <a:rect l="l" t="t" r="r" b="b"/>
            <a:pathLst>
              <a:path w="17779" h="802004">
                <a:moveTo>
                  <a:pt x="17525" y="0"/>
                </a:moveTo>
                <a:lnTo>
                  <a:pt x="0" y="801687"/>
                </a:lnTo>
              </a:path>
            </a:pathLst>
          </a:custGeom>
          <a:ln w="571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99076" y="6557962"/>
            <a:ext cx="957580" cy="0"/>
          </a:xfrm>
          <a:custGeom>
            <a:avLst/>
            <a:gdLst/>
            <a:ahLst/>
            <a:cxnLst/>
            <a:rect l="l" t="t" r="r" b="b"/>
            <a:pathLst>
              <a:path w="957579">
                <a:moveTo>
                  <a:pt x="0" y="0"/>
                </a:moveTo>
                <a:lnTo>
                  <a:pt x="957199" y="0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19300" y="6583362"/>
            <a:ext cx="958850" cy="0"/>
          </a:xfrm>
          <a:custGeom>
            <a:avLst/>
            <a:gdLst/>
            <a:ahLst/>
            <a:cxnLst/>
            <a:rect l="l" t="t" r="r" b="b"/>
            <a:pathLst>
              <a:path w="958850">
                <a:moveTo>
                  <a:pt x="0" y="0"/>
                </a:moveTo>
                <a:lnTo>
                  <a:pt x="958850" y="0"/>
                </a:lnTo>
              </a:path>
            </a:pathLst>
          </a:custGeom>
          <a:ln w="571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577845" y="6374993"/>
            <a:ext cx="1554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1C1C1C"/>
                </a:solidFill>
                <a:latin typeface="新細明體"/>
                <a:cs typeface="新細明體"/>
              </a:rPr>
              <a:t>成本區</a:t>
            </a:r>
            <a:r>
              <a:rPr sz="1800" b="1" dirty="0">
                <a:solidFill>
                  <a:srgbClr val="1C1C1C"/>
                </a:solidFill>
                <a:latin typeface="Arial"/>
                <a:cs typeface="Arial"/>
              </a:rPr>
              <a:t>(</a:t>
            </a:r>
            <a:r>
              <a:rPr sz="1800" b="1" spc="-5" dirty="0">
                <a:solidFill>
                  <a:srgbClr val="1C1C1C"/>
                </a:solidFill>
                <a:latin typeface="新細明體"/>
                <a:cs typeface="新細明體"/>
              </a:rPr>
              <a:t>支出面</a:t>
            </a:r>
            <a:r>
              <a:rPr sz="1800" b="1" dirty="0">
                <a:solidFill>
                  <a:srgbClr val="1C1C1C"/>
                </a:solidFill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31454" y="6420101"/>
            <a:ext cx="454659" cy="40513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145"/>
              </a:spcBef>
            </a:pPr>
            <a:fld id="{81D60167-4931-47E6-BA6A-407CBD079E47}" type="slidenum"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17</a:t>
            </a:fld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01054" y="6359144"/>
            <a:ext cx="1554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1C1C1C"/>
                </a:solidFill>
                <a:latin typeface="新細明體"/>
                <a:cs typeface="新細明體"/>
              </a:rPr>
              <a:t>利潤區</a:t>
            </a:r>
            <a:r>
              <a:rPr sz="1800" b="1" dirty="0">
                <a:solidFill>
                  <a:srgbClr val="1C1C1C"/>
                </a:solidFill>
                <a:latin typeface="Arial"/>
                <a:cs typeface="Arial"/>
              </a:rPr>
              <a:t>(</a:t>
            </a:r>
            <a:r>
              <a:rPr sz="1800" b="1" spc="-5" dirty="0">
                <a:solidFill>
                  <a:srgbClr val="1C1C1C"/>
                </a:solidFill>
                <a:latin typeface="新細明體"/>
                <a:cs typeface="新細明體"/>
              </a:rPr>
              <a:t>收益面</a:t>
            </a:r>
            <a:r>
              <a:rPr sz="1800" b="1" dirty="0">
                <a:solidFill>
                  <a:srgbClr val="1C1C1C"/>
                </a:solidFill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88507" y="3423284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24350" y="3820159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58280" y="422529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48503" y="276580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473953" y="5422188"/>
            <a:ext cx="153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357498" y="3820159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AFE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32175" y="3250184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AFE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460498" y="398538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AFEF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217547" y="538744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AFEF"/>
                </a:solidFill>
                <a:latin typeface="Arial"/>
                <a:cs typeface="Arial"/>
              </a:rPr>
              <a:t>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3488" y="27432"/>
            <a:ext cx="38008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809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商業模式九宮格</a:t>
            </a:r>
          </a:p>
        </p:txBody>
      </p:sp>
      <p:sp>
        <p:nvSpPr>
          <p:cNvPr id="4" name="object 4"/>
          <p:cNvSpPr/>
          <p:nvPr/>
        </p:nvSpPr>
        <p:spPr>
          <a:xfrm>
            <a:off x="309562" y="974725"/>
            <a:ext cx="8437499" cy="5438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31454" y="6420101"/>
            <a:ext cx="454659" cy="40513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145"/>
              </a:spcBef>
            </a:pPr>
            <a:fld id="{81D60167-4931-47E6-BA6A-407CBD079E47}" type="slidenum"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18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887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40829" y="5516117"/>
            <a:ext cx="4202916" cy="1341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698" y="5428291"/>
            <a:ext cx="4358640" cy="1430020"/>
          </a:xfrm>
          <a:custGeom>
            <a:avLst/>
            <a:gdLst/>
            <a:ahLst/>
            <a:cxnLst/>
            <a:rect l="l" t="t" r="r" b="b"/>
            <a:pathLst>
              <a:path w="4358640" h="1430020">
                <a:moveTo>
                  <a:pt x="4358301" y="0"/>
                </a:moveTo>
                <a:lnTo>
                  <a:pt x="4322931" y="44605"/>
                </a:lnTo>
                <a:lnTo>
                  <a:pt x="4280229" y="97082"/>
                </a:lnTo>
                <a:lnTo>
                  <a:pt x="4238153" y="147403"/>
                </a:lnTo>
                <a:lnTo>
                  <a:pt x="4196663" y="195633"/>
                </a:lnTo>
                <a:lnTo>
                  <a:pt x="4155718" y="241835"/>
                </a:lnTo>
                <a:lnTo>
                  <a:pt x="4115277" y="286072"/>
                </a:lnTo>
                <a:lnTo>
                  <a:pt x="4075299" y="328408"/>
                </a:lnTo>
                <a:lnTo>
                  <a:pt x="4035744" y="368906"/>
                </a:lnTo>
                <a:lnTo>
                  <a:pt x="3996570" y="407631"/>
                </a:lnTo>
                <a:lnTo>
                  <a:pt x="3957736" y="444645"/>
                </a:lnTo>
                <a:lnTo>
                  <a:pt x="3919203" y="480013"/>
                </a:lnTo>
                <a:lnTo>
                  <a:pt x="3880928" y="513797"/>
                </a:lnTo>
                <a:lnTo>
                  <a:pt x="3842872" y="546061"/>
                </a:lnTo>
                <a:lnTo>
                  <a:pt x="3804992" y="576869"/>
                </a:lnTo>
                <a:lnTo>
                  <a:pt x="3767249" y="606285"/>
                </a:lnTo>
                <a:lnTo>
                  <a:pt x="3729601" y="634371"/>
                </a:lnTo>
                <a:lnTo>
                  <a:pt x="3692008" y="661192"/>
                </a:lnTo>
                <a:lnTo>
                  <a:pt x="3654429" y="686811"/>
                </a:lnTo>
                <a:lnTo>
                  <a:pt x="3616822" y="711292"/>
                </a:lnTo>
                <a:lnTo>
                  <a:pt x="3579147" y="734698"/>
                </a:lnTo>
                <a:lnTo>
                  <a:pt x="3541364" y="757092"/>
                </a:lnTo>
                <a:lnTo>
                  <a:pt x="3503430" y="778539"/>
                </a:lnTo>
                <a:lnTo>
                  <a:pt x="3465306" y="799102"/>
                </a:lnTo>
                <a:lnTo>
                  <a:pt x="3426951" y="818844"/>
                </a:lnTo>
                <a:lnTo>
                  <a:pt x="3388323" y="837828"/>
                </a:lnTo>
                <a:lnTo>
                  <a:pt x="3349382" y="856120"/>
                </a:lnTo>
                <a:lnTo>
                  <a:pt x="3310087" y="873781"/>
                </a:lnTo>
                <a:lnTo>
                  <a:pt x="3270397" y="890876"/>
                </a:lnTo>
                <a:lnTo>
                  <a:pt x="3230271" y="907468"/>
                </a:lnTo>
                <a:lnTo>
                  <a:pt x="3189668" y="923621"/>
                </a:lnTo>
                <a:lnTo>
                  <a:pt x="3148548" y="939398"/>
                </a:lnTo>
                <a:lnTo>
                  <a:pt x="3106869" y="954863"/>
                </a:lnTo>
                <a:lnTo>
                  <a:pt x="3021673" y="985110"/>
                </a:lnTo>
                <a:lnTo>
                  <a:pt x="2933752" y="1014871"/>
                </a:lnTo>
                <a:lnTo>
                  <a:pt x="2599859" y="1122546"/>
                </a:lnTo>
                <a:lnTo>
                  <a:pt x="2557235" y="1135693"/>
                </a:lnTo>
                <a:lnTo>
                  <a:pt x="2512261" y="1148462"/>
                </a:lnTo>
                <a:lnTo>
                  <a:pt x="2465060" y="1160858"/>
                </a:lnTo>
                <a:lnTo>
                  <a:pt x="2415755" y="1172888"/>
                </a:lnTo>
                <a:lnTo>
                  <a:pt x="2364469" y="1184557"/>
                </a:lnTo>
                <a:lnTo>
                  <a:pt x="2311327" y="1195871"/>
                </a:lnTo>
                <a:lnTo>
                  <a:pt x="2256452" y="1206835"/>
                </a:lnTo>
                <a:lnTo>
                  <a:pt x="2199967" y="1217455"/>
                </a:lnTo>
                <a:lnTo>
                  <a:pt x="2141996" y="1227737"/>
                </a:lnTo>
                <a:lnTo>
                  <a:pt x="2022089" y="1247309"/>
                </a:lnTo>
                <a:lnTo>
                  <a:pt x="1897719" y="1265597"/>
                </a:lnTo>
                <a:lnTo>
                  <a:pt x="1704957" y="1290719"/>
                </a:lnTo>
                <a:lnTo>
                  <a:pt x="1507712" y="1313207"/>
                </a:lnTo>
                <a:lnTo>
                  <a:pt x="1243508" y="1339359"/>
                </a:lnTo>
                <a:lnTo>
                  <a:pt x="860662" y="1371114"/>
                </a:lnTo>
                <a:lnTo>
                  <a:pt x="58028" y="1424044"/>
                </a:lnTo>
                <a:lnTo>
                  <a:pt x="22282" y="1426991"/>
                </a:lnTo>
                <a:lnTo>
                  <a:pt x="9713" y="1428305"/>
                </a:lnTo>
                <a:lnTo>
                  <a:pt x="846" y="1429519"/>
                </a:lnTo>
                <a:lnTo>
                  <a:pt x="0" y="1429707"/>
                </a:lnTo>
                <a:lnTo>
                  <a:pt x="1348106" y="1429707"/>
                </a:lnTo>
                <a:lnTo>
                  <a:pt x="1507301" y="1416398"/>
                </a:lnTo>
                <a:lnTo>
                  <a:pt x="1654861" y="1401254"/>
                </a:lnTo>
                <a:lnTo>
                  <a:pt x="1797141" y="1384013"/>
                </a:lnTo>
                <a:lnTo>
                  <a:pt x="1934228" y="1364866"/>
                </a:lnTo>
                <a:lnTo>
                  <a:pt x="2066207" y="1344001"/>
                </a:lnTo>
                <a:lnTo>
                  <a:pt x="2193161" y="1321607"/>
                </a:lnTo>
                <a:lnTo>
                  <a:pt x="2315177" y="1297874"/>
                </a:lnTo>
                <a:lnTo>
                  <a:pt x="2432338" y="1272989"/>
                </a:lnTo>
                <a:lnTo>
                  <a:pt x="2544729" y="1247144"/>
                </a:lnTo>
                <a:lnTo>
                  <a:pt x="2652437" y="1220526"/>
                </a:lnTo>
                <a:lnTo>
                  <a:pt x="2745271" y="1195861"/>
                </a:lnTo>
                <a:lnTo>
                  <a:pt x="2791734" y="1182854"/>
                </a:lnTo>
                <a:lnTo>
                  <a:pt x="2838204" y="1169379"/>
                </a:lnTo>
                <a:lnTo>
                  <a:pt x="2884661" y="1155420"/>
                </a:lnTo>
                <a:lnTo>
                  <a:pt x="2931087" y="1140962"/>
                </a:lnTo>
                <a:lnTo>
                  <a:pt x="2977463" y="1125991"/>
                </a:lnTo>
                <a:lnTo>
                  <a:pt x="3023770" y="1110491"/>
                </a:lnTo>
                <a:lnTo>
                  <a:pt x="3069991" y="1094448"/>
                </a:lnTo>
                <a:lnTo>
                  <a:pt x="3116106" y="1077847"/>
                </a:lnTo>
                <a:lnTo>
                  <a:pt x="3162096" y="1060672"/>
                </a:lnTo>
                <a:lnTo>
                  <a:pt x="3207944" y="1042910"/>
                </a:lnTo>
                <a:lnTo>
                  <a:pt x="3253630" y="1024545"/>
                </a:lnTo>
                <a:lnTo>
                  <a:pt x="3299136" y="1005563"/>
                </a:lnTo>
                <a:lnTo>
                  <a:pt x="3344443" y="985947"/>
                </a:lnTo>
                <a:lnTo>
                  <a:pt x="3389532" y="965685"/>
                </a:lnTo>
                <a:lnTo>
                  <a:pt x="3434386" y="944760"/>
                </a:lnTo>
                <a:lnTo>
                  <a:pt x="3478985" y="923158"/>
                </a:lnTo>
                <a:lnTo>
                  <a:pt x="3523311" y="900864"/>
                </a:lnTo>
                <a:lnTo>
                  <a:pt x="3567345" y="877863"/>
                </a:lnTo>
                <a:lnTo>
                  <a:pt x="3611068" y="854140"/>
                </a:lnTo>
                <a:lnTo>
                  <a:pt x="3654462" y="829681"/>
                </a:lnTo>
                <a:lnTo>
                  <a:pt x="3697508" y="804470"/>
                </a:lnTo>
                <a:lnTo>
                  <a:pt x="3740188" y="778493"/>
                </a:lnTo>
                <a:lnTo>
                  <a:pt x="3782484" y="751734"/>
                </a:lnTo>
                <a:lnTo>
                  <a:pt x="3824375" y="724179"/>
                </a:lnTo>
                <a:lnTo>
                  <a:pt x="3865844" y="695814"/>
                </a:lnTo>
                <a:lnTo>
                  <a:pt x="3906872" y="666622"/>
                </a:lnTo>
                <a:lnTo>
                  <a:pt x="3947441" y="636589"/>
                </a:lnTo>
                <a:lnTo>
                  <a:pt x="3987532" y="605701"/>
                </a:lnTo>
                <a:lnTo>
                  <a:pt x="4027126" y="573943"/>
                </a:lnTo>
                <a:lnTo>
                  <a:pt x="4066205" y="541299"/>
                </a:lnTo>
                <a:lnTo>
                  <a:pt x="4104749" y="507754"/>
                </a:lnTo>
                <a:lnTo>
                  <a:pt x="4142741" y="473295"/>
                </a:lnTo>
                <a:lnTo>
                  <a:pt x="4180162" y="437906"/>
                </a:lnTo>
                <a:lnTo>
                  <a:pt x="4216993" y="401571"/>
                </a:lnTo>
                <a:lnTo>
                  <a:pt x="4253216" y="364277"/>
                </a:lnTo>
                <a:lnTo>
                  <a:pt x="4288811" y="326008"/>
                </a:lnTo>
                <a:lnTo>
                  <a:pt x="4323761" y="286750"/>
                </a:lnTo>
                <a:lnTo>
                  <a:pt x="4358047" y="246487"/>
                </a:lnTo>
                <a:lnTo>
                  <a:pt x="4358196" y="241835"/>
                </a:lnTo>
                <a:lnTo>
                  <a:pt x="4358301" y="0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22388"/>
            <a:ext cx="9144000" cy="128905"/>
          </a:xfrm>
          <a:custGeom>
            <a:avLst/>
            <a:gdLst/>
            <a:ahLst/>
            <a:cxnLst/>
            <a:rect l="l" t="t" r="r" b="b"/>
            <a:pathLst>
              <a:path w="9144000" h="128905">
                <a:moveTo>
                  <a:pt x="0" y="128587"/>
                </a:moveTo>
                <a:lnTo>
                  <a:pt x="9144000" y="128587"/>
                </a:lnTo>
                <a:lnTo>
                  <a:pt x="9144000" y="0"/>
                </a:lnTo>
                <a:lnTo>
                  <a:pt x="0" y="0"/>
                </a:lnTo>
                <a:lnTo>
                  <a:pt x="0" y="128587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5710" y="76676"/>
            <a:ext cx="592455" cy="830580"/>
          </a:xfrm>
          <a:custGeom>
            <a:avLst/>
            <a:gdLst/>
            <a:ahLst/>
            <a:cxnLst/>
            <a:rect l="l" t="t" r="r" b="b"/>
            <a:pathLst>
              <a:path w="592455" h="830580">
                <a:moveTo>
                  <a:pt x="539743" y="483870"/>
                </a:moveTo>
                <a:lnTo>
                  <a:pt x="462495" y="483870"/>
                </a:lnTo>
                <a:lnTo>
                  <a:pt x="464146" y="488950"/>
                </a:lnTo>
                <a:lnTo>
                  <a:pt x="466813" y="490220"/>
                </a:lnTo>
                <a:lnTo>
                  <a:pt x="473290" y="519430"/>
                </a:lnTo>
                <a:lnTo>
                  <a:pt x="484212" y="568960"/>
                </a:lnTo>
                <a:lnTo>
                  <a:pt x="484974" y="619760"/>
                </a:lnTo>
                <a:lnTo>
                  <a:pt x="488530" y="671830"/>
                </a:lnTo>
                <a:lnTo>
                  <a:pt x="488565" y="768350"/>
                </a:lnTo>
                <a:lnTo>
                  <a:pt x="488784" y="792480"/>
                </a:lnTo>
                <a:lnTo>
                  <a:pt x="499706" y="795020"/>
                </a:lnTo>
                <a:lnTo>
                  <a:pt x="502119" y="797560"/>
                </a:lnTo>
                <a:lnTo>
                  <a:pt x="502881" y="803910"/>
                </a:lnTo>
                <a:lnTo>
                  <a:pt x="502119" y="808990"/>
                </a:lnTo>
                <a:lnTo>
                  <a:pt x="501865" y="815340"/>
                </a:lnTo>
                <a:lnTo>
                  <a:pt x="500214" y="820420"/>
                </a:lnTo>
                <a:lnTo>
                  <a:pt x="501357" y="829310"/>
                </a:lnTo>
                <a:lnTo>
                  <a:pt x="508291" y="830580"/>
                </a:lnTo>
                <a:lnTo>
                  <a:pt x="524396" y="830580"/>
                </a:lnTo>
                <a:lnTo>
                  <a:pt x="531329" y="828040"/>
                </a:lnTo>
                <a:lnTo>
                  <a:pt x="535012" y="825500"/>
                </a:lnTo>
                <a:lnTo>
                  <a:pt x="531837" y="817880"/>
                </a:lnTo>
                <a:lnTo>
                  <a:pt x="530440" y="810260"/>
                </a:lnTo>
                <a:lnTo>
                  <a:pt x="529678" y="801370"/>
                </a:lnTo>
                <a:lnTo>
                  <a:pt x="524598" y="793750"/>
                </a:lnTo>
                <a:lnTo>
                  <a:pt x="531075" y="792480"/>
                </a:lnTo>
                <a:lnTo>
                  <a:pt x="540412" y="792480"/>
                </a:lnTo>
                <a:lnTo>
                  <a:pt x="545188" y="787400"/>
                </a:lnTo>
                <a:lnTo>
                  <a:pt x="546559" y="775970"/>
                </a:lnTo>
                <a:lnTo>
                  <a:pt x="545680" y="754380"/>
                </a:lnTo>
                <a:lnTo>
                  <a:pt x="543715" y="642620"/>
                </a:lnTo>
                <a:lnTo>
                  <a:pt x="543648" y="579120"/>
                </a:lnTo>
                <a:lnTo>
                  <a:pt x="539539" y="504190"/>
                </a:lnTo>
                <a:lnTo>
                  <a:pt x="539616" y="488950"/>
                </a:lnTo>
                <a:lnTo>
                  <a:pt x="539743" y="483870"/>
                </a:lnTo>
                <a:close/>
              </a:path>
              <a:path w="592455" h="830580">
                <a:moveTo>
                  <a:pt x="142963" y="116840"/>
                </a:moveTo>
                <a:lnTo>
                  <a:pt x="68757" y="116840"/>
                </a:lnTo>
                <a:lnTo>
                  <a:pt x="67690" y="121920"/>
                </a:lnTo>
                <a:lnTo>
                  <a:pt x="63677" y="125729"/>
                </a:lnTo>
                <a:lnTo>
                  <a:pt x="14452" y="179070"/>
                </a:lnTo>
                <a:lnTo>
                  <a:pt x="7759" y="184150"/>
                </a:lnTo>
                <a:lnTo>
                  <a:pt x="7580" y="193040"/>
                </a:lnTo>
                <a:lnTo>
                  <a:pt x="2412" y="229870"/>
                </a:lnTo>
                <a:lnTo>
                  <a:pt x="5359" y="233679"/>
                </a:lnTo>
                <a:lnTo>
                  <a:pt x="5892" y="237490"/>
                </a:lnTo>
                <a:lnTo>
                  <a:pt x="7226" y="241300"/>
                </a:lnTo>
                <a:lnTo>
                  <a:pt x="0" y="245110"/>
                </a:lnTo>
                <a:lnTo>
                  <a:pt x="2146" y="252729"/>
                </a:lnTo>
                <a:lnTo>
                  <a:pt x="1346" y="260350"/>
                </a:lnTo>
                <a:lnTo>
                  <a:pt x="4106" y="271779"/>
                </a:lnTo>
                <a:lnTo>
                  <a:pt x="4384" y="284480"/>
                </a:lnTo>
                <a:lnTo>
                  <a:pt x="3410" y="298450"/>
                </a:lnTo>
                <a:lnTo>
                  <a:pt x="2412" y="309880"/>
                </a:lnTo>
                <a:lnTo>
                  <a:pt x="5429" y="318770"/>
                </a:lnTo>
                <a:lnTo>
                  <a:pt x="6891" y="327660"/>
                </a:lnTo>
                <a:lnTo>
                  <a:pt x="7451" y="336550"/>
                </a:lnTo>
                <a:lnTo>
                  <a:pt x="7759" y="345440"/>
                </a:lnTo>
                <a:lnTo>
                  <a:pt x="10439" y="353060"/>
                </a:lnTo>
                <a:lnTo>
                  <a:pt x="16319" y="359410"/>
                </a:lnTo>
                <a:lnTo>
                  <a:pt x="20065" y="365760"/>
                </a:lnTo>
                <a:lnTo>
                  <a:pt x="39065" y="379730"/>
                </a:lnTo>
                <a:lnTo>
                  <a:pt x="52171" y="392430"/>
                </a:lnTo>
                <a:lnTo>
                  <a:pt x="50025" y="398780"/>
                </a:lnTo>
                <a:lnTo>
                  <a:pt x="46824" y="427990"/>
                </a:lnTo>
                <a:lnTo>
                  <a:pt x="66344" y="435610"/>
                </a:lnTo>
                <a:lnTo>
                  <a:pt x="64211" y="469900"/>
                </a:lnTo>
                <a:lnTo>
                  <a:pt x="67690" y="544830"/>
                </a:lnTo>
                <a:lnTo>
                  <a:pt x="69408" y="574040"/>
                </a:lnTo>
                <a:lnTo>
                  <a:pt x="69476" y="579120"/>
                </a:lnTo>
                <a:lnTo>
                  <a:pt x="66507" y="671830"/>
                </a:lnTo>
                <a:lnTo>
                  <a:pt x="66381" y="678180"/>
                </a:lnTo>
                <a:lnTo>
                  <a:pt x="68224" y="741680"/>
                </a:lnTo>
                <a:lnTo>
                  <a:pt x="69557" y="779780"/>
                </a:lnTo>
                <a:lnTo>
                  <a:pt x="75984" y="783590"/>
                </a:lnTo>
                <a:lnTo>
                  <a:pt x="71704" y="803910"/>
                </a:lnTo>
                <a:lnTo>
                  <a:pt x="71437" y="825500"/>
                </a:lnTo>
                <a:lnTo>
                  <a:pt x="105625" y="825500"/>
                </a:lnTo>
                <a:lnTo>
                  <a:pt x="105879" y="815340"/>
                </a:lnTo>
                <a:lnTo>
                  <a:pt x="188157" y="815340"/>
                </a:lnTo>
                <a:lnTo>
                  <a:pt x="177634" y="810260"/>
                </a:lnTo>
                <a:lnTo>
                  <a:pt x="203034" y="808990"/>
                </a:lnTo>
                <a:lnTo>
                  <a:pt x="201764" y="801370"/>
                </a:lnTo>
                <a:lnTo>
                  <a:pt x="183222" y="796290"/>
                </a:lnTo>
                <a:lnTo>
                  <a:pt x="152742" y="783590"/>
                </a:lnTo>
                <a:lnTo>
                  <a:pt x="143090" y="775970"/>
                </a:lnTo>
                <a:lnTo>
                  <a:pt x="137756" y="760730"/>
                </a:lnTo>
                <a:lnTo>
                  <a:pt x="144233" y="756920"/>
                </a:lnTo>
                <a:lnTo>
                  <a:pt x="149567" y="678180"/>
                </a:lnTo>
                <a:lnTo>
                  <a:pt x="164045" y="607060"/>
                </a:lnTo>
                <a:lnTo>
                  <a:pt x="174713" y="504190"/>
                </a:lnTo>
                <a:lnTo>
                  <a:pt x="176872" y="459740"/>
                </a:lnTo>
                <a:lnTo>
                  <a:pt x="195033" y="455930"/>
                </a:lnTo>
                <a:lnTo>
                  <a:pt x="220941" y="455930"/>
                </a:lnTo>
                <a:lnTo>
                  <a:pt x="220941" y="454660"/>
                </a:lnTo>
                <a:lnTo>
                  <a:pt x="219925" y="445770"/>
                </a:lnTo>
                <a:lnTo>
                  <a:pt x="218528" y="433070"/>
                </a:lnTo>
                <a:lnTo>
                  <a:pt x="216369" y="427990"/>
                </a:lnTo>
                <a:lnTo>
                  <a:pt x="215607" y="421640"/>
                </a:lnTo>
                <a:lnTo>
                  <a:pt x="212835" y="411480"/>
                </a:lnTo>
                <a:lnTo>
                  <a:pt x="210289" y="401320"/>
                </a:lnTo>
                <a:lnTo>
                  <a:pt x="208339" y="391160"/>
                </a:lnTo>
                <a:lnTo>
                  <a:pt x="207352" y="381000"/>
                </a:lnTo>
                <a:lnTo>
                  <a:pt x="204685" y="372110"/>
                </a:lnTo>
                <a:lnTo>
                  <a:pt x="202272" y="365760"/>
                </a:lnTo>
                <a:lnTo>
                  <a:pt x="200875" y="358140"/>
                </a:lnTo>
                <a:lnTo>
                  <a:pt x="197933" y="349250"/>
                </a:lnTo>
                <a:lnTo>
                  <a:pt x="195811" y="341630"/>
                </a:lnTo>
                <a:lnTo>
                  <a:pt x="194285" y="332740"/>
                </a:lnTo>
                <a:lnTo>
                  <a:pt x="193128" y="323850"/>
                </a:lnTo>
                <a:lnTo>
                  <a:pt x="190985" y="317500"/>
                </a:lnTo>
                <a:lnTo>
                  <a:pt x="189414" y="309880"/>
                </a:lnTo>
                <a:lnTo>
                  <a:pt x="189699" y="303530"/>
                </a:lnTo>
                <a:lnTo>
                  <a:pt x="193128" y="299720"/>
                </a:lnTo>
                <a:lnTo>
                  <a:pt x="267847" y="299720"/>
                </a:lnTo>
                <a:lnTo>
                  <a:pt x="266407" y="297180"/>
                </a:lnTo>
                <a:lnTo>
                  <a:pt x="260057" y="293370"/>
                </a:lnTo>
                <a:lnTo>
                  <a:pt x="258152" y="290830"/>
                </a:lnTo>
                <a:lnTo>
                  <a:pt x="251421" y="289560"/>
                </a:lnTo>
                <a:lnTo>
                  <a:pt x="252818" y="283210"/>
                </a:lnTo>
                <a:lnTo>
                  <a:pt x="250405" y="278129"/>
                </a:lnTo>
                <a:lnTo>
                  <a:pt x="241007" y="275590"/>
                </a:lnTo>
                <a:lnTo>
                  <a:pt x="244563" y="262890"/>
                </a:lnTo>
                <a:lnTo>
                  <a:pt x="240499" y="261620"/>
                </a:lnTo>
                <a:lnTo>
                  <a:pt x="238086" y="260350"/>
                </a:lnTo>
                <a:lnTo>
                  <a:pt x="232752" y="260350"/>
                </a:lnTo>
                <a:lnTo>
                  <a:pt x="219163" y="247650"/>
                </a:lnTo>
                <a:lnTo>
                  <a:pt x="211035" y="233679"/>
                </a:lnTo>
                <a:lnTo>
                  <a:pt x="201764" y="201929"/>
                </a:lnTo>
                <a:lnTo>
                  <a:pt x="190969" y="180340"/>
                </a:lnTo>
                <a:lnTo>
                  <a:pt x="188556" y="170179"/>
                </a:lnTo>
                <a:lnTo>
                  <a:pt x="174713" y="157479"/>
                </a:lnTo>
                <a:lnTo>
                  <a:pt x="154393" y="146050"/>
                </a:lnTo>
                <a:lnTo>
                  <a:pt x="128104" y="140970"/>
                </a:lnTo>
                <a:lnTo>
                  <a:pt x="125183" y="140970"/>
                </a:lnTo>
                <a:lnTo>
                  <a:pt x="134327" y="138429"/>
                </a:lnTo>
                <a:lnTo>
                  <a:pt x="135597" y="138429"/>
                </a:lnTo>
                <a:lnTo>
                  <a:pt x="143344" y="133350"/>
                </a:lnTo>
                <a:lnTo>
                  <a:pt x="144043" y="133350"/>
                </a:lnTo>
                <a:lnTo>
                  <a:pt x="144995" y="129540"/>
                </a:lnTo>
                <a:lnTo>
                  <a:pt x="140931" y="124460"/>
                </a:lnTo>
                <a:lnTo>
                  <a:pt x="143387" y="124460"/>
                </a:lnTo>
                <a:lnTo>
                  <a:pt x="142328" y="118110"/>
                </a:lnTo>
                <a:lnTo>
                  <a:pt x="142963" y="116840"/>
                </a:lnTo>
                <a:close/>
              </a:path>
              <a:path w="592455" h="830580">
                <a:moveTo>
                  <a:pt x="188157" y="815340"/>
                </a:moveTo>
                <a:lnTo>
                  <a:pt x="105879" y="815340"/>
                </a:lnTo>
                <a:lnTo>
                  <a:pt x="135597" y="825500"/>
                </a:lnTo>
                <a:lnTo>
                  <a:pt x="198208" y="825500"/>
                </a:lnTo>
                <a:lnTo>
                  <a:pt x="196049" y="819150"/>
                </a:lnTo>
                <a:lnTo>
                  <a:pt x="188157" y="815340"/>
                </a:lnTo>
                <a:close/>
              </a:path>
              <a:path w="592455" h="830580">
                <a:moveTo>
                  <a:pt x="587610" y="316230"/>
                </a:moveTo>
                <a:lnTo>
                  <a:pt x="390105" y="316230"/>
                </a:lnTo>
                <a:lnTo>
                  <a:pt x="387057" y="345440"/>
                </a:lnTo>
                <a:lnTo>
                  <a:pt x="373722" y="441960"/>
                </a:lnTo>
                <a:lnTo>
                  <a:pt x="383628" y="445770"/>
                </a:lnTo>
                <a:lnTo>
                  <a:pt x="380453" y="519430"/>
                </a:lnTo>
                <a:lnTo>
                  <a:pt x="385787" y="563880"/>
                </a:lnTo>
                <a:lnTo>
                  <a:pt x="388708" y="608330"/>
                </a:lnTo>
                <a:lnTo>
                  <a:pt x="383628" y="701040"/>
                </a:lnTo>
                <a:lnTo>
                  <a:pt x="378294" y="768350"/>
                </a:lnTo>
                <a:lnTo>
                  <a:pt x="388200" y="774700"/>
                </a:lnTo>
                <a:lnTo>
                  <a:pt x="385787" y="777240"/>
                </a:lnTo>
                <a:lnTo>
                  <a:pt x="382231" y="779780"/>
                </a:lnTo>
                <a:lnTo>
                  <a:pt x="381723" y="783590"/>
                </a:lnTo>
                <a:lnTo>
                  <a:pt x="355660" y="801018"/>
                </a:lnTo>
                <a:lnTo>
                  <a:pt x="349973" y="803910"/>
                </a:lnTo>
                <a:lnTo>
                  <a:pt x="321271" y="817880"/>
                </a:lnTo>
                <a:lnTo>
                  <a:pt x="313524" y="824230"/>
                </a:lnTo>
                <a:lnTo>
                  <a:pt x="317842" y="825500"/>
                </a:lnTo>
                <a:lnTo>
                  <a:pt x="388200" y="825500"/>
                </a:lnTo>
                <a:lnTo>
                  <a:pt x="403948" y="815340"/>
                </a:lnTo>
                <a:lnTo>
                  <a:pt x="436496" y="815340"/>
                </a:lnTo>
                <a:lnTo>
                  <a:pt x="436762" y="807720"/>
                </a:lnTo>
                <a:lnTo>
                  <a:pt x="435760" y="796290"/>
                </a:lnTo>
                <a:lnTo>
                  <a:pt x="434174" y="784860"/>
                </a:lnTo>
                <a:lnTo>
                  <a:pt x="447224" y="783590"/>
                </a:lnTo>
                <a:lnTo>
                  <a:pt x="451129" y="777240"/>
                </a:lnTo>
                <a:lnTo>
                  <a:pt x="450176" y="760730"/>
                </a:lnTo>
                <a:lnTo>
                  <a:pt x="448652" y="728980"/>
                </a:lnTo>
                <a:lnTo>
                  <a:pt x="445477" y="642620"/>
                </a:lnTo>
                <a:lnTo>
                  <a:pt x="438746" y="594360"/>
                </a:lnTo>
                <a:lnTo>
                  <a:pt x="439508" y="586740"/>
                </a:lnTo>
                <a:lnTo>
                  <a:pt x="439508" y="584200"/>
                </a:lnTo>
                <a:lnTo>
                  <a:pt x="438437" y="574040"/>
                </a:lnTo>
                <a:lnTo>
                  <a:pt x="438080" y="563880"/>
                </a:lnTo>
                <a:lnTo>
                  <a:pt x="438437" y="553720"/>
                </a:lnTo>
                <a:lnTo>
                  <a:pt x="439508" y="544830"/>
                </a:lnTo>
                <a:lnTo>
                  <a:pt x="442175" y="538480"/>
                </a:lnTo>
                <a:lnTo>
                  <a:pt x="442175" y="537210"/>
                </a:lnTo>
                <a:lnTo>
                  <a:pt x="442683" y="529590"/>
                </a:lnTo>
                <a:lnTo>
                  <a:pt x="445376" y="521970"/>
                </a:lnTo>
                <a:lnTo>
                  <a:pt x="448414" y="513080"/>
                </a:lnTo>
                <a:lnTo>
                  <a:pt x="451667" y="505460"/>
                </a:lnTo>
                <a:lnTo>
                  <a:pt x="455002" y="496570"/>
                </a:lnTo>
                <a:lnTo>
                  <a:pt x="455891" y="495300"/>
                </a:lnTo>
                <a:lnTo>
                  <a:pt x="458304" y="485140"/>
                </a:lnTo>
                <a:lnTo>
                  <a:pt x="459066" y="485140"/>
                </a:lnTo>
                <a:lnTo>
                  <a:pt x="462495" y="483870"/>
                </a:lnTo>
                <a:lnTo>
                  <a:pt x="539743" y="483870"/>
                </a:lnTo>
                <a:lnTo>
                  <a:pt x="540092" y="469900"/>
                </a:lnTo>
                <a:lnTo>
                  <a:pt x="542759" y="466090"/>
                </a:lnTo>
                <a:lnTo>
                  <a:pt x="544664" y="463550"/>
                </a:lnTo>
                <a:lnTo>
                  <a:pt x="548728" y="461010"/>
                </a:lnTo>
                <a:lnTo>
                  <a:pt x="554062" y="457200"/>
                </a:lnTo>
                <a:lnTo>
                  <a:pt x="555967" y="452120"/>
                </a:lnTo>
                <a:lnTo>
                  <a:pt x="557745" y="445770"/>
                </a:lnTo>
                <a:lnTo>
                  <a:pt x="561047" y="438150"/>
                </a:lnTo>
                <a:lnTo>
                  <a:pt x="561047" y="430530"/>
                </a:lnTo>
                <a:lnTo>
                  <a:pt x="560583" y="424180"/>
                </a:lnTo>
                <a:lnTo>
                  <a:pt x="559809" y="422910"/>
                </a:lnTo>
                <a:lnTo>
                  <a:pt x="559654" y="421640"/>
                </a:lnTo>
                <a:lnTo>
                  <a:pt x="561047" y="419100"/>
                </a:lnTo>
                <a:lnTo>
                  <a:pt x="568985" y="417830"/>
                </a:lnTo>
                <a:lnTo>
                  <a:pt x="571684" y="412750"/>
                </a:lnTo>
                <a:lnTo>
                  <a:pt x="572335" y="403860"/>
                </a:lnTo>
                <a:lnTo>
                  <a:pt x="574128" y="389890"/>
                </a:lnTo>
                <a:lnTo>
                  <a:pt x="583780" y="342900"/>
                </a:lnTo>
                <a:lnTo>
                  <a:pt x="587610" y="316230"/>
                </a:lnTo>
                <a:close/>
              </a:path>
              <a:path w="592455" h="830580">
                <a:moveTo>
                  <a:pt x="436496" y="815340"/>
                </a:moveTo>
                <a:lnTo>
                  <a:pt x="403948" y="815340"/>
                </a:lnTo>
                <a:lnTo>
                  <a:pt x="404964" y="825500"/>
                </a:lnTo>
                <a:lnTo>
                  <a:pt x="433920" y="825500"/>
                </a:lnTo>
                <a:lnTo>
                  <a:pt x="436407" y="817880"/>
                </a:lnTo>
                <a:lnTo>
                  <a:pt x="436496" y="815340"/>
                </a:lnTo>
                <a:close/>
              </a:path>
              <a:path w="592455" h="830580">
                <a:moveTo>
                  <a:pt x="357466" y="800100"/>
                </a:moveTo>
                <a:lnTo>
                  <a:pt x="353656" y="801370"/>
                </a:lnTo>
                <a:lnTo>
                  <a:pt x="355660" y="801018"/>
                </a:lnTo>
                <a:lnTo>
                  <a:pt x="357466" y="800100"/>
                </a:lnTo>
                <a:close/>
              </a:path>
              <a:path w="592455" h="830580">
                <a:moveTo>
                  <a:pt x="220941" y="455930"/>
                </a:moveTo>
                <a:lnTo>
                  <a:pt x="195033" y="455930"/>
                </a:lnTo>
                <a:lnTo>
                  <a:pt x="201764" y="463550"/>
                </a:lnTo>
                <a:lnTo>
                  <a:pt x="220941" y="461010"/>
                </a:lnTo>
                <a:lnTo>
                  <a:pt x="220941" y="455930"/>
                </a:lnTo>
                <a:close/>
              </a:path>
              <a:path w="592455" h="830580">
                <a:moveTo>
                  <a:pt x="267847" y="299720"/>
                </a:moveTo>
                <a:lnTo>
                  <a:pt x="193128" y="299720"/>
                </a:lnTo>
                <a:lnTo>
                  <a:pt x="200367" y="302260"/>
                </a:lnTo>
                <a:lnTo>
                  <a:pt x="205955" y="307340"/>
                </a:lnTo>
                <a:lnTo>
                  <a:pt x="207860" y="312420"/>
                </a:lnTo>
                <a:lnTo>
                  <a:pt x="210527" y="314960"/>
                </a:lnTo>
                <a:lnTo>
                  <a:pt x="235927" y="331470"/>
                </a:lnTo>
                <a:lnTo>
                  <a:pt x="243166" y="336550"/>
                </a:lnTo>
                <a:lnTo>
                  <a:pt x="245071" y="337820"/>
                </a:lnTo>
                <a:lnTo>
                  <a:pt x="252928" y="339090"/>
                </a:lnTo>
                <a:lnTo>
                  <a:pt x="256676" y="340360"/>
                </a:lnTo>
                <a:lnTo>
                  <a:pt x="259162" y="344170"/>
                </a:lnTo>
                <a:lnTo>
                  <a:pt x="263232" y="350520"/>
                </a:lnTo>
                <a:lnTo>
                  <a:pt x="267804" y="350520"/>
                </a:lnTo>
                <a:lnTo>
                  <a:pt x="267296" y="353060"/>
                </a:lnTo>
                <a:lnTo>
                  <a:pt x="269963" y="356870"/>
                </a:lnTo>
                <a:lnTo>
                  <a:pt x="278726" y="358140"/>
                </a:lnTo>
                <a:lnTo>
                  <a:pt x="277202" y="363220"/>
                </a:lnTo>
                <a:lnTo>
                  <a:pt x="285965" y="364490"/>
                </a:lnTo>
                <a:lnTo>
                  <a:pt x="291045" y="363220"/>
                </a:lnTo>
                <a:lnTo>
                  <a:pt x="294601" y="361950"/>
                </a:lnTo>
                <a:lnTo>
                  <a:pt x="297776" y="358140"/>
                </a:lnTo>
                <a:lnTo>
                  <a:pt x="304704" y="354330"/>
                </a:lnTo>
                <a:lnTo>
                  <a:pt x="312524" y="351790"/>
                </a:lnTo>
                <a:lnTo>
                  <a:pt x="319797" y="349250"/>
                </a:lnTo>
                <a:lnTo>
                  <a:pt x="325081" y="344170"/>
                </a:lnTo>
                <a:lnTo>
                  <a:pt x="329526" y="342900"/>
                </a:lnTo>
                <a:lnTo>
                  <a:pt x="331685" y="340360"/>
                </a:lnTo>
                <a:lnTo>
                  <a:pt x="335495" y="337820"/>
                </a:lnTo>
                <a:lnTo>
                  <a:pt x="336765" y="332740"/>
                </a:lnTo>
                <a:lnTo>
                  <a:pt x="342734" y="331470"/>
                </a:lnTo>
                <a:lnTo>
                  <a:pt x="347179" y="330200"/>
                </a:lnTo>
                <a:lnTo>
                  <a:pt x="352894" y="328930"/>
                </a:lnTo>
                <a:lnTo>
                  <a:pt x="357466" y="327660"/>
                </a:lnTo>
                <a:lnTo>
                  <a:pt x="361911" y="325120"/>
                </a:lnTo>
                <a:lnTo>
                  <a:pt x="365975" y="318770"/>
                </a:lnTo>
                <a:lnTo>
                  <a:pt x="370547" y="318770"/>
                </a:lnTo>
                <a:lnTo>
                  <a:pt x="377151" y="317500"/>
                </a:lnTo>
                <a:lnTo>
                  <a:pt x="383628" y="317500"/>
                </a:lnTo>
                <a:lnTo>
                  <a:pt x="390105" y="316230"/>
                </a:lnTo>
                <a:lnTo>
                  <a:pt x="587610" y="316230"/>
                </a:lnTo>
                <a:lnTo>
                  <a:pt x="588522" y="309880"/>
                </a:lnTo>
                <a:lnTo>
                  <a:pt x="276313" y="309880"/>
                </a:lnTo>
                <a:lnTo>
                  <a:pt x="275805" y="308610"/>
                </a:lnTo>
                <a:lnTo>
                  <a:pt x="273138" y="304800"/>
                </a:lnTo>
                <a:lnTo>
                  <a:pt x="269455" y="303530"/>
                </a:lnTo>
                <a:lnTo>
                  <a:pt x="268566" y="300990"/>
                </a:lnTo>
                <a:lnTo>
                  <a:pt x="267847" y="299720"/>
                </a:lnTo>
                <a:close/>
              </a:path>
              <a:path w="592455" h="830580">
                <a:moveTo>
                  <a:pt x="514184" y="118110"/>
                </a:moveTo>
                <a:lnTo>
                  <a:pt x="452589" y="118110"/>
                </a:lnTo>
                <a:lnTo>
                  <a:pt x="432904" y="137160"/>
                </a:lnTo>
                <a:lnTo>
                  <a:pt x="429602" y="151129"/>
                </a:lnTo>
                <a:lnTo>
                  <a:pt x="423252" y="157479"/>
                </a:lnTo>
                <a:lnTo>
                  <a:pt x="409536" y="175260"/>
                </a:lnTo>
                <a:lnTo>
                  <a:pt x="397852" y="199390"/>
                </a:lnTo>
                <a:lnTo>
                  <a:pt x="388708" y="228600"/>
                </a:lnTo>
                <a:lnTo>
                  <a:pt x="383628" y="236220"/>
                </a:lnTo>
                <a:lnTo>
                  <a:pt x="378294" y="243840"/>
                </a:lnTo>
                <a:lnTo>
                  <a:pt x="365975" y="260350"/>
                </a:lnTo>
                <a:lnTo>
                  <a:pt x="338162" y="278129"/>
                </a:lnTo>
                <a:lnTo>
                  <a:pt x="316953" y="295910"/>
                </a:lnTo>
                <a:lnTo>
                  <a:pt x="308952" y="295910"/>
                </a:lnTo>
                <a:lnTo>
                  <a:pt x="304380" y="297180"/>
                </a:lnTo>
                <a:lnTo>
                  <a:pt x="300695" y="298450"/>
                </a:lnTo>
                <a:lnTo>
                  <a:pt x="298904" y="300990"/>
                </a:lnTo>
                <a:lnTo>
                  <a:pt x="296040" y="302260"/>
                </a:lnTo>
                <a:lnTo>
                  <a:pt x="289140" y="302260"/>
                </a:lnTo>
                <a:lnTo>
                  <a:pt x="285457" y="303530"/>
                </a:lnTo>
                <a:lnTo>
                  <a:pt x="283298" y="303530"/>
                </a:lnTo>
                <a:lnTo>
                  <a:pt x="280885" y="308610"/>
                </a:lnTo>
                <a:lnTo>
                  <a:pt x="276313" y="309880"/>
                </a:lnTo>
                <a:lnTo>
                  <a:pt x="588522" y="309880"/>
                </a:lnTo>
                <a:lnTo>
                  <a:pt x="590892" y="293370"/>
                </a:lnTo>
                <a:lnTo>
                  <a:pt x="592289" y="257810"/>
                </a:lnTo>
                <a:lnTo>
                  <a:pt x="590892" y="203200"/>
                </a:lnTo>
                <a:lnTo>
                  <a:pt x="590892" y="179070"/>
                </a:lnTo>
                <a:lnTo>
                  <a:pt x="589114" y="160020"/>
                </a:lnTo>
                <a:lnTo>
                  <a:pt x="577303" y="147320"/>
                </a:lnTo>
                <a:lnTo>
                  <a:pt x="554570" y="137160"/>
                </a:lnTo>
                <a:lnTo>
                  <a:pt x="535012" y="130810"/>
                </a:lnTo>
                <a:lnTo>
                  <a:pt x="531329" y="128270"/>
                </a:lnTo>
                <a:lnTo>
                  <a:pt x="529170" y="124460"/>
                </a:lnTo>
                <a:lnTo>
                  <a:pt x="525360" y="121920"/>
                </a:lnTo>
                <a:lnTo>
                  <a:pt x="519010" y="120650"/>
                </a:lnTo>
                <a:lnTo>
                  <a:pt x="514184" y="118110"/>
                </a:lnTo>
                <a:close/>
              </a:path>
              <a:path w="592455" h="830580">
                <a:moveTo>
                  <a:pt x="144043" y="133350"/>
                </a:moveTo>
                <a:lnTo>
                  <a:pt x="143344" y="133350"/>
                </a:lnTo>
                <a:lnTo>
                  <a:pt x="143090" y="137160"/>
                </a:lnTo>
                <a:lnTo>
                  <a:pt x="144043" y="133350"/>
                </a:lnTo>
                <a:close/>
              </a:path>
              <a:path w="592455" h="830580">
                <a:moveTo>
                  <a:pt x="143387" y="124460"/>
                </a:moveTo>
                <a:lnTo>
                  <a:pt x="140931" y="124460"/>
                </a:lnTo>
                <a:lnTo>
                  <a:pt x="143598" y="125729"/>
                </a:lnTo>
                <a:lnTo>
                  <a:pt x="143387" y="124460"/>
                </a:lnTo>
                <a:close/>
              </a:path>
              <a:path w="592455" h="830580">
                <a:moveTo>
                  <a:pt x="442683" y="0"/>
                </a:moveTo>
                <a:lnTo>
                  <a:pt x="426427" y="2540"/>
                </a:lnTo>
                <a:lnTo>
                  <a:pt x="414870" y="15240"/>
                </a:lnTo>
                <a:lnTo>
                  <a:pt x="412838" y="29210"/>
                </a:lnTo>
                <a:lnTo>
                  <a:pt x="412838" y="38100"/>
                </a:lnTo>
                <a:lnTo>
                  <a:pt x="403694" y="44450"/>
                </a:lnTo>
                <a:lnTo>
                  <a:pt x="403694" y="55879"/>
                </a:lnTo>
                <a:lnTo>
                  <a:pt x="405853" y="59690"/>
                </a:lnTo>
                <a:lnTo>
                  <a:pt x="407123" y="63500"/>
                </a:lnTo>
                <a:lnTo>
                  <a:pt x="397852" y="80010"/>
                </a:lnTo>
                <a:lnTo>
                  <a:pt x="392391" y="82550"/>
                </a:lnTo>
                <a:lnTo>
                  <a:pt x="401789" y="86360"/>
                </a:lnTo>
                <a:lnTo>
                  <a:pt x="412203" y="86360"/>
                </a:lnTo>
                <a:lnTo>
                  <a:pt x="410425" y="88900"/>
                </a:lnTo>
                <a:lnTo>
                  <a:pt x="409536" y="96520"/>
                </a:lnTo>
                <a:lnTo>
                  <a:pt x="416267" y="97790"/>
                </a:lnTo>
                <a:lnTo>
                  <a:pt x="418680" y="99060"/>
                </a:lnTo>
                <a:lnTo>
                  <a:pt x="412838" y="102870"/>
                </a:lnTo>
                <a:lnTo>
                  <a:pt x="412203" y="105410"/>
                </a:lnTo>
                <a:lnTo>
                  <a:pt x="416267" y="105410"/>
                </a:lnTo>
                <a:lnTo>
                  <a:pt x="418172" y="109220"/>
                </a:lnTo>
                <a:lnTo>
                  <a:pt x="414108" y="120650"/>
                </a:lnTo>
                <a:lnTo>
                  <a:pt x="418680" y="119379"/>
                </a:lnTo>
                <a:lnTo>
                  <a:pt x="441096" y="119379"/>
                </a:lnTo>
                <a:lnTo>
                  <a:pt x="452589" y="118110"/>
                </a:lnTo>
                <a:lnTo>
                  <a:pt x="514184" y="118110"/>
                </a:lnTo>
                <a:lnTo>
                  <a:pt x="511771" y="116840"/>
                </a:lnTo>
                <a:lnTo>
                  <a:pt x="510120" y="110490"/>
                </a:lnTo>
                <a:lnTo>
                  <a:pt x="507707" y="109220"/>
                </a:lnTo>
                <a:lnTo>
                  <a:pt x="506945" y="101600"/>
                </a:lnTo>
                <a:lnTo>
                  <a:pt x="504278" y="99060"/>
                </a:lnTo>
                <a:lnTo>
                  <a:pt x="497293" y="99060"/>
                </a:lnTo>
                <a:lnTo>
                  <a:pt x="496563" y="97790"/>
                </a:lnTo>
                <a:lnTo>
                  <a:pt x="494118" y="92710"/>
                </a:lnTo>
                <a:lnTo>
                  <a:pt x="493102" y="80010"/>
                </a:lnTo>
                <a:lnTo>
                  <a:pt x="496277" y="69850"/>
                </a:lnTo>
                <a:lnTo>
                  <a:pt x="496277" y="55879"/>
                </a:lnTo>
                <a:lnTo>
                  <a:pt x="497547" y="36829"/>
                </a:lnTo>
                <a:lnTo>
                  <a:pt x="487641" y="15240"/>
                </a:lnTo>
                <a:lnTo>
                  <a:pt x="469988" y="6350"/>
                </a:lnTo>
                <a:lnTo>
                  <a:pt x="442683" y="0"/>
                </a:lnTo>
                <a:close/>
              </a:path>
              <a:path w="592455" h="830580">
                <a:moveTo>
                  <a:pt x="441096" y="119379"/>
                </a:moveTo>
                <a:lnTo>
                  <a:pt x="418680" y="119379"/>
                </a:lnTo>
                <a:lnTo>
                  <a:pt x="429602" y="120650"/>
                </a:lnTo>
                <a:lnTo>
                  <a:pt x="441096" y="119379"/>
                </a:lnTo>
                <a:close/>
              </a:path>
              <a:path w="592455" h="830580">
                <a:moveTo>
                  <a:pt x="110451" y="34290"/>
                </a:moveTo>
                <a:lnTo>
                  <a:pt x="105117" y="39370"/>
                </a:lnTo>
                <a:lnTo>
                  <a:pt x="77584" y="39370"/>
                </a:lnTo>
                <a:lnTo>
                  <a:pt x="65011" y="44450"/>
                </a:lnTo>
                <a:lnTo>
                  <a:pt x="54584" y="58420"/>
                </a:lnTo>
                <a:lnTo>
                  <a:pt x="52971" y="60960"/>
                </a:lnTo>
                <a:lnTo>
                  <a:pt x="51638" y="62229"/>
                </a:lnTo>
                <a:lnTo>
                  <a:pt x="48600" y="66075"/>
                </a:lnTo>
                <a:lnTo>
                  <a:pt x="48158" y="72390"/>
                </a:lnTo>
                <a:lnTo>
                  <a:pt x="48691" y="82550"/>
                </a:lnTo>
                <a:lnTo>
                  <a:pt x="47625" y="83820"/>
                </a:lnTo>
                <a:lnTo>
                  <a:pt x="52171" y="91440"/>
                </a:lnTo>
                <a:lnTo>
                  <a:pt x="56451" y="93979"/>
                </a:lnTo>
                <a:lnTo>
                  <a:pt x="55918" y="99060"/>
                </a:lnTo>
                <a:lnTo>
                  <a:pt x="56451" y="104140"/>
                </a:lnTo>
                <a:lnTo>
                  <a:pt x="58318" y="107950"/>
                </a:lnTo>
                <a:lnTo>
                  <a:pt x="60998" y="111760"/>
                </a:lnTo>
                <a:lnTo>
                  <a:pt x="61798" y="116840"/>
                </a:lnTo>
                <a:lnTo>
                  <a:pt x="66344" y="118110"/>
                </a:lnTo>
                <a:lnTo>
                  <a:pt x="68757" y="116840"/>
                </a:lnTo>
                <a:lnTo>
                  <a:pt x="142963" y="116840"/>
                </a:lnTo>
                <a:lnTo>
                  <a:pt x="144233" y="114300"/>
                </a:lnTo>
                <a:lnTo>
                  <a:pt x="147916" y="113029"/>
                </a:lnTo>
                <a:lnTo>
                  <a:pt x="148424" y="110490"/>
                </a:lnTo>
                <a:lnTo>
                  <a:pt x="146646" y="106679"/>
                </a:lnTo>
                <a:lnTo>
                  <a:pt x="143090" y="102870"/>
                </a:lnTo>
                <a:lnTo>
                  <a:pt x="142328" y="99060"/>
                </a:lnTo>
                <a:lnTo>
                  <a:pt x="140850" y="92710"/>
                </a:lnTo>
                <a:lnTo>
                  <a:pt x="140927" y="88900"/>
                </a:lnTo>
                <a:lnTo>
                  <a:pt x="140989" y="81279"/>
                </a:lnTo>
                <a:lnTo>
                  <a:pt x="139153" y="74929"/>
                </a:lnTo>
                <a:lnTo>
                  <a:pt x="135089" y="72390"/>
                </a:lnTo>
                <a:lnTo>
                  <a:pt x="133184" y="68579"/>
                </a:lnTo>
                <a:lnTo>
                  <a:pt x="132676" y="63500"/>
                </a:lnTo>
                <a:lnTo>
                  <a:pt x="128448" y="60960"/>
                </a:lnTo>
                <a:lnTo>
                  <a:pt x="127136" y="55879"/>
                </a:lnTo>
                <a:lnTo>
                  <a:pt x="126658" y="49529"/>
                </a:lnTo>
                <a:lnTo>
                  <a:pt x="124929" y="43179"/>
                </a:lnTo>
                <a:lnTo>
                  <a:pt x="110451" y="34290"/>
                </a:lnTo>
                <a:close/>
              </a:path>
              <a:path w="592455" h="830580">
                <a:moveTo>
                  <a:pt x="498976" y="97790"/>
                </a:moveTo>
                <a:lnTo>
                  <a:pt x="497293" y="99060"/>
                </a:lnTo>
                <a:lnTo>
                  <a:pt x="504278" y="99060"/>
                </a:lnTo>
                <a:lnTo>
                  <a:pt x="498976" y="97790"/>
                </a:lnTo>
                <a:close/>
              </a:path>
              <a:path w="592455" h="830580">
                <a:moveTo>
                  <a:pt x="48691" y="64770"/>
                </a:moveTo>
                <a:lnTo>
                  <a:pt x="47625" y="67310"/>
                </a:lnTo>
                <a:lnTo>
                  <a:pt x="48600" y="66075"/>
                </a:lnTo>
                <a:lnTo>
                  <a:pt x="48691" y="647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16484" y="205295"/>
            <a:ext cx="1171841" cy="70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6096000" cy="930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6776" y="57911"/>
            <a:ext cx="943356" cy="899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46732" y="57911"/>
            <a:ext cx="2570988" cy="8991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84320" y="57911"/>
            <a:ext cx="4826508" cy="8991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77428" y="57911"/>
            <a:ext cx="766572" cy="8991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8489">
              <a:lnSpc>
                <a:spcPct val="100000"/>
              </a:lnSpc>
              <a:spcBef>
                <a:spcPts val="100"/>
              </a:spcBef>
            </a:pPr>
            <a:r>
              <a:rPr sz="3200" spc="10" dirty="0"/>
              <a:t>1.</a:t>
            </a:r>
            <a:r>
              <a:rPr sz="3200" b="0" dirty="0">
                <a:latin typeface="SimSun"/>
                <a:cs typeface="SimSun"/>
              </a:rPr>
              <a:t>目標</a:t>
            </a:r>
            <a:r>
              <a:rPr sz="3200" b="0" spc="5" dirty="0">
                <a:latin typeface="SimSun"/>
                <a:cs typeface="SimSun"/>
              </a:rPr>
              <a:t>客</a:t>
            </a:r>
            <a:r>
              <a:rPr sz="3200" b="0" dirty="0">
                <a:latin typeface="SimSun"/>
                <a:cs typeface="SimSun"/>
              </a:rPr>
              <a:t>層</a:t>
            </a:r>
            <a:r>
              <a:rPr sz="3200" b="0" spc="5" dirty="0">
                <a:latin typeface="SimSun"/>
                <a:cs typeface="SimSun"/>
              </a:rPr>
              <a:t>（Customer</a:t>
            </a:r>
            <a:r>
              <a:rPr sz="3200" b="0" spc="-15" dirty="0">
                <a:latin typeface="SimSun"/>
                <a:cs typeface="SimSun"/>
              </a:rPr>
              <a:t> </a:t>
            </a:r>
            <a:r>
              <a:rPr sz="3200" b="0" spc="5" dirty="0">
                <a:latin typeface="SimSun"/>
                <a:cs typeface="SimSun"/>
              </a:rPr>
              <a:t>Segments,</a:t>
            </a:r>
            <a:r>
              <a:rPr sz="3200" b="0" spc="-5" dirty="0">
                <a:latin typeface="SimSun"/>
                <a:cs typeface="SimSun"/>
              </a:rPr>
              <a:t> </a:t>
            </a:r>
            <a:r>
              <a:rPr sz="3200" b="0" spc="15" dirty="0">
                <a:latin typeface="SimSun"/>
                <a:cs typeface="SimSun"/>
              </a:rPr>
              <a:t>CS）</a:t>
            </a:r>
            <a:endParaRPr sz="3200">
              <a:latin typeface="SimSun"/>
              <a:cs typeface="SimSu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97408" y="1228907"/>
            <a:ext cx="100583" cy="916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3691" y="864108"/>
            <a:ext cx="940307" cy="8991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0600" y="864108"/>
            <a:ext cx="2566416" cy="899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23616" y="864108"/>
            <a:ext cx="4797552" cy="8991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87768" y="864108"/>
            <a:ext cx="1345692" cy="8991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7887" y="1406652"/>
            <a:ext cx="4735068" cy="5135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11496" y="1406652"/>
            <a:ext cx="3329940" cy="51358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7887" y="1680972"/>
            <a:ext cx="1813560" cy="5135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89988" y="1680972"/>
            <a:ext cx="3471672" cy="51358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7931" y="2083307"/>
            <a:ext cx="859536" cy="75590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3691" y="1997964"/>
            <a:ext cx="7848600" cy="8991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9683" y="2485644"/>
            <a:ext cx="2971800" cy="8991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15239" y="964183"/>
            <a:ext cx="7952105" cy="21473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064">
              <a:lnSpc>
                <a:spcPct val="100000"/>
              </a:lnSpc>
              <a:spcBef>
                <a:spcPts val="105"/>
              </a:spcBef>
              <a:buSzPct val="96875"/>
              <a:tabLst>
                <a:tab pos="420370" algn="l"/>
              </a:tabLst>
            </a:pP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1.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目標客層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（Customer</a:t>
            </a:r>
            <a:r>
              <a:rPr sz="32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Segments, 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CS）：</a:t>
            </a:r>
            <a:endParaRPr sz="32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5600" marR="139065">
              <a:lnSpc>
                <a:spcPct val="100000"/>
              </a:lnSpc>
              <a:spcBef>
                <a:spcPts val="65"/>
              </a:spcBef>
            </a:pPr>
            <a:r>
              <a:rPr sz="1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The </a:t>
            </a:r>
            <a:r>
              <a:rPr sz="1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Customer Segments </a:t>
            </a:r>
            <a:r>
              <a:rPr sz="1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Building Block defines the different groups of people or  organizations an enterprise </a:t>
            </a:r>
            <a:r>
              <a:rPr sz="1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aims </a:t>
            </a:r>
            <a:r>
              <a:rPr sz="1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to reach and</a:t>
            </a:r>
            <a:r>
              <a:rPr sz="1800" b="1" spc="-4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1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serve.</a:t>
            </a:r>
            <a:endParaRPr sz="1800" b="1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marL="355600" marR="201295" indent="-343535">
              <a:lnSpc>
                <a:spcPct val="100000"/>
              </a:lnSpc>
              <a:spcBef>
                <a:spcPts val="705"/>
              </a:spcBef>
              <a:buSzPct val="96875"/>
              <a:buChar char="•"/>
              <a:tabLst>
                <a:tab pos="420370" algn="l"/>
              </a:tabLst>
            </a:pP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一個企業鎖定為目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標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，要接觸或服務的個 人或組織群體</a:t>
            </a:r>
            <a:endParaRPr sz="32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39800" y="3748744"/>
            <a:ext cx="7073900" cy="28621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331454" y="6420101"/>
            <a:ext cx="454659" cy="40513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145"/>
              </a:spcBef>
            </a:pPr>
            <a:fld id="{81D60167-4931-47E6-BA6A-407CBD079E47}" type="slidenum"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19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2307" y="74676"/>
            <a:ext cx="1345692" cy="899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14600" y="74676"/>
            <a:ext cx="1347215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28415" y="74676"/>
            <a:ext cx="5815584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46148" y="664463"/>
            <a:ext cx="6954011" cy="655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143078"/>
            <a:ext cx="9144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4530">
              <a:lnSpc>
                <a:spcPct val="100000"/>
              </a:lnSpc>
              <a:spcBef>
                <a:spcPts val="100"/>
              </a:spcBef>
            </a:pPr>
            <a:r>
              <a:rPr sz="3200" b="0" u="heavy" spc="480" dirty="0" smtClean="0">
                <a:uFill>
                  <a:solidFill>
                    <a:srgbClr val="FFFFFF"/>
                  </a:solidFill>
                </a:uFill>
                <a:latin typeface="新細明體"/>
                <a:cs typeface="新細明體"/>
              </a:rPr>
              <a:t>1</a:t>
            </a:r>
            <a:r>
              <a:rPr lang="en-US" altLang="zh-TW" sz="3200" b="0" u="heavy" spc="480" dirty="0" smtClean="0">
                <a:uFill>
                  <a:solidFill>
                    <a:srgbClr val="FFFFFF"/>
                  </a:solidFill>
                </a:uFill>
                <a:latin typeface="新細明體"/>
                <a:cs typeface="新細明體"/>
              </a:rPr>
              <a:t>1</a:t>
            </a:r>
            <a:r>
              <a:rPr sz="3200" b="0" u="heavy" spc="480" dirty="0" smtClean="0">
                <a:uFill>
                  <a:solidFill>
                    <a:srgbClr val="FFFFFF"/>
                  </a:solidFill>
                </a:uFill>
                <a:latin typeface="新細明體"/>
                <a:cs typeface="新細明體"/>
              </a:rPr>
              <a:t>0</a:t>
            </a:r>
            <a:r>
              <a:rPr sz="3200" u="heavy" dirty="0" smtClean="0">
                <a:uFill>
                  <a:solidFill>
                    <a:srgbClr val="FFFFFF"/>
                  </a:solidFill>
                </a:uFill>
              </a:rPr>
              <a:t>全國高</a:t>
            </a:r>
            <a:r>
              <a:rPr sz="3200" u="heavy" spc="-15" dirty="0" smtClean="0">
                <a:uFill>
                  <a:solidFill>
                    <a:srgbClr val="FFFFFF"/>
                  </a:solidFill>
                </a:uFill>
              </a:rPr>
              <a:t>中</a:t>
            </a:r>
            <a:r>
              <a:rPr sz="3200" u="heavy" dirty="0" smtClean="0">
                <a:uFill>
                  <a:solidFill>
                    <a:srgbClr val="FFFFFF"/>
                  </a:solidFill>
                </a:uFill>
              </a:rPr>
              <a:t>職創</a:t>
            </a:r>
            <a:r>
              <a:rPr sz="3200" u="heavy" spc="-15" dirty="0" smtClean="0">
                <a:uFill>
                  <a:solidFill>
                    <a:srgbClr val="FFFFFF"/>
                  </a:solidFill>
                </a:uFill>
              </a:rPr>
              <a:t>新</a:t>
            </a:r>
            <a:r>
              <a:rPr sz="3200" u="heavy" dirty="0" smtClean="0">
                <a:uFill>
                  <a:solidFill>
                    <a:srgbClr val="FFFFFF"/>
                  </a:solidFill>
                </a:uFill>
              </a:rPr>
              <a:t>創業</a:t>
            </a:r>
            <a:r>
              <a:rPr sz="3200" u="heavy" spc="-15" dirty="0" smtClean="0">
                <a:uFill>
                  <a:solidFill>
                    <a:srgbClr val="FFFFFF"/>
                  </a:solidFill>
                </a:uFill>
              </a:rPr>
              <a:t>商</a:t>
            </a:r>
            <a:r>
              <a:rPr sz="3200" u="heavy" dirty="0" smtClean="0">
                <a:uFill>
                  <a:solidFill>
                    <a:srgbClr val="FFFFFF"/>
                  </a:solidFill>
                </a:uFill>
              </a:rPr>
              <a:t>業模</a:t>
            </a:r>
            <a:r>
              <a:rPr sz="3200" u="heavy" spc="-15" dirty="0" smtClean="0">
                <a:uFill>
                  <a:solidFill>
                    <a:srgbClr val="FFFFFF"/>
                  </a:solidFill>
                </a:uFill>
              </a:rPr>
              <a:t>式</a:t>
            </a:r>
            <a:r>
              <a:rPr sz="3200" u="heavy" dirty="0" smtClean="0">
                <a:uFill>
                  <a:solidFill>
                    <a:srgbClr val="FFFFFF"/>
                  </a:solidFill>
                </a:uFill>
              </a:rPr>
              <a:t>競</a:t>
            </a:r>
            <a:r>
              <a:rPr sz="3200" u="heavy" spc="75" dirty="0" smtClean="0">
                <a:uFill>
                  <a:solidFill>
                    <a:srgbClr val="FFFFFF"/>
                  </a:solidFill>
                </a:uFill>
              </a:rPr>
              <a:t>賽</a:t>
            </a:r>
            <a:endParaRPr sz="3200" dirty="0">
              <a:latin typeface="新細明體"/>
              <a:cs typeface="新細明體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44230" y="6420101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fld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6950" y="1484592"/>
            <a:ext cx="8103870" cy="434477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55600" marR="300990" indent="-342900">
              <a:lnSpc>
                <a:spcPts val="3829"/>
              </a:lnSpc>
              <a:spcBef>
                <a:spcPts val="240"/>
              </a:spcBef>
              <a:buSzPct val="96875"/>
              <a:buFont typeface="SimSun"/>
              <a:buChar char="•"/>
              <a:tabLst>
                <a:tab pos="420370" algn="l"/>
              </a:tabLst>
            </a:pP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一、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活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動名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稱</a:t>
            </a:r>
            <a:r>
              <a:rPr sz="3200" b="1" spc="370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：</a:t>
            </a:r>
            <a:r>
              <a:rPr sz="3200" b="1" dirty="0" smtClean="0">
                <a:solidFill>
                  <a:srgbClr val="9A2EBA"/>
                </a:solidFill>
                <a:latin typeface="Noto Sans Mono CJK TC Bold"/>
              </a:rPr>
              <a:t>1</a:t>
            </a:r>
            <a:r>
              <a:rPr lang="en-US" altLang="zh-TW" sz="3200" b="1" dirty="0" smtClean="0">
                <a:solidFill>
                  <a:srgbClr val="9A2EBA"/>
                </a:solidFill>
                <a:latin typeface="Noto Sans Mono CJK TC Bold"/>
              </a:rPr>
              <a:t>1</a:t>
            </a:r>
            <a:r>
              <a:rPr sz="3200" b="1" dirty="0" smtClean="0">
                <a:solidFill>
                  <a:srgbClr val="9A2EBA"/>
                </a:solidFill>
                <a:latin typeface="Noto Sans Mono CJK TC Bold"/>
              </a:rPr>
              <a:t>0 </a:t>
            </a:r>
            <a:r>
              <a:rPr sz="3200" b="1" dirty="0">
                <a:solidFill>
                  <a:srgbClr val="9A2EBA"/>
                </a:solidFill>
                <a:latin typeface="Noto Sans Mono CJK TC Bold"/>
              </a:rPr>
              <a:t>全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國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高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中職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創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新創業 </a:t>
            </a:r>
            <a:r>
              <a:rPr sz="3200" b="1" spc="90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商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業模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式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競賽</a:t>
            </a:r>
            <a:endParaRPr sz="3200" dirty="0">
              <a:latin typeface="Noto Sans Mono CJK TC Bold"/>
              <a:cs typeface="Noto Sans Mono CJK TC Bold"/>
            </a:endParaRPr>
          </a:p>
          <a:p>
            <a:pPr marL="355600" marR="5080" indent="-342900">
              <a:lnSpc>
                <a:spcPct val="100000"/>
              </a:lnSpc>
              <a:spcBef>
                <a:spcPts val="640"/>
              </a:spcBef>
              <a:buSzPct val="96875"/>
              <a:buFont typeface="SimSun"/>
              <a:buChar char="•"/>
              <a:tabLst>
                <a:tab pos="420370" algn="l"/>
              </a:tabLst>
            </a:pP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二、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活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動目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的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：本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校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為了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提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升全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國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高中職 </a:t>
            </a:r>
            <a:r>
              <a:rPr sz="3200" b="1" spc="95" dirty="0" err="1">
                <a:solidFill>
                  <a:srgbClr val="9A2EBA"/>
                </a:solidFill>
                <a:latin typeface="Noto Sans Mono CJK TC Bold"/>
                <a:cs typeface="Noto Sans Mono CJK TC Bold"/>
              </a:rPr>
              <a:t>學</a:t>
            </a:r>
            <a:r>
              <a:rPr sz="3200" b="1" dirty="0" err="1">
                <a:solidFill>
                  <a:srgbClr val="9A2EBA"/>
                </a:solidFill>
                <a:latin typeface="Noto Sans Mono CJK TC Bold"/>
                <a:cs typeface="Noto Sans Mono CJK TC Bold"/>
              </a:rPr>
              <a:t>生商</a:t>
            </a:r>
            <a:r>
              <a:rPr sz="3200" b="1" spc="-15" dirty="0" err="1">
                <a:solidFill>
                  <a:srgbClr val="9A2EBA"/>
                </a:solidFill>
                <a:latin typeface="Noto Sans Mono CJK TC Bold"/>
                <a:cs typeface="Noto Sans Mono CJK TC Bold"/>
              </a:rPr>
              <a:t>業</a:t>
            </a:r>
            <a:r>
              <a:rPr sz="3200" b="1" dirty="0" err="1">
                <a:solidFill>
                  <a:srgbClr val="9A2EBA"/>
                </a:solidFill>
                <a:latin typeface="Noto Sans Mono CJK TC Bold"/>
                <a:cs typeface="Noto Sans Mono CJK TC Bold"/>
              </a:rPr>
              <a:t>模式</a:t>
            </a:r>
            <a:r>
              <a:rPr sz="3200" b="1" spc="-15" dirty="0" err="1">
                <a:solidFill>
                  <a:srgbClr val="9A2EBA"/>
                </a:solidFill>
                <a:latin typeface="Noto Sans Mono CJK TC Bold"/>
                <a:cs typeface="Noto Sans Mono CJK TC Bold"/>
              </a:rPr>
              <a:t>創</a:t>
            </a:r>
            <a:r>
              <a:rPr sz="3200" b="1" dirty="0" err="1">
                <a:solidFill>
                  <a:srgbClr val="9A2EBA"/>
                </a:solidFill>
                <a:latin typeface="Noto Sans Mono CJK TC Bold"/>
                <a:cs typeface="Noto Sans Mono CJK TC Bold"/>
              </a:rPr>
              <a:t>新創</a:t>
            </a:r>
            <a:r>
              <a:rPr sz="3200" b="1" spc="-15" dirty="0" err="1">
                <a:solidFill>
                  <a:srgbClr val="9A2EBA"/>
                </a:solidFill>
                <a:latin typeface="Noto Sans Mono CJK TC Bold"/>
                <a:cs typeface="Noto Sans Mono CJK TC Bold"/>
              </a:rPr>
              <a:t>業</a:t>
            </a:r>
            <a:r>
              <a:rPr sz="3200" b="1" dirty="0" err="1">
                <a:solidFill>
                  <a:srgbClr val="9A2EBA"/>
                </a:solidFill>
                <a:latin typeface="Noto Sans Mono CJK TC Bold"/>
                <a:cs typeface="Noto Sans Mono CJK TC Bold"/>
              </a:rPr>
              <a:t>規劃</a:t>
            </a:r>
            <a:r>
              <a:rPr sz="3200" b="1" spc="-15" dirty="0" err="1">
                <a:solidFill>
                  <a:srgbClr val="9A2EBA"/>
                </a:solidFill>
                <a:latin typeface="Noto Sans Mono CJK TC Bold"/>
                <a:cs typeface="Noto Sans Mono CJK TC Bold"/>
              </a:rPr>
              <a:t>實</a:t>
            </a:r>
            <a:r>
              <a:rPr sz="3200" b="1" dirty="0" err="1">
                <a:solidFill>
                  <a:srgbClr val="9A2EBA"/>
                </a:solidFill>
                <a:latin typeface="Noto Sans Mono CJK TC Bold"/>
                <a:cs typeface="Noto Sans Mono CJK TC Bold"/>
              </a:rPr>
              <a:t>作能</a:t>
            </a:r>
            <a:r>
              <a:rPr sz="3200" b="1" spc="-15" dirty="0" err="1">
                <a:solidFill>
                  <a:srgbClr val="9A2EBA"/>
                </a:solidFill>
                <a:latin typeface="Noto Sans Mono CJK TC Bold"/>
                <a:cs typeface="Noto Sans Mono CJK TC Bold"/>
              </a:rPr>
              <a:t>力</a:t>
            </a:r>
            <a:r>
              <a:rPr sz="3200" b="1" dirty="0" err="1">
                <a:solidFill>
                  <a:srgbClr val="9A2EBA"/>
                </a:solidFill>
                <a:latin typeface="Noto Sans Mono CJK TC Bold"/>
                <a:cs typeface="Noto Sans Mono CJK TC Bold"/>
              </a:rPr>
              <a:t>，特別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 </a:t>
            </a:r>
            <a:r>
              <a:rPr sz="3200" b="1" spc="90" dirty="0" err="1" smtClean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舉</a:t>
            </a:r>
            <a:r>
              <a:rPr sz="3200" b="1" dirty="0" err="1" smtClean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辦全</a:t>
            </a:r>
            <a:r>
              <a:rPr sz="3200" b="1" spc="-15" dirty="0" err="1" smtClean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國</a:t>
            </a:r>
            <a:r>
              <a:rPr sz="3200" b="1" dirty="0" err="1" smtClean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高中</a:t>
            </a:r>
            <a:r>
              <a:rPr sz="3200" b="1" spc="-15" dirty="0" err="1" smtClean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職</a:t>
            </a:r>
            <a:r>
              <a:rPr sz="3200" b="1" dirty="0" err="1" smtClean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創新</a:t>
            </a:r>
            <a:r>
              <a:rPr sz="3200" b="1" spc="-15" dirty="0" err="1" smtClean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創</a:t>
            </a:r>
            <a:r>
              <a:rPr sz="3200" b="1" dirty="0" err="1" smtClean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業商</a:t>
            </a:r>
            <a:r>
              <a:rPr sz="3200" b="1" spc="-15" dirty="0" err="1" smtClean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業</a:t>
            </a:r>
            <a:r>
              <a:rPr sz="3200" b="1" dirty="0" err="1" smtClean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模式</a:t>
            </a:r>
            <a:r>
              <a:rPr sz="3200" b="1" spc="-15" dirty="0" err="1" smtClean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競</a:t>
            </a:r>
            <a:r>
              <a:rPr sz="3200" b="1" dirty="0" err="1" smtClean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賽</a:t>
            </a:r>
            <a:endParaRPr sz="3200" dirty="0">
              <a:latin typeface="Noto Sans Mono CJK TC Bold"/>
              <a:cs typeface="Noto Sans Mono CJK TC Bold"/>
            </a:endParaRPr>
          </a:p>
          <a:p>
            <a:pPr marL="419734" indent="-407670">
              <a:lnSpc>
                <a:spcPct val="100000"/>
              </a:lnSpc>
              <a:spcBef>
                <a:spcPts val="775"/>
              </a:spcBef>
              <a:buSzPct val="96875"/>
              <a:buFont typeface="SimSun"/>
              <a:buChar char="•"/>
              <a:tabLst>
                <a:tab pos="420370" algn="l"/>
              </a:tabLst>
            </a:pP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三、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主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辦單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位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：樹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德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科技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大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學</a:t>
            </a:r>
            <a:endParaRPr sz="3200" dirty="0">
              <a:latin typeface="Noto Sans Mono CJK TC Bold"/>
              <a:cs typeface="Noto Sans Mono CJK TC Bold"/>
            </a:endParaRPr>
          </a:p>
          <a:p>
            <a:pPr marL="419734" indent="-407670">
              <a:lnSpc>
                <a:spcPct val="100000"/>
              </a:lnSpc>
              <a:spcBef>
                <a:spcPts val="770"/>
              </a:spcBef>
              <a:buSzPct val="96875"/>
              <a:buFont typeface="SimSun"/>
              <a:buChar char="•"/>
              <a:tabLst>
                <a:tab pos="420370" algn="l"/>
              </a:tabLst>
            </a:pP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四、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承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辦單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位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：</a:t>
            </a:r>
            <a:r>
              <a:rPr sz="3200" b="1" dirty="0">
                <a:solidFill>
                  <a:srgbClr val="FF0000"/>
                </a:solidFill>
                <a:latin typeface="Noto Sans Mono CJK TC Bold"/>
                <a:cs typeface="Noto Sans Mono CJK TC Bold"/>
              </a:rPr>
              <a:t>樹</a:t>
            </a:r>
            <a:r>
              <a:rPr sz="3200" b="1" spc="-15" dirty="0">
                <a:solidFill>
                  <a:srgbClr val="FF0000"/>
                </a:solidFill>
                <a:latin typeface="Noto Sans Mono CJK TC Bold"/>
                <a:cs typeface="Noto Sans Mono CJK TC Bold"/>
              </a:rPr>
              <a:t>德</a:t>
            </a:r>
            <a:r>
              <a:rPr sz="3200" b="1" dirty="0">
                <a:solidFill>
                  <a:srgbClr val="FF0000"/>
                </a:solidFill>
                <a:latin typeface="Noto Sans Mono CJK TC Bold"/>
                <a:cs typeface="Noto Sans Mono CJK TC Bold"/>
              </a:rPr>
              <a:t>科技</a:t>
            </a:r>
            <a:r>
              <a:rPr sz="3200" b="1" spc="-15" dirty="0">
                <a:solidFill>
                  <a:srgbClr val="FF0000"/>
                </a:solidFill>
                <a:latin typeface="Noto Sans Mono CJK TC Bold"/>
                <a:cs typeface="Noto Sans Mono CJK TC Bold"/>
              </a:rPr>
              <a:t>大</a:t>
            </a:r>
            <a:r>
              <a:rPr sz="3200" b="1" dirty="0">
                <a:solidFill>
                  <a:srgbClr val="FF0000"/>
                </a:solidFill>
                <a:latin typeface="Noto Sans Mono CJK TC Bold"/>
                <a:cs typeface="Noto Sans Mono CJK TC Bold"/>
              </a:rPr>
              <a:t>學行</a:t>
            </a:r>
            <a:r>
              <a:rPr sz="3200" b="1" spc="-15" dirty="0">
                <a:solidFill>
                  <a:srgbClr val="FF0000"/>
                </a:solidFill>
                <a:latin typeface="Noto Sans Mono CJK TC Bold"/>
                <a:cs typeface="Noto Sans Mono CJK TC Bold"/>
              </a:rPr>
              <a:t>銷</a:t>
            </a:r>
            <a:r>
              <a:rPr sz="3200" b="1" dirty="0">
                <a:solidFill>
                  <a:srgbClr val="FF0000"/>
                </a:solidFill>
                <a:latin typeface="Noto Sans Mono CJK TC Bold"/>
                <a:cs typeface="Noto Sans Mono CJK TC Bold"/>
              </a:rPr>
              <a:t>管理系</a:t>
            </a:r>
            <a:endParaRPr sz="3200" dirty="0">
              <a:latin typeface="Noto Sans Mono CJK TC Bold"/>
              <a:cs typeface="Noto Sans Mono CJK TC Bold"/>
            </a:endParaRPr>
          </a:p>
          <a:p>
            <a:pPr marL="419734" indent="-407670">
              <a:lnSpc>
                <a:spcPct val="100000"/>
              </a:lnSpc>
              <a:spcBef>
                <a:spcPts val="770"/>
              </a:spcBef>
              <a:buSzPct val="96875"/>
              <a:buFont typeface="SimSun"/>
              <a:buChar char="•"/>
              <a:tabLst>
                <a:tab pos="420370" algn="l"/>
              </a:tabLst>
            </a:pP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五、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協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辦單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位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：全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國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高中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職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學校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在</a:t>
            </a:r>
            <a:r>
              <a:rPr sz="3200" b="1" spc="10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學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學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生</a:t>
            </a:r>
            <a:endParaRPr sz="3200" dirty="0">
              <a:latin typeface="Noto Sans Mono CJK TC Bold"/>
              <a:cs typeface="Noto Sans Mono CJK TC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2227" y="57911"/>
            <a:ext cx="943356" cy="899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72183" y="57911"/>
            <a:ext cx="2570988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9771" y="57911"/>
            <a:ext cx="4826508" cy="899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02880" y="57911"/>
            <a:ext cx="940307" cy="8991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3095" algn="ctr">
              <a:lnSpc>
                <a:spcPct val="100000"/>
              </a:lnSpc>
              <a:spcBef>
                <a:spcPts val="100"/>
              </a:spcBef>
            </a:pPr>
            <a:r>
              <a:rPr sz="3200" spc="10" dirty="0"/>
              <a:t>1.</a:t>
            </a:r>
            <a:r>
              <a:rPr sz="3200" b="0" dirty="0">
                <a:latin typeface="SimSun"/>
                <a:cs typeface="SimSun"/>
              </a:rPr>
              <a:t>目標</a:t>
            </a:r>
            <a:r>
              <a:rPr sz="3200" b="0" spc="5" dirty="0">
                <a:latin typeface="SimSun"/>
                <a:cs typeface="SimSun"/>
              </a:rPr>
              <a:t>客</a:t>
            </a:r>
            <a:r>
              <a:rPr sz="3200" b="0" dirty="0">
                <a:latin typeface="SimSun"/>
                <a:cs typeface="SimSun"/>
              </a:rPr>
              <a:t>層</a:t>
            </a:r>
            <a:r>
              <a:rPr sz="3200" b="0" spc="5" dirty="0">
                <a:latin typeface="SimSun"/>
                <a:cs typeface="SimSun"/>
              </a:rPr>
              <a:t>（Customer</a:t>
            </a:r>
            <a:r>
              <a:rPr sz="3200" b="0" spc="-5" dirty="0">
                <a:latin typeface="SimSun"/>
                <a:cs typeface="SimSun"/>
              </a:rPr>
              <a:t> </a:t>
            </a:r>
            <a:r>
              <a:rPr sz="3200" b="0" spc="5" dirty="0">
                <a:latin typeface="SimSun"/>
                <a:cs typeface="SimSun"/>
              </a:rPr>
              <a:t>Segments, </a:t>
            </a:r>
            <a:r>
              <a:rPr sz="3200" b="0" spc="15" dirty="0">
                <a:latin typeface="SimSun"/>
                <a:cs typeface="SimSun"/>
              </a:rPr>
              <a:t>CS）</a:t>
            </a:r>
            <a:endParaRPr sz="3200">
              <a:latin typeface="SimSun"/>
              <a:cs typeface="SimSu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7931" y="949452"/>
            <a:ext cx="859536" cy="755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3691" y="864108"/>
            <a:ext cx="940307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0600" y="864108"/>
            <a:ext cx="2566416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23616" y="864108"/>
            <a:ext cx="4797552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87768" y="864108"/>
            <a:ext cx="1345692" cy="899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1123" y="1397508"/>
            <a:ext cx="4913376" cy="569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5239" y="964183"/>
            <a:ext cx="7952105" cy="51892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064">
              <a:lnSpc>
                <a:spcPct val="100000"/>
              </a:lnSpc>
              <a:spcBef>
                <a:spcPts val="105"/>
              </a:spcBef>
              <a:buSzPct val="96875"/>
              <a:tabLst>
                <a:tab pos="420370" algn="l"/>
              </a:tabLst>
            </a:pP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1.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目標客層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（Customer</a:t>
            </a:r>
            <a:r>
              <a:rPr sz="32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Segments, 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CS</a:t>
            </a:r>
            <a:r>
              <a:rPr sz="3200" b="1" dirty="0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）</a:t>
            </a:r>
            <a:endParaRPr sz="32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5600">
              <a:lnSpc>
                <a:spcPct val="100000"/>
              </a:lnSpc>
              <a:spcBef>
                <a:spcPts val="45"/>
              </a:spcBef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企業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或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組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織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所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要服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務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一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或數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群。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645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們為誰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創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造價</a:t>
            </a:r>
            <a:r>
              <a:rPr sz="28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誰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是我們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最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重要的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顧</a:t>
            </a:r>
            <a:r>
              <a:rPr sz="28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spc="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運</a:t>
            </a:r>
            <a:r>
              <a:rPr sz="2800" b="1" spc="-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用行銷</a:t>
            </a:r>
            <a:r>
              <a:rPr sz="2800" b="1" spc="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管</a:t>
            </a:r>
            <a:r>
              <a:rPr sz="28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理</a:t>
            </a:r>
            <a:r>
              <a:rPr sz="2800" b="1" spc="-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SWOT-STP觀念</a:t>
            </a:r>
            <a:r>
              <a:rPr sz="2800" b="1" spc="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找</a:t>
            </a:r>
            <a:r>
              <a:rPr sz="2800" b="1" spc="-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目標市場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1232535" lvl="1" indent="-306070">
              <a:lnSpc>
                <a:spcPct val="100000"/>
              </a:lnSpc>
              <a:spcBef>
                <a:spcPts val="595"/>
              </a:spcBef>
              <a:buSzPct val="95833"/>
              <a:buChar char="•"/>
              <a:tabLst>
                <a:tab pos="1233170" algn="l"/>
              </a:tabLst>
            </a:pP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市場區</a:t>
            </a:r>
            <a:r>
              <a:rPr sz="24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隔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(S)-目標市場選</a:t>
            </a:r>
            <a:r>
              <a:rPr sz="24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擇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(T)-市場定</a:t>
            </a:r>
            <a:r>
              <a:rPr sz="24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位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(P)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1232535" lvl="1" indent="-306070">
              <a:lnSpc>
                <a:spcPct val="100000"/>
              </a:lnSpc>
              <a:spcBef>
                <a:spcPts val="580"/>
              </a:spcBef>
              <a:buSzPct val="95833"/>
              <a:buChar char="•"/>
              <a:tabLst>
                <a:tab pos="1233170" algn="l"/>
              </a:tabLst>
            </a:pP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大眾市</a:t>
            </a:r>
            <a:r>
              <a:rPr sz="24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場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/利基市</a:t>
            </a:r>
            <a:r>
              <a:rPr sz="24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場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/區隔化市</a:t>
            </a:r>
            <a:r>
              <a:rPr sz="24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場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(差異化市</a:t>
            </a:r>
            <a:r>
              <a:rPr sz="24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場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)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1232535" lvl="1" indent="-306070">
              <a:lnSpc>
                <a:spcPct val="100000"/>
              </a:lnSpc>
              <a:spcBef>
                <a:spcPts val="575"/>
              </a:spcBef>
              <a:buSzPct val="95833"/>
              <a:buChar char="•"/>
              <a:tabLst>
                <a:tab pos="1233170" algn="l"/>
              </a:tabLst>
            </a:pP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多元化市</a:t>
            </a:r>
            <a:r>
              <a:rPr sz="24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場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/多邊市</a:t>
            </a:r>
            <a:r>
              <a:rPr sz="24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場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:信用</a:t>
            </a:r>
            <a:r>
              <a:rPr sz="2400" b="1" spc="-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卡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/有線電視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1232535" lvl="1" indent="-306070">
              <a:lnSpc>
                <a:spcPct val="100000"/>
              </a:lnSpc>
              <a:spcBef>
                <a:spcPts val="575"/>
              </a:spcBef>
              <a:buSzPct val="95833"/>
              <a:buChar char="•"/>
              <a:tabLst>
                <a:tab pos="1233170" algn="l"/>
              </a:tabLst>
            </a:pPr>
            <a:r>
              <a:rPr sz="2400" b="1" dirty="0" smtClean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B</a:t>
            </a:r>
            <a:r>
              <a:rPr lang="en-US" altLang="zh-TW" sz="2400" b="1" dirty="0" smtClean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2</a:t>
            </a:r>
            <a:r>
              <a:rPr sz="2400" b="1" spc="-5" dirty="0" smtClean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B</a:t>
            </a:r>
            <a:r>
              <a:rPr lang="zh-TW" altLang="en-US" sz="2400" b="1" spc="-5" dirty="0" smtClean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400" b="1" spc="-5" dirty="0" smtClean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lang="zh-TW" altLang="en-US" sz="2400" b="1" spc="-5" dirty="0" smtClean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400" b="1" spc="-5" dirty="0" smtClean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B</a:t>
            </a:r>
            <a:r>
              <a:rPr lang="en-US" altLang="zh-TW" sz="2400" b="1" spc="-5" dirty="0" smtClean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2</a:t>
            </a:r>
            <a:r>
              <a:rPr sz="2400" b="1" dirty="0" smtClean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C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660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們的顧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長什麼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樣</a:t>
            </a:r>
            <a:r>
              <a:rPr sz="28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子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r>
              <a:rPr sz="14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(</a:t>
            </a:r>
            <a:r>
              <a:rPr sz="1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人口</a:t>
            </a:r>
            <a:r>
              <a:rPr sz="14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變</a:t>
            </a:r>
            <a:r>
              <a:rPr sz="1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項</a:t>
            </a:r>
            <a:r>
              <a:rPr sz="14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sz="1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生活型態</a:t>
            </a:r>
            <a:r>
              <a:rPr sz="14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sz="14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消費</a:t>
            </a:r>
            <a:r>
              <a:rPr sz="1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時機</a:t>
            </a:r>
            <a:r>
              <a:rPr sz="14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sz="1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消費</a:t>
            </a:r>
            <a:r>
              <a:rPr sz="14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頻</a:t>
            </a:r>
            <a:r>
              <a:rPr sz="1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率)</a:t>
            </a:r>
            <a:endParaRPr sz="1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們的客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層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有幾</a:t>
            </a:r>
            <a:r>
              <a:rPr sz="28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r>
              <a:rPr sz="16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(</a:t>
            </a:r>
            <a:r>
              <a:rPr sz="16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彼此</a:t>
            </a:r>
            <a:r>
              <a:rPr sz="16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有</a:t>
            </a:r>
            <a:r>
              <a:rPr sz="16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關連互</a:t>
            </a:r>
            <a:r>
              <a:rPr sz="16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補</a:t>
            </a:r>
            <a:r>
              <a:rPr sz="16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sz="16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互</a:t>
            </a:r>
            <a:r>
              <a:rPr sz="16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斥</a:t>
            </a:r>
            <a:r>
              <a:rPr sz="16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sz="16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替代</a:t>
            </a:r>
            <a:r>
              <a:rPr sz="16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性</a:t>
            </a:r>
            <a:r>
              <a:rPr sz="16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)</a:t>
            </a:r>
            <a:endParaRPr sz="16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37475" y="1728723"/>
            <a:ext cx="1162050" cy="25050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331454" y="6420101"/>
            <a:ext cx="454659" cy="40513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145"/>
              </a:spcBef>
            </a:pPr>
            <a:fld id="{81D60167-4931-47E6-BA6A-407CBD079E47}" type="slidenum"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20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887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40829" y="5516117"/>
            <a:ext cx="4202916" cy="1341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698" y="5428291"/>
            <a:ext cx="4358640" cy="1430020"/>
          </a:xfrm>
          <a:custGeom>
            <a:avLst/>
            <a:gdLst/>
            <a:ahLst/>
            <a:cxnLst/>
            <a:rect l="l" t="t" r="r" b="b"/>
            <a:pathLst>
              <a:path w="4358640" h="1430020">
                <a:moveTo>
                  <a:pt x="4358301" y="0"/>
                </a:moveTo>
                <a:lnTo>
                  <a:pt x="4322931" y="44605"/>
                </a:lnTo>
                <a:lnTo>
                  <a:pt x="4280229" y="97082"/>
                </a:lnTo>
                <a:lnTo>
                  <a:pt x="4238153" y="147403"/>
                </a:lnTo>
                <a:lnTo>
                  <a:pt x="4196663" y="195633"/>
                </a:lnTo>
                <a:lnTo>
                  <a:pt x="4155718" y="241835"/>
                </a:lnTo>
                <a:lnTo>
                  <a:pt x="4115277" y="286072"/>
                </a:lnTo>
                <a:lnTo>
                  <a:pt x="4075299" y="328408"/>
                </a:lnTo>
                <a:lnTo>
                  <a:pt x="4035744" y="368906"/>
                </a:lnTo>
                <a:lnTo>
                  <a:pt x="3996570" y="407631"/>
                </a:lnTo>
                <a:lnTo>
                  <a:pt x="3957736" y="444645"/>
                </a:lnTo>
                <a:lnTo>
                  <a:pt x="3919203" y="480013"/>
                </a:lnTo>
                <a:lnTo>
                  <a:pt x="3880928" y="513797"/>
                </a:lnTo>
                <a:lnTo>
                  <a:pt x="3842872" y="546061"/>
                </a:lnTo>
                <a:lnTo>
                  <a:pt x="3804992" y="576869"/>
                </a:lnTo>
                <a:lnTo>
                  <a:pt x="3767249" y="606285"/>
                </a:lnTo>
                <a:lnTo>
                  <a:pt x="3729601" y="634371"/>
                </a:lnTo>
                <a:lnTo>
                  <a:pt x="3692008" y="661192"/>
                </a:lnTo>
                <a:lnTo>
                  <a:pt x="3654429" y="686811"/>
                </a:lnTo>
                <a:lnTo>
                  <a:pt x="3616822" y="711292"/>
                </a:lnTo>
                <a:lnTo>
                  <a:pt x="3579147" y="734698"/>
                </a:lnTo>
                <a:lnTo>
                  <a:pt x="3541364" y="757092"/>
                </a:lnTo>
                <a:lnTo>
                  <a:pt x="3503430" y="778539"/>
                </a:lnTo>
                <a:lnTo>
                  <a:pt x="3465306" y="799102"/>
                </a:lnTo>
                <a:lnTo>
                  <a:pt x="3426951" y="818844"/>
                </a:lnTo>
                <a:lnTo>
                  <a:pt x="3388323" y="837828"/>
                </a:lnTo>
                <a:lnTo>
                  <a:pt x="3349382" y="856120"/>
                </a:lnTo>
                <a:lnTo>
                  <a:pt x="3310087" y="873781"/>
                </a:lnTo>
                <a:lnTo>
                  <a:pt x="3270397" y="890876"/>
                </a:lnTo>
                <a:lnTo>
                  <a:pt x="3230271" y="907468"/>
                </a:lnTo>
                <a:lnTo>
                  <a:pt x="3189668" y="923621"/>
                </a:lnTo>
                <a:lnTo>
                  <a:pt x="3148548" y="939398"/>
                </a:lnTo>
                <a:lnTo>
                  <a:pt x="3106869" y="954863"/>
                </a:lnTo>
                <a:lnTo>
                  <a:pt x="3021673" y="985110"/>
                </a:lnTo>
                <a:lnTo>
                  <a:pt x="2933752" y="1014871"/>
                </a:lnTo>
                <a:lnTo>
                  <a:pt x="2599859" y="1122546"/>
                </a:lnTo>
                <a:lnTo>
                  <a:pt x="2557235" y="1135693"/>
                </a:lnTo>
                <a:lnTo>
                  <a:pt x="2512261" y="1148462"/>
                </a:lnTo>
                <a:lnTo>
                  <a:pt x="2465060" y="1160858"/>
                </a:lnTo>
                <a:lnTo>
                  <a:pt x="2415755" y="1172888"/>
                </a:lnTo>
                <a:lnTo>
                  <a:pt x="2364469" y="1184557"/>
                </a:lnTo>
                <a:lnTo>
                  <a:pt x="2311327" y="1195871"/>
                </a:lnTo>
                <a:lnTo>
                  <a:pt x="2256452" y="1206835"/>
                </a:lnTo>
                <a:lnTo>
                  <a:pt x="2199967" y="1217455"/>
                </a:lnTo>
                <a:lnTo>
                  <a:pt x="2141996" y="1227737"/>
                </a:lnTo>
                <a:lnTo>
                  <a:pt x="2022089" y="1247309"/>
                </a:lnTo>
                <a:lnTo>
                  <a:pt x="1897719" y="1265597"/>
                </a:lnTo>
                <a:lnTo>
                  <a:pt x="1704957" y="1290719"/>
                </a:lnTo>
                <a:lnTo>
                  <a:pt x="1507712" y="1313207"/>
                </a:lnTo>
                <a:lnTo>
                  <a:pt x="1243508" y="1339359"/>
                </a:lnTo>
                <a:lnTo>
                  <a:pt x="860662" y="1371114"/>
                </a:lnTo>
                <a:lnTo>
                  <a:pt x="58028" y="1424044"/>
                </a:lnTo>
                <a:lnTo>
                  <a:pt x="22282" y="1426991"/>
                </a:lnTo>
                <a:lnTo>
                  <a:pt x="9713" y="1428305"/>
                </a:lnTo>
                <a:lnTo>
                  <a:pt x="846" y="1429519"/>
                </a:lnTo>
                <a:lnTo>
                  <a:pt x="0" y="1429707"/>
                </a:lnTo>
                <a:lnTo>
                  <a:pt x="1348106" y="1429707"/>
                </a:lnTo>
                <a:lnTo>
                  <a:pt x="1507301" y="1416398"/>
                </a:lnTo>
                <a:lnTo>
                  <a:pt x="1654861" y="1401254"/>
                </a:lnTo>
                <a:lnTo>
                  <a:pt x="1797141" y="1384013"/>
                </a:lnTo>
                <a:lnTo>
                  <a:pt x="1934228" y="1364866"/>
                </a:lnTo>
                <a:lnTo>
                  <a:pt x="2066207" y="1344001"/>
                </a:lnTo>
                <a:lnTo>
                  <a:pt x="2193161" y="1321607"/>
                </a:lnTo>
                <a:lnTo>
                  <a:pt x="2315177" y="1297874"/>
                </a:lnTo>
                <a:lnTo>
                  <a:pt x="2432338" y="1272989"/>
                </a:lnTo>
                <a:lnTo>
                  <a:pt x="2544729" y="1247144"/>
                </a:lnTo>
                <a:lnTo>
                  <a:pt x="2652437" y="1220526"/>
                </a:lnTo>
                <a:lnTo>
                  <a:pt x="2745271" y="1195861"/>
                </a:lnTo>
                <a:lnTo>
                  <a:pt x="2791734" y="1182854"/>
                </a:lnTo>
                <a:lnTo>
                  <a:pt x="2838204" y="1169379"/>
                </a:lnTo>
                <a:lnTo>
                  <a:pt x="2884661" y="1155420"/>
                </a:lnTo>
                <a:lnTo>
                  <a:pt x="2931087" y="1140962"/>
                </a:lnTo>
                <a:lnTo>
                  <a:pt x="2977463" y="1125991"/>
                </a:lnTo>
                <a:lnTo>
                  <a:pt x="3023770" y="1110491"/>
                </a:lnTo>
                <a:lnTo>
                  <a:pt x="3069991" y="1094448"/>
                </a:lnTo>
                <a:lnTo>
                  <a:pt x="3116106" y="1077847"/>
                </a:lnTo>
                <a:lnTo>
                  <a:pt x="3162096" y="1060672"/>
                </a:lnTo>
                <a:lnTo>
                  <a:pt x="3207944" y="1042910"/>
                </a:lnTo>
                <a:lnTo>
                  <a:pt x="3253630" y="1024545"/>
                </a:lnTo>
                <a:lnTo>
                  <a:pt x="3299136" y="1005563"/>
                </a:lnTo>
                <a:lnTo>
                  <a:pt x="3344443" y="985947"/>
                </a:lnTo>
                <a:lnTo>
                  <a:pt x="3389532" y="965685"/>
                </a:lnTo>
                <a:lnTo>
                  <a:pt x="3434386" y="944760"/>
                </a:lnTo>
                <a:lnTo>
                  <a:pt x="3478985" y="923158"/>
                </a:lnTo>
                <a:lnTo>
                  <a:pt x="3523311" y="900864"/>
                </a:lnTo>
                <a:lnTo>
                  <a:pt x="3567345" y="877863"/>
                </a:lnTo>
                <a:lnTo>
                  <a:pt x="3611068" y="854140"/>
                </a:lnTo>
                <a:lnTo>
                  <a:pt x="3654462" y="829681"/>
                </a:lnTo>
                <a:lnTo>
                  <a:pt x="3697508" y="804470"/>
                </a:lnTo>
                <a:lnTo>
                  <a:pt x="3740188" y="778493"/>
                </a:lnTo>
                <a:lnTo>
                  <a:pt x="3782484" y="751734"/>
                </a:lnTo>
                <a:lnTo>
                  <a:pt x="3824375" y="724179"/>
                </a:lnTo>
                <a:lnTo>
                  <a:pt x="3865844" y="695814"/>
                </a:lnTo>
                <a:lnTo>
                  <a:pt x="3906872" y="666622"/>
                </a:lnTo>
                <a:lnTo>
                  <a:pt x="3947441" y="636589"/>
                </a:lnTo>
                <a:lnTo>
                  <a:pt x="3987532" y="605701"/>
                </a:lnTo>
                <a:lnTo>
                  <a:pt x="4027126" y="573943"/>
                </a:lnTo>
                <a:lnTo>
                  <a:pt x="4066205" y="541299"/>
                </a:lnTo>
                <a:lnTo>
                  <a:pt x="4104749" y="507754"/>
                </a:lnTo>
                <a:lnTo>
                  <a:pt x="4142741" y="473295"/>
                </a:lnTo>
                <a:lnTo>
                  <a:pt x="4180162" y="437906"/>
                </a:lnTo>
                <a:lnTo>
                  <a:pt x="4216993" y="401571"/>
                </a:lnTo>
                <a:lnTo>
                  <a:pt x="4253216" y="364277"/>
                </a:lnTo>
                <a:lnTo>
                  <a:pt x="4288811" y="326008"/>
                </a:lnTo>
                <a:lnTo>
                  <a:pt x="4323761" y="286750"/>
                </a:lnTo>
                <a:lnTo>
                  <a:pt x="4358047" y="246487"/>
                </a:lnTo>
                <a:lnTo>
                  <a:pt x="4358196" y="241835"/>
                </a:lnTo>
                <a:lnTo>
                  <a:pt x="4358301" y="0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22388"/>
            <a:ext cx="9144000" cy="128905"/>
          </a:xfrm>
          <a:custGeom>
            <a:avLst/>
            <a:gdLst/>
            <a:ahLst/>
            <a:cxnLst/>
            <a:rect l="l" t="t" r="r" b="b"/>
            <a:pathLst>
              <a:path w="9144000" h="128905">
                <a:moveTo>
                  <a:pt x="0" y="128587"/>
                </a:moveTo>
                <a:lnTo>
                  <a:pt x="9144000" y="128587"/>
                </a:lnTo>
                <a:lnTo>
                  <a:pt x="9144000" y="0"/>
                </a:lnTo>
                <a:lnTo>
                  <a:pt x="0" y="0"/>
                </a:lnTo>
                <a:lnTo>
                  <a:pt x="0" y="128587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5710" y="76676"/>
            <a:ext cx="592455" cy="830580"/>
          </a:xfrm>
          <a:custGeom>
            <a:avLst/>
            <a:gdLst/>
            <a:ahLst/>
            <a:cxnLst/>
            <a:rect l="l" t="t" r="r" b="b"/>
            <a:pathLst>
              <a:path w="592455" h="830580">
                <a:moveTo>
                  <a:pt x="539743" y="483870"/>
                </a:moveTo>
                <a:lnTo>
                  <a:pt x="462495" y="483870"/>
                </a:lnTo>
                <a:lnTo>
                  <a:pt x="464146" y="488950"/>
                </a:lnTo>
                <a:lnTo>
                  <a:pt x="466813" y="490220"/>
                </a:lnTo>
                <a:lnTo>
                  <a:pt x="473290" y="519430"/>
                </a:lnTo>
                <a:lnTo>
                  <a:pt x="484212" y="568960"/>
                </a:lnTo>
                <a:lnTo>
                  <a:pt x="484974" y="619760"/>
                </a:lnTo>
                <a:lnTo>
                  <a:pt x="488530" y="671830"/>
                </a:lnTo>
                <a:lnTo>
                  <a:pt x="488565" y="768350"/>
                </a:lnTo>
                <a:lnTo>
                  <a:pt x="488784" y="792480"/>
                </a:lnTo>
                <a:lnTo>
                  <a:pt x="499706" y="795020"/>
                </a:lnTo>
                <a:lnTo>
                  <a:pt x="502119" y="797560"/>
                </a:lnTo>
                <a:lnTo>
                  <a:pt x="502881" y="803910"/>
                </a:lnTo>
                <a:lnTo>
                  <a:pt x="502119" y="808990"/>
                </a:lnTo>
                <a:lnTo>
                  <a:pt x="501865" y="815340"/>
                </a:lnTo>
                <a:lnTo>
                  <a:pt x="500214" y="820420"/>
                </a:lnTo>
                <a:lnTo>
                  <a:pt x="501357" y="829310"/>
                </a:lnTo>
                <a:lnTo>
                  <a:pt x="508291" y="830580"/>
                </a:lnTo>
                <a:lnTo>
                  <a:pt x="524396" y="830580"/>
                </a:lnTo>
                <a:lnTo>
                  <a:pt x="531329" y="828040"/>
                </a:lnTo>
                <a:lnTo>
                  <a:pt x="535012" y="825500"/>
                </a:lnTo>
                <a:lnTo>
                  <a:pt x="531837" y="817880"/>
                </a:lnTo>
                <a:lnTo>
                  <a:pt x="530440" y="810260"/>
                </a:lnTo>
                <a:lnTo>
                  <a:pt x="529678" y="801370"/>
                </a:lnTo>
                <a:lnTo>
                  <a:pt x="524598" y="793750"/>
                </a:lnTo>
                <a:lnTo>
                  <a:pt x="531075" y="792480"/>
                </a:lnTo>
                <a:lnTo>
                  <a:pt x="540412" y="792480"/>
                </a:lnTo>
                <a:lnTo>
                  <a:pt x="545188" y="787400"/>
                </a:lnTo>
                <a:lnTo>
                  <a:pt x="546559" y="775970"/>
                </a:lnTo>
                <a:lnTo>
                  <a:pt x="545680" y="754380"/>
                </a:lnTo>
                <a:lnTo>
                  <a:pt x="543715" y="642620"/>
                </a:lnTo>
                <a:lnTo>
                  <a:pt x="543648" y="579120"/>
                </a:lnTo>
                <a:lnTo>
                  <a:pt x="539539" y="504190"/>
                </a:lnTo>
                <a:lnTo>
                  <a:pt x="539616" y="488950"/>
                </a:lnTo>
                <a:lnTo>
                  <a:pt x="539743" y="483870"/>
                </a:lnTo>
                <a:close/>
              </a:path>
              <a:path w="592455" h="830580">
                <a:moveTo>
                  <a:pt x="142963" y="116840"/>
                </a:moveTo>
                <a:lnTo>
                  <a:pt x="68757" y="116840"/>
                </a:lnTo>
                <a:lnTo>
                  <a:pt x="67690" y="121920"/>
                </a:lnTo>
                <a:lnTo>
                  <a:pt x="63677" y="125729"/>
                </a:lnTo>
                <a:lnTo>
                  <a:pt x="14452" y="179070"/>
                </a:lnTo>
                <a:lnTo>
                  <a:pt x="7759" y="184150"/>
                </a:lnTo>
                <a:lnTo>
                  <a:pt x="7580" y="193040"/>
                </a:lnTo>
                <a:lnTo>
                  <a:pt x="2412" y="229870"/>
                </a:lnTo>
                <a:lnTo>
                  <a:pt x="5359" y="233679"/>
                </a:lnTo>
                <a:lnTo>
                  <a:pt x="5892" y="237490"/>
                </a:lnTo>
                <a:lnTo>
                  <a:pt x="7226" y="241300"/>
                </a:lnTo>
                <a:lnTo>
                  <a:pt x="0" y="245110"/>
                </a:lnTo>
                <a:lnTo>
                  <a:pt x="2146" y="252729"/>
                </a:lnTo>
                <a:lnTo>
                  <a:pt x="1346" y="260350"/>
                </a:lnTo>
                <a:lnTo>
                  <a:pt x="4106" y="271779"/>
                </a:lnTo>
                <a:lnTo>
                  <a:pt x="4384" y="284480"/>
                </a:lnTo>
                <a:lnTo>
                  <a:pt x="3410" y="298450"/>
                </a:lnTo>
                <a:lnTo>
                  <a:pt x="2412" y="309880"/>
                </a:lnTo>
                <a:lnTo>
                  <a:pt x="5429" y="318770"/>
                </a:lnTo>
                <a:lnTo>
                  <a:pt x="6891" y="327660"/>
                </a:lnTo>
                <a:lnTo>
                  <a:pt x="7451" y="336550"/>
                </a:lnTo>
                <a:lnTo>
                  <a:pt x="7759" y="345440"/>
                </a:lnTo>
                <a:lnTo>
                  <a:pt x="10439" y="353060"/>
                </a:lnTo>
                <a:lnTo>
                  <a:pt x="16319" y="359410"/>
                </a:lnTo>
                <a:lnTo>
                  <a:pt x="20065" y="365760"/>
                </a:lnTo>
                <a:lnTo>
                  <a:pt x="39065" y="379730"/>
                </a:lnTo>
                <a:lnTo>
                  <a:pt x="52171" y="392430"/>
                </a:lnTo>
                <a:lnTo>
                  <a:pt x="50025" y="398780"/>
                </a:lnTo>
                <a:lnTo>
                  <a:pt x="46824" y="427990"/>
                </a:lnTo>
                <a:lnTo>
                  <a:pt x="66344" y="435610"/>
                </a:lnTo>
                <a:lnTo>
                  <a:pt x="64211" y="469900"/>
                </a:lnTo>
                <a:lnTo>
                  <a:pt x="67690" y="544830"/>
                </a:lnTo>
                <a:lnTo>
                  <a:pt x="69408" y="574040"/>
                </a:lnTo>
                <a:lnTo>
                  <a:pt x="69476" y="579120"/>
                </a:lnTo>
                <a:lnTo>
                  <a:pt x="66507" y="671830"/>
                </a:lnTo>
                <a:lnTo>
                  <a:pt x="66381" y="678180"/>
                </a:lnTo>
                <a:lnTo>
                  <a:pt x="68224" y="741680"/>
                </a:lnTo>
                <a:lnTo>
                  <a:pt x="69557" y="779780"/>
                </a:lnTo>
                <a:lnTo>
                  <a:pt x="75984" y="783590"/>
                </a:lnTo>
                <a:lnTo>
                  <a:pt x="71704" y="803910"/>
                </a:lnTo>
                <a:lnTo>
                  <a:pt x="71437" y="825500"/>
                </a:lnTo>
                <a:lnTo>
                  <a:pt x="105625" y="825500"/>
                </a:lnTo>
                <a:lnTo>
                  <a:pt x="105879" y="815340"/>
                </a:lnTo>
                <a:lnTo>
                  <a:pt x="188157" y="815340"/>
                </a:lnTo>
                <a:lnTo>
                  <a:pt x="177634" y="810260"/>
                </a:lnTo>
                <a:lnTo>
                  <a:pt x="203034" y="808990"/>
                </a:lnTo>
                <a:lnTo>
                  <a:pt x="201764" y="801370"/>
                </a:lnTo>
                <a:lnTo>
                  <a:pt x="183222" y="796290"/>
                </a:lnTo>
                <a:lnTo>
                  <a:pt x="152742" y="783590"/>
                </a:lnTo>
                <a:lnTo>
                  <a:pt x="143090" y="775970"/>
                </a:lnTo>
                <a:lnTo>
                  <a:pt x="137756" y="760730"/>
                </a:lnTo>
                <a:lnTo>
                  <a:pt x="144233" y="756920"/>
                </a:lnTo>
                <a:lnTo>
                  <a:pt x="149567" y="678180"/>
                </a:lnTo>
                <a:lnTo>
                  <a:pt x="164045" y="607060"/>
                </a:lnTo>
                <a:lnTo>
                  <a:pt x="174713" y="504190"/>
                </a:lnTo>
                <a:lnTo>
                  <a:pt x="176872" y="459740"/>
                </a:lnTo>
                <a:lnTo>
                  <a:pt x="195033" y="455930"/>
                </a:lnTo>
                <a:lnTo>
                  <a:pt x="220941" y="455930"/>
                </a:lnTo>
                <a:lnTo>
                  <a:pt x="220941" y="454660"/>
                </a:lnTo>
                <a:lnTo>
                  <a:pt x="219925" y="445770"/>
                </a:lnTo>
                <a:lnTo>
                  <a:pt x="218528" y="433070"/>
                </a:lnTo>
                <a:lnTo>
                  <a:pt x="216369" y="427990"/>
                </a:lnTo>
                <a:lnTo>
                  <a:pt x="215607" y="421640"/>
                </a:lnTo>
                <a:lnTo>
                  <a:pt x="212835" y="411480"/>
                </a:lnTo>
                <a:lnTo>
                  <a:pt x="210289" y="401320"/>
                </a:lnTo>
                <a:lnTo>
                  <a:pt x="208339" y="391160"/>
                </a:lnTo>
                <a:lnTo>
                  <a:pt x="207352" y="381000"/>
                </a:lnTo>
                <a:lnTo>
                  <a:pt x="204685" y="372110"/>
                </a:lnTo>
                <a:lnTo>
                  <a:pt x="202272" y="365760"/>
                </a:lnTo>
                <a:lnTo>
                  <a:pt x="200875" y="358140"/>
                </a:lnTo>
                <a:lnTo>
                  <a:pt x="197933" y="349250"/>
                </a:lnTo>
                <a:lnTo>
                  <a:pt x="195811" y="341630"/>
                </a:lnTo>
                <a:lnTo>
                  <a:pt x="194285" y="332740"/>
                </a:lnTo>
                <a:lnTo>
                  <a:pt x="193128" y="323850"/>
                </a:lnTo>
                <a:lnTo>
                  <a:pt x="190985" y="317500"/>
                </a:lnTo>
                <a:lnTo>
                  <a:pt x="189414" y="309880"/>
                </a:lnTo>
                <a:lnTo>
                  <a:pt x="189699" y="303530"/>
                </a:lnTo>
                <a:lnTo>
                  <a:pt x="193128" y="299720"/>
                </a:lnTo>
                <a:lnTo>
                  <a:pt x="267847" y="299720"/>
                </a:lnTo>
                <a:lnTo>
                  <a:pt x="266407" y="297180"/>
                </a:lnTo>
                <a:lnTo>
                  <a:pt x="260057" y="293370"/>
                </a:lnTo>
                <a:lnTo>
                  <a:pt x="258152" y="290830"/>
                </a:lnTo>
                <a:lnTo>
                  <a:pt x="251421" y="289560"/>
                </a:lnTo>
                <a:lnTo>
                  <a:pt x="252818" y="283210"/>
                </a:lnTo>
                <a:lnTo>
                  <a:pt x="250405" y="278129"/>
                </a:lnTo>
                <a:lnTo>
                  <a:pt x="241007" y="275590"/>
                </a:lnTo>
                <a:lnTo>
                  <a:pt x="244563" y="262890"/>
                </a:lnTo>
                <a:lnTo>
                  <a:pt x="240499" y="261620"/>
                </a:lnTo>
                <a:lnTo>
                  <a:pt x="238086" y="260350"/>
                </a:lnTo>
                <a:lnTo>
                  <a:pt x="232752" y="260350"/>
                </a:lnTo>
                <a:lnTo>
                  <a:pt x="219163" y="247650"/>
                </a:lnTo>
                <a:lnTo>
                  <a:pt x="211035" y="233679"/>
                </a:lnTo>
                <a:lnTo>
                  <a:pt x="201764" y="201929"/>
                </a:lnTo>
                <a:lnTo>
                  <a:pt x="190969" y="180340"/>
                </a:lnTo>
                <a:lnTo>
                  <a:pt x="188556" y="170179"/>
                </a:lnTo>
                <a:lnTo>
                  <a:pt x="174713" y="157479"/>
                </a:lnTo>
                <a:lnTo>
                  <a:pt x="154393" y="146050"/>
                </a:lnTo>
                <a:lnTo>
                  <a:pt x="128104" y="140970"/>
                </a:lnTo>
                <a:lnTo>
                  <a:pt x="125183" y="140970"/>
                </a:lnTo>
                <a:lnTo>
                  <a:pt x="134327" y="138429"/>
                </a:lnTo>
                <a:lnTo>
                  <a:pt x="135597" y="138429"/>
                </a:lnTo>
                <a:lnTo>
                  <a:pt x="143344" y="133350"/>
                </a:lnTo>
                <a:lnTo>
                  <a:pt x="144043" y="133350"/>
                </a:lnTo>
                <a:lnTo>
                  <a:pt x="144995" y="129540"/>
                </a:lnTo>
                <a:lnTo>
                  <a:pt x="140931" y="124460"/>
                </a:lnTo>
                <a:lnTo>
                  <a:pt x="143387" y="124460"/>
                </a:lnTo>
                <a:lnTo>
                  <a:pt x="142328" y="118110"/>
                </a:lnTo>
                <a:lnTo>
                  <a:pt x="142963" y="116840"/>
                </a:lnTo>
                <a:close/>
              </a:path>
              <a:path w="592455" h="830580">
                <a:moveTo>
                  <a:pt x="188157" y="815340"/>
                </a:moveTo>
                <a:lnTo>
                  <a:pt x="105879" y="815340"/>
                </a:lnTo>
                <a:lnTo>
                  <a:pt x="135597" y="825500"/>
                </a:lnTo>
                <a:lnTo>
                  <a:pt x="198208" y="825500"/>
                </a:lnTo>
                <a:lnTo>
                  <a:pt x="196049" y="819150"/>
                </a:lnTo>
                <a:lnTo>
                  <a:pt x="188157" y="815340"/>
                </a:lnTo>
                <a:close/>
              </a:path>
              <a:path w="592455" h="830580">
                <a:moveTo>
                  <a:pt x="587610" y="316230"/>
                </a:moveTo>
                <a:lnTo>
                  <a:pt x="390105" y="316230"/>
                </a:lnTo>
                <a:lnTo>
                  <a:pt x="387057" y="345440"/>
                </a:lnTo>
                <a:lnTo>
                  <a:pt x="373722" y="441960"/>
                </a:lnTo>
                <a:lnTo>
                  <a:pt x="383628" y="445770"/>
                </a:lnTo>
                <a:lnTo>
                  <a:pt x="380453" y="519430"/>
                </a:lnTo>
                <a:lnTo>
                  <a:pt x="385787" y="563880"/>
                </a:lnTo>
                <a:lnTo>
                  <a:pt x="388708" y="608330"/>
                </a:lnTo>
                <a:lnTo>
                  <a:pt x="383628" y="701040"/>
                </a:lnTo>
                <a:lnTo>
                  <a:pt x="378294" y="768350"/>
                </a:lnTo>
                <a:lnTo>
                  <a:pt x="388200" y="774700"/>
                </a:lnTo>
                <a:lnTo>
                  <a:pt x="385787" y="777240"/>
                </a:lnTo>
                <a:lnTo>
                  <a:pt x="382231" y="779780"/>
                </a:lnTo>
                <a:lnTo>
                  <a:pt x="381723" y="783590"/>
                </a:lnTo>
                <a:lnTo>
                  <a:pt x="355660" y="801018"/>
                </a:lnTo>
                <a:lnTo>
                  <a:pt x="349973" y="803910"/>
                </a:lnTo>
                <a:lnTo>
                  <a:pt x="321271" y="817880"/>
                </a:lnTo>
                <a:lnTo>
                  <a:pt x="313524" y="824230"/>
                </a:lnTo>
                <a:lnTo>
                  <a:pt x="317842" y="825500"/>
                </a:lnTo>
                <a:lnTo>
                  <a:pt x="388200" y="825500"/>
                </a:lnTo>
                <a:lnTo>
                  <a:pt x="403948" y="815340"/>
                </a:lnTo>
                <a:lnTo>
                  <a:pt x="436496" y="815340"/>
                </a:lnTo>
                <a:lnTo>
                  <a:pt x="436762" y="807720"/>
                </a:lnTo>
                <a:lnTo>
                  <a:pt x="435760" y="796290"/>
                </a:lnTo>
                <a:lnTo>
                  <a:pt x="434174" y="784860"/>
                </a:lnTo>
                <a:lnTo>
                  <a:pt x="447224" y="783590"/>
                </a:lnTo>
                <a:lnTo>
                  <a:pt x="451129" y="777240"/>
                </a:lnTo>
                <a:lnTo>
                  <a:pt x="450176" y="760730"/>
                </a:lnTo>
                <a:lnTo>
                  <a:pt x="448652" y="728980"/>
                </a:lnTo>
                <a:lnTo>
                  <a:pt x="445477" y="642620"/>
                </a:lnTo>
                <a:lnTo>
                  <a:pt x="438746" y="594360"/>
                </a:lnTo>
                <a:lnTo>
                  <a:pt x="439508" y="586740"/>
                </a:lnTo>
                <a:lnTo>
                  <a:pt x="439508" y="584200"/>
                </a:lnTo>
                <a:lnTo>
                  <a:pt x="438437" y="574040"/>
                </a:lnTo>
                <a:lnTo>
                  <a:pt x="438080" y="563880"/>
                </a:lnTo>
                <a:lnTo>
                  <a:pt x="438437" y="553720"/>
                </a:lnTo>
                <a:lnTo>
                  <a:pt x="439508" y="544830"/>
                </a:lnTo>
                <a:lnTo>
                  <a:pt x="442175" y="538480"/>
                </a:lnTo>
                <a:lnTo>
                  <a:pt x="442175" y="537210"/>
                </a:lnTo>
                <a:lnTo>
                  <a:pt x="442683" y="529590"/>
                </a:lnTo>
                <a:lnTo>
                  <a:pt x="445376" y="521970"/>
                </a:lnTo>
                <a:lnTo>
                  <a:pt x="448414" y="513080"/>
                </a:lnTo>
                <a:lnTo>
                  <a:pt x="451667" y="505460"/>
                </a:lnTo>
                <a:lnTo>
                  <a:pt x="455002" y="496570"/>
                </a:lnTo>
                <a:lnTo>
                  <a:pt x="455891" y="495300"/>
                </a:lnTo>
                <a:lnTo>
                  <a:pt x="458304" y="485140"/>
                </a:lnTo>
                <a:lnTo>
                  <a:pt x="459066" y="485140"/>
                </a:lnTo>
                <a:lnTo>
                  <a:pt x="462495" y="483870"/>
                </a:lnTo>
                <a:lnTo>
                  <a:pt x="539743" y="483870"/>
                </a:lnTo>
                <a:lnTo>
                  <a:pt x="540092" y="469900"/>
                </a:lnTo>
                <a:lnTo>
                  <a:pt x="542759" y="466090"/>
                </a:lnTo>
                <a:lnTo>
                  <a:pt x="544664" y="463550"/>
                </a:lnTo>
                <a:lnTo>
                  <a:pt x="548728" y="461010"/>
                </a:lnTo>
                <a:lnTo>
                  <a:pt x="554062" y="457200"/>
                </a:lnTo>
                <a:lnTo>
                  <a:pt x="555967" y="452120"/>
                </a:lnTo>
                <a:lnTo>
                  <a:pt x="557745" y="445770"/>
                </a:lnTo>
                <a:lnTo>
                  <a:pt x="561047" y="438150"/>
                </a:lnTo>
                <a:lnTo>
                  <a:pt x="561047" y="430530"/>
                </a:lnTo>
                <a:lnTo>
                  <a:pt x="560583" y="424180"/>
                </a:lnTo>
                <a:lnTo>
                  <a:pt x="559809" y="422910"/>
                </a:lnTo>
                <a:lnTo>
                  <a:pt x="559654" y="421640"/>
                </a:lnTo>
                <a:lnTo>
                  <a:pt x="561047" y="419100"/>
                </a:lnTo>
                <a:lnTo>
                  <a:pt x="568985" y="417830"/>
                </a:lnTo>
                <a:lnTo>
                  <a:pt x="571684" y="412750"/>
                </a:lnTo>
                <a:lnTo>
                  <a:pt x="572335" y="403860"/>
                </a:lnTo>
                <a:lnTo>
                  <a:pt x="574128" y="389890"/>
                </a:lnTo>
                <a:lnTo>
                  <a:pt x="583780" y="342900"/>
                </a:lnTo>
                <a:lnTo>
                  <a:pt x="587610" y="316230"/>
                </a:lnTo>
                <a:close/>
              </a:path>
              <a:path w="592455" h="830580">
                <a:moveTo>
                  <a:pt x="436496" y="815340"/>
                </a:moveTo>
                <a:lnTo>
                  <a:pt x="403948" y="815340"/>
                </a:lnTo>
                <a:lnTo>
                  <a:pt x="404964" y="825500"/>
                </a:lnTo>
                <a:lnTo>
                  <a:pt x="433920" y="825500"/>
                </a:lnTo>
                <a:lnTo>
                  <a:pt x="436407" y="817880"/>
                </a:lnTo>
                <a:lnTo>
                  <a:pt x="436496" y="815340"/>
                </a:lnTo>
                <a:close/>
              </a:path>
              <a:path w="592455" h="830580">
                <a:moveTo>
                  <a:pt x="357466" y="800100"/>
                </a:moveTo>
                <a:lnTo>
                  <a:pt x="353656" y="801370"/>
                </a:lnTo>
                <a:lnTo>
                  <a:pt x="355660" y="801018"/>
                </a:lnTo>
                <a:lnTo>
                  <a:pt x="357466" y="800100"/>
                </a:lnTo>
                <a:close/>
              </a:path>
              <a:path w="592455" h="830580">
                <a:moveTo>
                  <a:pt x="220941" y="455930"/>
                </a:moveTo>
                <a:lnTo>
                  <a:pt x="195033" y="455930"/>
                </a:lnTo>
                <a:lnTo>
                  <a:pt x="201764" y="463550"/>
                </a:lnTo>
                <a:lnTo>
                  <a:pt x="220941" y="461010"/>
                </a:lnTo>
                <a:lnTo>
                  <a:pt x="220941" y="455930"/>
                </a:lnTo>
                <a:close/>
              </a:path>
              <a:path w="592455" h="830580">
                <a:moveTo>
                  <a:pt x="267847" y="299720"/>
                </a:moveTo>
                <a:lnTo>
                  <a:pt x="193128" y="299720"/>
                </a:lnTo>
                <a:lnTo>
                  <a:pt x="200367" y="302260"/>
                </a:lnTo>
                <a:lnTo>
                  <a:pt x="205955" y="307340"/>
                </a:lnTo>
                <a:lnTo>
                  <a:pt x="207860" y="312420"/>
                </a:lnTo>
                <a:lnTo>
                  <a:pt x="210527" y="314960"/>
                </a:lnTo>
                <a:lnTo>
                  <a:pt x="235927" y="331470"/>
                </a:lnTo>
                <a:lnTo>
                  <a:pt x="243166" y="336550"/>
                </a:lnTo>
                <a:lnTo>
                  <a:pt x="245071" y="337820"/>
                </a:lnTo>
                <a:lnTo>
                  <a:pt x="252928" y="339090"/>
                </a:lnTo>
                <a:lnTo>
                  <a:pt x="256676" y="340360"/>
                </a:lnTo>
                <a:lnTo>
                  <a:pt x="259162" y="344170"/>
                </a:lnTo>
                <a:lnTo>
                  <a:pt x="263232" y="350520"/>
                </a:lnTo>
                <a:lnTo>
                  <a:pt x="267804" y="350520"/>
                </a:lnTo>
                <a:lnTo>
                  <a:pt x="267296" y="353060"/>
                </a:lnTo>
                <a:lnTo>
                  <a:pt x="269963" y="356870"/>
                </a:lnTo>
                <a:lnTo>
                  <a:pt x="278726" y="358140"/>
                </a:lnTo>
                <a:lnTo>
                  <a:pt x="277202" y="363220"/>
                </a:lnTo>
                <a:lnTo>
                  <a:pt x="285965" y="364490"/>
                </a:lnTo>
                <a:lnTo>
                  <a:pt x="291045" y="363220"/>
                </a:lnTo>
                <a:lnTo>
                  <a:pt x="294601" y="361950"/>
                </a:lnTo>
                <a:lnTo>
                  <a:pt x="297776" y="358140"/>
                </a:lnTo>
                <a:lnTo>
                  <a:pt x="304704" y="354330"/>
                </a:lnTo>
                <a:lnTo>
                  <a:pt x="312524" y="351790"/>
                </a:lnTo>
                <a:lnTo>
                  <a:pt x="319797" y="349250"/>
                </a:lnTo>
                <a:lnTo>
                  <a:pt x="325081" y="344170"/>
                </a:lnTo>
                <a:lnTo>
                  <a:pt x="329526" y="342900"/>
                </a:lnTo>
                <a:lnTo>
                  <a:pt x="331685" y="340360"/>
                </a:lnTo>
                <a:lnTo>
                  <a:pt x="335495" y="337820"/>
                </a:lnTo>
                <a:lnTo>
                  <a:pt x="336765" y="332740"/>
                </a:lnTo>
                <a:lnTo>
                  <a:pt x="342734" y="331470"/>
                </a:lnTo>
                <a:lnTo>
                  <a:pt x="347179" y="330200"/>
                </a:lnTo>
                <a:lnTo>
                  <a:pt x="352894" y="328930"/>
                </a:lnTo>
                <a:lnTo>
                  <a:pt x="357466" y="327660"/>
                </a:lnTo>
                <a:lnTo>
                  <a:pt x="361911" y="325120"/>
                </a:lnTo>
                <a:lnTo>
                  <a:pt x="365975" y="318770"/>
                </a:lnTo>
                <a:lnTo>
                  <a:pt x="370547" y="318770"/>
                </a:lnTo>
                <a:lnTo>
                  <a:pt x="377151" y="317500"/>
                </a:lnTo>
                <a:lnTo>
                  <a:pt x="383628" y="317500"/>
                </a:lnTo>
                <a:lnTo>
                  <a:pt x="390105" y="316230"/>
                </a:lnTo>
                <a:lnTo>
                  <a:pt x="587610" y="316230"/>
                </a:lnTo>
                <a:lnTo>
                  <a:pt x="588522" y="309880"/>
                </a:lnTo>
                <a:lnTo>
                  <a:pt x="276313" y="309880"/>
                </a:lnTo>
                <a:lnTo>
                  <a:pt x="275805" y="308610"/>
                </a:lnTo>
                <a:lnTo>
                  <a:pt x="273138" y="304800"/>
                </a:lnTo>
                <a:lnTo>
                  <a:pt x="269455" y="303530"/>
                </a:lnTo>
                <a:lnTo>
                  <a:pt x="268566" y="300990"/>
                </a:lnTo>
                <a:lnTo>
                  <a:pt x="267847" y="299720"/>
                </a:lnTo>
                <a:close/>
              </a:path>
              <a:path w="592455" h="830580">
                <a:moveTo>
                  <a:pt x="514184" y="118110"/>
                </a:moveTo>
                <a:lnTo>
                  <a:pt x="452589" y="118110"/>
                </a:lnTo>
                <a:lnTo>
                  <a:pt x="432904" y="137160"/>
                </a:lnTo>
                <a:lnTo>
                  <a:pt x="429602" y="151129"/>
                </a:lnTo>
                <a:lnTo>
                  <a:pt x="423252" y="157479"/>
                </a:lnTo>
                <a:lnTo>
                  <a:pt x="409536" y="175260"/>
                </a:lnTo>
                <a:lnTo>
                  <a:pt x="397852" y="199390"/>
                </a:lnTo>
                <a:lnTo>
                  <a:pt x="388708" y="228600"/>
                </a:lnTo>
                <a:lnTo>
                  <a:pt x="383628" y="236220"/>
                </a:lnTo>
                <a:lnTo>
                  <a:pt x="378294" y="243840"/>
                </a:lnTo>
                <a:lnTo>
                  <a:pt x="365975" y="260350"/>
                </a:lnTo>
                <a:lnTo>
                  <a:pt x="338162" y="278129"/>
                </a:lnTo>
                <a:lnTo>
                  <a:pt x="316953" y="295910"/>
                </a:lnTo>
                <a:lnTo>
                  <a:pt x="308952" y="295910"/>
                </a:lnTo>
                <a:lnTo>
                  <a:pt x="304380" y="297180"/>
                </a:lnTo>
                <a:lnTo>
                  <a:pt x="300695" y="298450"/>
                </a:lnTo>
                <a:lnTo>
                  <a:pt x="298904" y="300990"/>
                </a:lnTo>
                <a:lnTo>
                  <a:pt x="296040" y="302260"/>
                </a:lnTo>
                <a:lnTo>
                  <a:pt x="289140" y="302260"/>
                </a:lnTo>
                <a:lnTo>
                  <a:pt x="285457" y="303530"/>
                </a:lnTo>
                <a:lnTo>
                  <a:pt x="283298" y="303530"/>
                </a:lnTo>
                <a:lnTo>
                  <a:pt x="280885" y="308610"/>
                </a:lnTo>
                <a:lnTo>
                  <a:pt x="276313" y="309880"/>
                </a:lnTo>
                <a:lnTo>
                  <a:pt x="588522" y="309880"/>
                </a:lnTo>
                <a:lnTo>
                  <a:pt x="590892" y="293370"/>
                </a:lnTo>
                <a:lnTo>
                  <a:pt x="592289" y="257810"/>
                </a:lnTo>
                <a:lnTo>
                  <a:pt x="590892" y="203200"/>
                </a:lnTo>
                <a:lnTo>
                  <a:pt x="590892" y="179070"/>
                </a:lnTo>
                <a:lnTo>
                  <a:pt x="589114" y="160020"/>
                </a:lnTo>
                <a:lnTo>
                  <a:pt x="577303" y="147320"/>
                </a:lnTo>
                <a:lnTo>
                  <a:pt x="554570" y="137160"/>
                </a:lnTo>
                <a:lnTo>
                  <a:pt x="535012" y="130810"/>
                </a:lnTo>
                <a:lnTo>
                  <a:pt x="531329" y="128270"/>
                </a:lnTo>
                <a:lnTo>
                  <a:pt x="529170" y="124460"/>
                </a:lnTo>
                <a:lnTo>
                  <a:pt x="525360" y="121920"/>
                </a:lnTo>
                <a:lnTo>
                  <a:pt x="519010" y="120650"/>
                </a:lnTo>
                <a:lnTo>
                  <a:pt x="514184" y="118110"/>
                </a:lnTo>
                <a:close/>
              </a:path>
              <a:path w="592455" h="830580">
                <a:moveTo>
                  <a:pt x="144043" y="133350"/>
                </a:moveTo>
                <a:lnTo>
                  <a:pt x="143344" y="133350"/>
                </a:lnTo>
                <a:lnTo>
                  <a:pt x="143090" y="137160"/>
                </a:lnTo>
                <a:lnTo>
                  <a:pt x="144043" y="133350"/>
                </a:lnTo>
                <a:close/>
              </a:path>
              <a:path w="592455" h="830580">
                <a:moveTo>
                  <a:pt x="143387" y="124460"/>
                </a:moveTo>
                <a:lnTo>
                  <a:pt x="140931" y="124460"/>
                </a:lnTo>
                <a:lnTo>
                  <a:pt x="143598" y="125729"/>
                </a:lnTo>
                <a:lnTo>
                  <a:pt x="143387" y="124460"/>
                </a:lnTo>
                <a:close/>
              </a:path>
              <a:path w="592455" h="830580">
                <a:moveTo>
                  <a:pt x="442683" y="0"/>
                </a:moveTo>
                <a:lnTo>
                  <a:pt x="426427" y="2540"/>
                </a:lnTo>
                <a:lnTo>
                  <a:pt x="414870" y="15240"/>
                </a:lnTo>
                <a:lnTo>
                  <a:pt x="412838" y="29210"/>
                </a:lnTo>
                <a:lnTo>
                  <a:pt x="412838" y="38100"/>
                </a:lnTo>
                <a:lnTo>
                  <a:pt x="403694" y="44450"/>
                </a:lnTo>
                <a:lnTo>
                  <a:pt x="403694" y="55879"/>
                </a:lnTo>
                <a:lnTo>
                  <a:pt x="405853" y="59690"/>
                </a:lnTo>
                <a:lnTo>
                  <a:pt x="407123" y="63500"/>
                </a:lnTo>
                <a:lnTo>
                  <a:pt x="397852" y="80010"/>
                </a:lnTo>
                <a:lnTo>
                  <a:pt x="392391" y="82550"/>
                </a:lnTo>
                <a:lnTo>
                  <a:pt x="401789" y="86360"/>
                </a:lnTo>
                <a:lnTo>
                  <a:pt x="412203" y="86360"/>
                </a:lnTo>
                <a:lnTo>
                  <a:pt x="410425" y="88900"/>
                </a:lnTo>
                <a:lnTo>
                  <a:pt x="409536" y="96520"/>
                </a:lnTo>
                <a:lnTo>
                  <a:pt x="416267" y="97790"/>
                </a:lnTo>
                <a:lnTo>
                  <a:pt x="418680" y="99060"/>
                </a:lnTo>
                <a:lnTo>
                  <a:pt x="412838" y="102870"/>
                </a:lnTo>
                <a:lnTo>
                  <a:pt x="412203" y="105410"/>
                </a:lnTo>
                <a:lnTo>
                  <a:pt x="416267" y="105410"/>
                </a:lnTo>
                <a:lnTo>
                  <a:pt x="418172" y="109220"/>
                </a:lnTo>
                <a:lnTo>
                  <a:pt x="414108" y="120650"/>
                </a:lnTo>
                <a:lnTo>
                  <a:pt x="418680" y="119379"/>
                </a:lnTo>
                <a:lnTo>
                  <a:pt x="441096" y="119379"/>
                </a:lnTo>
                <a:lnTo>
                  <a:pt x="452589" y="118110"/>
                </a:lnTo>
                <a:lnTo>
                  <a:pt x="514184" y="118110"/>
                </a:lnTo>
                <a:lnTo>
                  <a:pt x="511771" y="116840"/>
                </a:lnTo>
                <a:lnTo>
                  <a:pt x="510120" y="110490"/>
                </a:lnTo>
                <a:lnTo>
                  <a:pt x="507707" y="109220"/>
                </a:lnTo>
                <a:lnTo>
                  <a:pt x="506945" y="101600"/>
                </a:lnTo>
                <a:lnTo>
                  <a:pt x="504278" y="99060"/>
                </a:lnTo>
                <a:lnTo>
                  <a:pt x="497293" y="99060"/>
                </a:lnTo>
                <a:lnTo>
                  <a:pt x="496563" y="97790"/>
                </a:lnTo>
                <a:lnTo>
                  <a:pt x="494118" y="92710"/>
                </a:lnTo>
                <a:lnTo>
                  <a:pt x="493102" y="80010"/>
                </a:lnTo>
                <a:lnTo>
                  <a:pt x="496277" y="69850"/>
                </a:lnTo>
                <a:lnTo>
                  <a:pt x="496277" y="55879"/>
                </a:lnTo>
                <a:lnTo>
                  <a:pt x="497547" y="36829"/>
                </a:lnTo>
                <a:lnTo>
                  <a:pt x="487641" y="15240"/>
                </a:lnTo>
                <a:lnTo>
                  <a:pt x="469988" y="6350"/>
                </a:lnTo>
                <a:lnTo>
                  <a:pt x="442683" y="0"/>
                </a:lnTo>
                <a:close/>
              </a:path>
              <a:path w="592455" h="830580">
                <a:moveTo>
                  <a:pt x="441096" y="119379"/>
                </a:moveTo>
                <a:lnTo>
                  <a:pt x="418680" y="119379"/>
                </a:lnTo>
                <a:lnTo>
                  <a:pt x="429602" y="120650"/>
                </a:lnTo>
                <a:lnTo>
                  <a:pt x="441096" y="119379"/>
                </a:lnTo>
                <a:close/>
              </a:path>
              <a:path w="592455" h="830580">
                <a:moveTo>
                  <a:pt x="110451" y="34290"/>
                </a:moveTo>
                <a:lnTo>
                  <a:pt x="105117" y="39370"/>
                </a:lnTo>
                <a:lnTo>
                  <a:pt x="77584" y="39370"/>
                </a:lnTo>
                <a:lnTo>
                  <a:pt x="65011" y="44450"/>
                </a:lnTo>
                <a:lnTo>
                  <a:pt x="54584" y="58420"/>
                </a:lnTo>
                <a:lnTo>
                  <a:pt x="52971" y="60960"/>
                </a:lnTo>
                <a:lnTo>
                  <a:pt x="51638" y="62229"/>
                </a:lnTo>
                <a:lnTo>
                  <a:pt x="48600" y="66075"/>
                </a:lnTo>
                <a:lnTo>
                  <a:pt x="48158" y="72390"/>
                </a:lnTo>
                <a:lnTo>
                  <a:pt x="48691" y="82550"/>
                </a:lnTo>
                <a:lnTo>
                  <a:pt x="47625" y="83820"/>
                </a:lnTo>
                <a:lnTo>
                  <a:pt x="52171" y="91440"/>
                </a:lnTo>
                <a:lnTo>
                  <a:pt x="56451" y="93979"/>
                </a:lnTo>
                <a:lnTo>
                  <a:pt x="55918" y="99060"/>
                </a:lnTo>
                <a:lnTo>
                  <a:pt x="56451" y="104140"/>
                </a:lnTo>
                <a:lnTo>
                  <a:pt x="58318" y="107950"/>
                </a:lnTo>
                <a:lnTo>
                  <a:pt x="60998" y="111760"/>
                </a:lnTo>
                <a:lnTo>
                  <a:pt x="61798" y="116840"/>
                </a:lnTo>
                <a:lnTo>
                  <a:pt x="66344" y="118110"/>
                </a:lnTo>
                <a:lnTo>
                  <a:pt x="68757" y="116840"/>
                </a:lnTo>
                <a:lnTo>
                  <a:pt x="142963" y="116840"/>
                </a:lnTo>
                <a:lnTo>
                  <a:pt x="144233" y="114300"/>
                </a:lnTo>
                <a:lnTo>
                  <a:pt x="147916" y="113029"/>
                </a:lnTo>
                <a:lnTo>
                  <a:pt x="148424" y="110490"/>
                </a:lnTo>
                <a:lnTo>
                  <a:pt x="146646" y="106679"/>
                </a:lnTo>
                <a:lnTo>
                  <a:pt x="143090" y="102870"/>
                </a:lnTo>
                <a:lnTo>
                  <a:pt x="142328" y="99060"/>
                </a:lnTo>
                <a:lnTo>
                  <a:pt x="140850" y="92710"/>
                </a:lnTo>
                <a:lnTo>
                  <a:pt x="140927" y="88900"/>
                </a:lnTo>
                <a:lnTo>
                  <a:pt x="140989" y="81279"/>
                </a:lnTo>
                <a:lnTo>
                  <a:pt x="139153" y="74929"/>
                </a:lnTo>
                <a:lnTo>
                  <a:pt x="135089" y="72390"/>
                </a:lnTo>
                <a:lnTo>
                  <a:pt x="133184" y="68579"/>
                </a:lnTo>
                <a:lnTo>
                  <a:pt x="132676" y="63500"/>
                </a:lnTo>
                <a:lnTo>
                  <a:pt x="128448" y="60960"/>
                </a:lnTo>
                <a:lnTo>
                  <a:pt x="127136" y="55879"/>
                </a:lnTo>
                <a:lnTo>
                  <a:pt x="126658" y="49529"/>
                </a:lnTo>
                <a:lnTo>
                  <a:pt x="124929" y="43179"/>
                </a:lnTo>
                <a:lnTo>
                  <a:pt x="110451" y="34290"/>
                </a:lnTo>
                <a:close/>
              </a:path>
              <a:path w="592455" h="830580">
                <a:moveTo>
                  <a:pt x="498976" y="97790"/>
                </a:moveTo>
                <a:lnTo>
                  <a:pt x="497293" y="99060"/>
                </a:lnTo>
                <a:lnTo>
                  <a:pt x="504278" y="99060"/>
                </a:lnTo>
                <a:lnTo>
                  <a:pt x="498976" y="97790"/>
                </a:lnTo>
                <a:close/>
              </a:path>
              <a:path w="592455" h="830580">
                <a:moveTo>
                  <a:pt x="48691" y="64770"/>
                </a:moveTo>
                <a:lnTo>
                  <a:pt x="47625" y="67310"/>
                </a:lnTo>
                <a:lnTo>
                  <a:pt x="48600" y="66075"/>
                </a:lnTo>
                <a:lnTo>
                  <a:pt x="48691" y="647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16484" y="205295"/>
            <a:ext cx="1171841" cy="70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6096000" cy="930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4355" y="57911"/>
            <a:ext cx="940307" cy="899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31264" y="57911"/>
            <a:ext cx="2566416" cy="8991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64279" y="57911"/>
            <a:ext cx="5000244" cy="8991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31123" y="57911"/>
            <a:ext cx="912876" cy="8991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6070">
              <a:lnSpc>
                <a:spcPct val="100000"/>
              </a:lnSpc>
              <a:spcBef>
                <a:spcPts val="100"/>
              </a:spcBef>
            </a:pPr>
            <a:r>
              <a:rPr sz="3200" b="0" spc="-5" dirty="0">
                <a:latin typeface="SimSun"/>
                <a:cs typeface="SimSun"/>
              </a:rPr>
              <a:t>2.</a:t>
            </a:r>
            <a:r>
              <a:rPr sz="3200" b="0" dirty="0">
                <a:latin typeface="SimSun"/>
                <a:cs typeface="SimSun"/>
              </a:rPr>
              <a:t>價</a:t>
            </a:r>
            <a:r>
              <a:rPr sz="3200" b="0" spc="-15" dirty="0">
                <a:latin typeface="SimSun"/>
                <a:cs typeface="SimSun"/>
              </a:rPr>
              <a:t>值</a:t>
            </a:r>
            <a:r>
              <a:rPr sz="3200" b="0" dirty="0">
                <a:latin typeface="SimSun"/>
                <a:cs typeface="SimSun"/>
              </a:rPr>
              <a:t>主張</a:t>
            </a:r>
            <a:r>
              <a:rPr sz="3200" b="0" spc="-5" dirty="0">
                <a:latin typeface="SimSun"/>
                <a:cs typeface="SimSun"/>
              </a:rPr>
              <a:t>（Value</a:t>
            </a:r>
            <a:r>
              <a:rPr sz="3200" b="0" dirty="0">
                <a:latin typeface="SimSun"/>
                <a:cs typeface="SimSun"/>
              </a:rPr>
              <a:t> </a:t>
            </a:r>
            <a:r>
              <a:rPr sz="3200" b="0" spc="-5" dirty="0">
                <a:latin typeface="SimSun"/>
                <a:cs typeface="SimSun"/>
              </a:rPr>
              <a:t>Propositions,</a:t>
            </a:r>
            <a:r>
              <a:rPr sz="3200" b="0" dirty="0">
                <a:latin typeface="SimSun"/>
                <a:cs typeface="SimSun"/>
              </a:rPr>
              <a:t> </a:t>
            </a:r>
            <a:r>
              <a:rPr sz="3200" b="0" spc="-5" dirty="0">
                <a:latin typeface="SimSun"/>
                <a:cs typeface="SimSun"/>
              </a:rPr>
              <a:t>VP）</a:t>
            </a:r>
            <a:endParaRPr sz="3200">
              <a:latin typeface="SimSun"/>
              <a:cs typeface="SimSu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8327" y="1436714"/>
            <a:ext cx="292608" cy="3331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7012" y="1190244"/>
            <a:ext cx="2567940" cy="8991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11551" y="1190244"/>
            <a:ext cx="5001767" cy="899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79919" y="1190244"/>
            <a:ext cx="941831" cy="8991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79792" y="1380744"/>
            <a:ext cx="420624" cy="5791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49895" y="1380744"/>
            <a:ext cx="804672" cy="5791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0020" y="1725167"/>
            <a:ext cx="3962400" cy="5699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81044" y="1725167"/>
            <a:ext cx="1598676" cy="5699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97779" y="1725167"/>
            <a:ext cx="3616452" cy="5699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0020" y="2029967"/>
            <a:ext cx="784859" cy="5699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3504" y="2029967"/>
            <a:ext cx="947927" cy="5699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71016" y="2029967"/>
            <a:ext cx="954023" cy="5699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83664" y="2029967"/>
            <a:ext cx="2776728" cy="56997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19015" y="2029967"/>
            <a:ext cx="1293876" cy="5699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5343" y="2415539"/>
            <a:ext cx="644652" cy="84124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1480" y="2385060"/>
            <a:ext cx="1347215" cy="89916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25296" y="2385060"/>
            <a:ext cx="7441692" cy="8991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1480" y="2872739"/>
            <a:ext cx="2564892" cy="89916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07340" y="1291208"/>
            <a:ext cx="8176259" cy="22089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2.價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值主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張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（Value</a:t>
            </a:r>
            <a:r>
              <a:rPr sz="3200" b="1" spc="-4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Propositions,</a:t>
            </a:r>
            <a:r>
              <a:rPr sz="3200" b="1" spc="-4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VP）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:The</a:t>
            </a:r>
            <a:endParaRPr sz="2000" b="1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Value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Propositions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Building Block describesthe bundle of products and</a:t>
            </a:r>
            <a:r>
              <a:rPr sz="2000" b="1" spc="-19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000" b="1" dirty="0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services</a:t>
            </a:r>
            <a:r>
              <a:rPr lang="zh-TW" altLang="en-US" sz="2000" b="1" dirty="0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000" b="1" dirty="0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that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create value for a specific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Customer</a:t>
            </a:r>
            <a:r>
              <a:rPr sz="2000" b="1" spc="-12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Segment.</a:t>
            </a:r>
            <a:endParaRPr sz="2000" b="1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marL="355600" marR="90805" indent="-342900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可以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為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特定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目標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層，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創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造出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價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值的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整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套 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產品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與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服務</a:t>
            </a:r>
            <a:endParaRPr sz="32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31850" y="3536950"/>
            <a:ext cx="6183376" cy="309245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331454" y="6420101"/>
            <a:ext cx="454659" cy="40513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145"/>
              </a:spcBef>
            </a:pPr>
            <a:fld id="{81D60167-4931-47E6-BA6A-407CBD079E47}" type="slidenum"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21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4355" y="57911"/>
            <a:ext cx="940307" cy="899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31264" y="57911"/>
            <a:ext cx="2566416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64279" y="57911"/>
            <a:ext cx="5000244" cy="899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31123" y="57911"/>
            <a:ext cx="912876" cy="8991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6070">
              <a:lnSpc>
                <a:spcPct val="100000"/>
              </a:lnSpc>
              <a:spcBef>
                <a:spcPts val="100"/>
              </a:spcBef>
            </a:pPr>
            <a:r>
              <a:rPr sz="3200" b="0" spc="-5" dirty="0">
                <a:latin typeface="SimSun"/>
                <a:cs typeface="SimSun"/>
              </a:rPr>
              <a:t>2.</a:t>
            </a:r>
            <a:r>
              <a:rPr sz="3200" b="0" dirty="0">
                <a:latin typeface="SimSun"/>
                <a:cs typeface="SimSun"/>
              </a:rPr>
              <a:t>價</a:t>
            </a:r>
            <a:r>
              <a:rPr sz="3200" b="0" spc="-15" dirty="0">
                <a:latin typeface="SimSun"/>
                <a:cs typeface="SimSun"/>
              </a:rPr>
              <a:t>值</a:t>
            </a:r>
            <a:r>
              <a:rPr sz="3200" b="0" dirty="0">
                <a:latin typeface="SimSun"/>
                <a:cs typeface="SimSun"/>
              </a:rPr>
              <a:t>主張</a:t>
            </a:r>
            <a:r>
              <a:rPr sz="3200" b="0" spc="-5" dirty="0">
                <a:latin typeface="SimSun"/>
                <a:cs typeface="SimSun"/>
              </a:rPr>
              <a:t>（Value</a:t>
            </a:r>
            <a:r>
              <a:rPr sz="3200" b="0" dirty="0">
                <a:latin typeface="SimSun"/>
                <a:cs typeface="SimSun"/>
              </a:rPr>
              <a:t> </a:t>
            </a:r>
            <a:r>
              <a:rPr sz="3200" b="0" spc="-5" dirty="0">
                <a:latin typeface="SimSun"/>
                <a:cs typeface="SimSun"/>
              </a:rPr>
              <a:t>Propositions,</a:t>
            </a:r>
            <a:r>
              <a:rPr sz="3200" b="0" dirty="0">
                <a:latin typeface="SimSun"/>
                <a:cs typeface="SimSun"/>
              </a:rPr>
              <a:t> </a:t>
            </a:r>
            <a:r>
              <a:rPr sz="3200" b="0" spc="-5" dirty="0">
                <a:latin typeface="SimSun"/>
                <a:cs typeface="SimSun"/>
              </a:rPr>
              <a:t>VP）</a:t>
            </a:r>
            <a:endParaRPr sz="3200">
              <a:latin typeface="SimSun"/>
              <a:cs typeface="SimSu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3023" y="1356923"/>
            <a:ext cx="100583" cy="91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9308" y="992124"/>
            <a:ext cx="940308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6216" y="992124"/>
            <a:ext cx="2566416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99232" y="992124"/>
            <a:ext cx="5000244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66076" y="992124"/>
            <a:ext cx="1347216" cy="899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71331" y="1184147"/>
            <a:ext cx="603503" cy="5791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6740" y="1525524"/>
            <a:ext cx="6182868" cy="569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613744" y="3593974"/>
            <a:ext cx="89154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sz="2800" spc="-5" dirty="0">
                <a:solidFill>
                  <a:srgbClr val="292929"/>
                </a:solidFill>
                <a:latin typeface="SimSun"/>
                <a:cs typeface="SimSun"/>
              </a:rPr>
              <a:t>服</a:t>
            </a:r>
            <a:r>
              <a:rPr sz="2800" spc="20" dirty="0">
                <a:solidFill>
                  <a:srgbClr val="292929"/>
                </a:solidFill>
                <a:latin typeface="SimSun"/>
                <a:cs typeface="SimSun"/>
              </a:rPr>
              <a:t>務</a:t>
            </a:r>
            <a:r>
              <a:rPr sz="2800" spc="-5" dirty="0">
                <a:solidFill>
                  <a:srgbClr val="292929"/>
                </a:solidFill>
                <a:latin typeface="SimSun"/>
                <a:cs typeface="SimSun"/>
              </a:rPr>
              <a:t>?</a:t>
            </a:r>
            <a:endParaRPr sz="2800">
              <a:latin typeface="SimSun"/>
              <a:cs typeface="SimSu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1464" y="1092834"/>
            <a:ext cx="8408670" cy="47865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419734" indent="-407670">
              <a:lnSpc>
                <a:spcPct val="100000"/>
              </a:lnSpc>
              <a:spcBef>
                <a:spcPts val="105"/>
              </a:spcBef>
              <a:buSzPct val="96875"/>
              <a:buChar char="•"/>
              <a:tabLst>
                <a:tab pos="420370" algn="l"/>
              </a:tabLst>
            </a:pP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2.價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主張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（Value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Propositions,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VP</a:t>
            </a:r>
            <a:r>
              <a:rPr sz="3200" b="1" spc="-5" dirty="0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）</a:t>
            </a:r>
            <a:r>
              <a:rPr lang="en-US" sz="3200" b="1" spc="-5" dirty="0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/>
            </a:r>
            <a:br>
              <a:rPr lang="en-US" sz="3200" b="1" spc="-5" dirty="0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</a:br>
            <a:r>
              <a:rPr sz="2000" b="1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以種種價</a:t>
            </a:r>
            <a:r>
              <a:rPr sz="2000" b="1" spc="-1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</a:t>
            </a:r>
            <a:r>
              <a:rPr sz="2000" b="1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主</a:t>
            </a:r>
            <a:r>
              <a:rPr sz="2000" b="1" spc="-1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張</a:t>
            </a:r>
            <a:r>
              <a:rPr sz="20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，解決</a:t>
            </a:r>
            <a:r>
              <a:rPr sz="2000" b="1" spc="-1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顧</a:t>
            </a:r>
            <a:r>
              <a:rPr sz="20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2000" b="1" spc="-1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20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問題，</a:t>
            </a:r>
            <a:r>
              <a:rPr sz="2000" b="1" spc="-1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滿</a:t>
            </a:r>
            <a:r>
              <a:rPr sz="20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足</a:t>
            </a:r>
            <a:r>
              <a:rPr sz="2000" b="1" spc="-1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顧</a:t>
            </a:r>
            <a:r>
              <a:rPr sz="20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客的需</a:t>
            </a:r>
            <a:r>
              <a:rPr sz="2000" b="1" spc="-1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。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645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們給消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費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者的價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是什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麼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們能幫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助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顧客解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決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什麼問</a:t>
            </a:r>
            <a:r>
              <a:rPr sz="2800" b="1" spc="2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題</a:t>
            </a:r>
            <a:r>
              <a:rPr sz="28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痛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點?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們滿足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了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顧客哪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些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需</a:t>
            </a:r>
            <a:r>
              <a:rPr sz="2800" b="1" spc="2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求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們提供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每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個目標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層是什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麼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樣的產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品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與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這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個VP是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顧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客需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要/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想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</a:t>
            </a:r>
            <a:r>
              <a:rPr sz="28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渴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望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嗎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756285" marR="289560" indent="-287020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價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值元素</a:t>
            </a: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: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創</a:t>
            </a: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新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、</a:t>
            </a: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效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能、客</a:t>
            </a: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製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化、把</a:t>
            </a: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事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情搞定、 </a:t>
            </a: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設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計、品</a:t>
            </a: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牌</a:t>
            </a:r>
            <a:r>
              <a:rPr sz="2800" b="1" spc="-1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地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位、價格、</a:t>
            </a: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成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本降低、風險降低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756285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、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可及性</a:t>
            </a: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、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便利性</a:t>
            </a: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、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易用性</a:t>
            </a:r>
            <a:r>
              <a:rPr sz="2800" b="1" spc="2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、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…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……………。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54900" y="2081148"/>
            <a:ext cx="1285875" cy="20224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331454" y="6420101"/>
            <a:ext cx="454659" cy="40513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145"/>
              </a:spcBef>
            </a:pPr>
            <a:fld id="{81D60167-4931-47E6-BA6A-407CBD079E47}" type="slidenum"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22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6272" y="10667"/>
            <a:ext cx="10576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33472" y="10667"/>
            <a:ext cx="1972055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05071" y="10667"/>
            <a:ext cx="3343655" cy="10119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48271" y="10667"/>
            <a:ext cx="1057655" cy="101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7720" algn="ctr">
              <a:lnSpc>
                <a:spcPct val="100000"/>
              </a:lnSpc>
              <a:spcBef>
                <a:spcPts val="100"/>
              </a:spcBef>
              <a:tabLst>
                <a:tab pos="4922520" algn="l"/>
              </a:tabLst>
            </a:pPr>
            <a:r>
              <a:rPr b="0" dirty="0">
                <a:latin typeface="SimSun"/>
                <a:cs typeface="SimSun"/>
              </a:rPr>
              <a:t>3.通路（Channels,	CH）</a:t>
            </a:r>
          </a:p>
        </p:txBody>
      </p:sp>
      <p:sp>
        <p:nvSpPr>
          <p:cNvPr id="7" name="object 7"/>
          <p:cNvSpPr/>
          <p:nvPr/>
        </p:nvSpPr>
        <p:spPr>
          <a:xfrm>
            <a:off x="609600" y="1381307"/>
            <a:ext cx="100584" cy="91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5883" y="1016508"/>
            <a:ext cx="941832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4316" y="1016508"/>
            <a:ext cx="1348740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19655" y="1016508"/>
            <a:ext cx="940307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6564" y="1014983"/>
            <a:ext cx="2811780" cy="899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04944" y="1014983"/>
            <a:ext cx="804672" cy="8991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37176" y="1143000"/>
            <a:ext cx="4113276" cy="6858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2836" y="1533144"/>
            <a:ext cx="2353056" cy="6797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15183" y="1533144"/>
            <a:ext cx="5843016" cy="6797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2836" y="1898904"/>
            <a:ext cx="6582156" cy="6797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0124" y="2417064"/>
            <a:ext cx="859536" cy="7559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5883" y="2331720"/>
            <a:ext cx="8255508" cy="8991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1876" y="2819400"/>
            <a:ext cx="2971800" cy="8991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28040" y="1116583"/>
            <a:ext cx="8239759" cy="26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0795" rIns="0" bIns="0" rtlCol="0">
            <a:spAutoFit/>
          </a:bodyPr>
          <a:lstStyle/>
          <a:p>
            <a:pPr marL="355600" marR="5080" indent="-342900">
              <a:lnSpc>
                <a:spcPct val="100499"/>
              </a:lnSpc>
              <a:spcBef>
                <a:spcPts val="85"/>
              </a:spcBef>
              <a:buSzPct val="96875"/>
              <a:buChar char="•"/>
              <a:tabLst>
                <a:tab pos="420370" algn="l"/>
              </a:tabLst>
            </a:pP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3.</a:t>
            </a:r>
            <a:r>
              <a:rPr sz="32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通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路（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Channels,</a:t>
            </a:r>
            <a:r>
              <a:rPr sz="3200" b="1" spc="-4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CH):</a:t>
            </a:r>
            <a:r>
              <a:rPr sz="24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The</a:t>
            </a:r>
            <a:r>
              <a:rPr sz="2400" b="1" spc="-3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4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Channels</a:t>
            </a:r>
            <a:r>
              <a:rPr sz="24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4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Building</a:t>
            </a:r>
            <a:r>
              <a:rPr sz="2400" b="1" spc="-3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4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Block  describes how a </a:t>
            </a:r>
            <a:r>
              <a:rPr sz="24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company communicates </a:t>
            </a:r>
            <a:r>
              <a:rPr sz="24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with and reaches its  </a:t>
            </a:r>
            <a:r>
              <a:rPr sz="24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Customer Segments </a:t>
            </a:r>
            <a:r>
              <a:rPr sz="24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to deliver a Value</a:t>
            </a:r>
            <a:r>
              <a:rPr sz="2400" b="1" spc="-6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4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Proposition</a:t>
            </a:r>
            <a:endParaRPr sz="2400" b="1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marL="355600" marR="90170" indent="-342900">
              <a:lnSpc>
                <a:spcPct val="100000"/>
              </a:lnSpc>
              <a:spcBef>
                <a:spcPts val="720"/>
              </a:spcBef>
            </a:pPr>
            <a:r>
              <a:rPr sz="3200" b="1" spc="38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•一家</a:t>
            </a:r>
            <a:r>
              <a:rPr sz="3200" b="1" spc="44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公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司如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何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和目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標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客層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溝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通、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接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觸，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以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傳 達其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價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值主張</a:t>
            </a:r>
            <a:endParaRPr sz="32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9125" y="3970401"/>
            <a:ext cx="7008749" cy="27066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331454" y="6420101"/>
            <a:ext cx="454659" cy="40513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145"/>
              </a:spcBef>
            </a:pPr>
            <a:fld id="{81D60167-4931-47E6-BA6A-407CBD079E47}" type="slidenum"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23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6272" y="10667"/>
            <a:ext cx="10576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33472" y="10667"/>
            <a:ext cx="1972055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05071" y="10667"/>
            <a:ext cx="3343655" cy="10119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48271" y="10667"/>
            <a:ext cx="1057655" cy="101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7720" algn="ctr">
              <a:lnSpc>
                <a:spcPct val="100000"/>
              </a:lnSpc>
              <a:spcBef>
                <a:spcPts val="100"/>
              </a:spcBef>
              <a:tabLst>
                <a:tab pos="4922520" algn="l"/>
              </a:tabLst>
            </a:pPr>
            <a:r>
              <a:rPr b="0" dirty="0">
                <a:latin typeface="SimSun"/>
                <a:cs typeface="SimSun"/>
              </a:rPr>
              <a:t>3.通路（Channels,	CH）</a:t>
            </a:r>
          </a:p>
        </p:txBody>
      </p:sp>
      <p:sp>
        <p:nvSpPr>
          <p:cNvPr id="7" name="object 7"/>
          <p:cNvSpPr/>
          <p:nvPr/>
        </p:nvSpPr>
        <p:spPr>
          <a:xfrm>
            <a:off x="609600" y="1379783"/>
            <a:ext cx="100584" cy="91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5883" y="1014983"/>
            <a:ext cx="940308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2791" y="1014983"/>
            <a:ext cx="1752600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21992" y="1014983"/>
            <a:ext cx="2970276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58867" y="1014983"/>
            <a:ext cx="1347215" cy="899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64123" y="1207008"/>
            <a:ext cx="3398520" cy="5791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3316" y="1548383"/>
            <a:ext cx="3134868" cy="569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28040" y="1115059"/>
            <a:ext cx="8482965" cy="3381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419734" indent="-407670">
              <a:lnSpc>
                <a:spcPct val="100000"/>
              </a:lnSpc>
              <a:spcBef>
                <a:spcPts val="105"/>
              </a:spcBef>
              <a:buSzPct val="96875"/>
              <a:buChar char="•"/>
              <a:tabLst>
                <a:tab pos="420370" algn="l"/>
              </a:tabLst>
            </a:pP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3.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通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路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（Channels,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CH）：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價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主張透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過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溝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通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、配送及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5600">
              <a:lnSpc>
                <a:spcPct val="100000"/>
              </a:lnSpc>
              <a:spcBef>
                <a:spcPts val="45"/>
              </a:spcBef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銷售通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路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傳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遞給顧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。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265">
              <a:lnSpc>
                <a:spcPct val="100000"/>
              </a:lnSpc>
              <a:spcBef>
                <a:spcPts val="645"/>
              </a:spcBef>
            </a:pPr>
            <a:r>
              <a:rPr sz="28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目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標客層希望我們透過那些通路與他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接</a:t>
            </a:r>
            <a:r>
              <a:rPr sz="2800" b="1" spc="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觸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265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現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在如何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接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觸他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265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通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路該如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何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整</a:t>
            </a:r>
            <a:r>
              <a:rPr sz="2800" b="1" spc="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合</a:t>
            </a:r>
            <a:r>
              <a:rPr sz="28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哪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些通路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最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有效率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接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觸客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層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265">
              <a:lnSpc>
                <a:spcPct val="100000"/>
              </a:lnSpc>
              <a:spcBef>
                <a:spcPts val="675"/>
              </a:spcBef>
            </a:pPr>
            <a:r>
              <a:rPr sz="28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哪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個通路最符合成本效</a:t>
            </a:r>
            <a:r>
              <a:rPr sz="2800" b="1" spc="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益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?(</a:t>
            </a:r>
            <a:r>
              <a:rPr sz="20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VP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透過哪些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CH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最能體現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?)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265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們該如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何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配合顧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的例行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狀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況，整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合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這些通</a:t>
            </a:r>
            <a:r>
              <a:rPr sz="2800" b="1" spc="3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路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1762" y="4833937"/>
            <a:ext cx="1171575" cy="16668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90650" y="4640326"/>
            <a:ext cx="7524750" cy="171284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331454" y="6420101"/>
            <a:ext cx="454659" cy="40513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145"/>
              </a:spcBef>
            </a:pPr>
            <a:fld id="{81D60167-4931-47E6-BA6A-407CBD079E47}" type="slidenum"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24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9383" y="27432"/>
            <a:ext cx="10576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86583" y="27432"/>
            <a:ext cx="2429256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37303" y="283463"/>
            <a:ext cx="611124" cy="585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91811" y="283463"/>
            <a:ext cx="3659124" cy="5852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94319" y="283463"/>
            <a:ext cx="611124" cy="5852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1361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SimSun"/>
                <a:cs typeface="SimSun"/>
              </a:rPr>
              <a:t>4.顧客關</a:t>
            </a:r>
            <a:r>
              <a:rPr b="0" dirty="0">
                <a:latin typeface="SimSun"/>
                <a:cs typeface="SimSun"/>
              </a:rPr>
              <a:t>係</a:t>
            </a:r>
            <a:r>
              <a:rPr sz="2000" b="0" dirty="0">
                <a:latin typeface="SimSun"/>
                <a:cs typeface="SimSun"/>
              </a:rPr>
              <a:t>（Customer</a:t>
            </a:r>
            <a:r>
              <a:rPr sz="2000" b="0" spc="-20" dirty="0">
                <a:latin typeface="SimSun"/>
                <a:cs typeface="SimSun"/>
              </a:rPr>
              <a:t> </a:t>
            </a:r>
            <a:r>
              <a:rPr sz="2000" b="0" dirty="0">
                <a:latin typeface="SimSun"/>
                <a:cs typeface="SimSun"/>
              </a:rPr>
              <a:t>Relationships,</a:t>
            </a:r>
            <a:r>
              <a:rPr sz="2000" b="0" spc="-20" dirty="0">
                <a:latin typeface="SimSun"/>
                <a:cs typeface="SimSun"/>
              </a:rPr>
              <a:t> </a:t>
            </a:r>
            <a:r>
              <a:rPr sz="2000" b="0" spc="5" dirty="0">
                <a:latin typeface="SimSun"/>
                <a:cs typeface="SimSun"/>
              </a:rPr>
              <a:t>CR）</a:t>
            </a:r>
            <a:endParaRPr sz="2000">
              <a:latin typeface="SimSun"/>
              <a:cs typeface="SimSu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744" y="1404167"/>
            <a:ext cx="100584" cy="916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5027" y="1039367"/>
            <a:ext cx="940308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1936" y="1039367"/>
            <a:ext cx="2566416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4951" y="1039367"/>
            <a:ext cx="5407152" cy="899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1019" y="1527047"/>
            <a:ext cx="941832" cy="8991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49452" y="1527047"/>
            <a:ext cx="1348740" cy="899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6232" y="1717548"/>
            <a:ext cx="804671" cy="5791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10383" y="1717548"/>
            <a:ext cx="3793236" cy="5791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53100" y="1717548"/>
            <a:ext cx="958596" cy="5791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23659" y="1717548"/>
            <a:ext cx="1356360" cy="5791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29500" y="1717548"/>
            <a:ext cx="723900" cy="57912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3983" y="2061972"/>
            <a:ext cx="2747772" cy="5699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40379" y="2061972"/>
            <a:ext cx="1272540" cy="5699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34028" y="2061972"/>
            <a:ext cx="1502664" cy="5699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95315" y="2061972"/>
            <a:ext cx="2755391" cy="5699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3983" y="2366772"/>
            <a:ext cx="1328928" cy="56997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9268" y="2807207"/>
            <a:ext cx="859536" cy="75590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05027" y="2721864"/>
            <a:ext cx="7848600" cy="89916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1019" y="3209544"/>
            <a:ext cx="1347216" cy="8991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54836" y="3209544"/>
            <a:ext cx="1345691" cy="8991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65175" y="3874008"/>
            <a:ext cx="752856" cy="66293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83691" y="3797808"/>
            <a:ext cx="3668267" cy="7894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37489" y="1140408"/>
            <a:ext cx="7754620" cy="45180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0795" rIns="0" bIns="0" rtlCol="0">
            <a:spAutoFit/>
          </a:bodyPr>
          <a:lstStyle/>
          <a:p>
            <a:pPr marL="354965" marR="215265" indent="-342900">
              <a:lnSpc>
                <a:spcPct val="100499"/>
              </a:lnSpc>
              <a:spcBef>
                <a:spcPts val="85"/>
              </a:spcBef>
              <a:buSzPct val="96875"/>
              <a:buChar char="•"/>
              <a:tabLst>
                <a:tab pos="421005" algn="l"/>
              </a:tabLst>
            </a:pP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4.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顧</a:t>
            </a:r>
            <a:r>
              <a:rPr sz="32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關係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（Customer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Relationships,  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CR）：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The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Customer Relationships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Building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Block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describes the 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types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of relationships a company establishes with specific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Customer  Segments</a:t>
            </a:r>
            <a:endParaRPr sz="2000" b="1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710"/>
              </a:spcBef>
              <a:buSzPct val="96875"/>
              <a:buChar char="•"/>
              <a:tabLst>
                <a:tab pos="421005" algn="l"/>
              </a:tabLst>
            </a:pP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一家</a:t>
            </a:r>
            <a:r>
              <a:rPr sz="32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公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司與</a:t>
            </a:r>
            <a:r>
              <a:rPr sz="32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特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定的</a:t>
            </a:r>
            <a:r>
              <a:rPr sz="32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目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標客</a:t>
            </a:r>
            <a:r>
              <a:rPr sz="32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層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所建</a:t>
            </a:r>
            <a:r>
              <a:rPr sz="32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立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起來的 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係</a:t>
            </a:r>
            <a:r>
              <a:rPr sz="32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型態</a:t>
            </a:r>
            <a:endParaRPr sz="32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2800" b="1" spc="459" dirty="0">
                <a:solidFill>
                  <a:srgbClr val="151515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•</a:t>
            </a:r>
            <a:r>
              <a:rPr sz="2800" b="1" spc="930" dirty="0">
                <a:solidFill>
                  <a:srgbClr val="151515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驅</a:t>
            </a:r>
            <a:r>
              <a:rPr sz="2800" b="1" spc="-5" dirty="0">
                <a:solidFill>
                  <a:srgbClr val="151515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動顧客</a:t>
            </a:r>
            <a:r>
              <a:rPr sz="2800" b="1" dirty="0">
                <a:solidFill>
                  <a:srgbClr val="151515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</a:t>
            </a:r>
            <a:r>
              <a:rPr sz="2800" b="1" spc="-5" dirty="0">
                <a:solidFill>
                  <a:srgbClr val="151515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係的動機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95"/>
              </a:spcBef>
            </a:pPr>
            <a:r>
              <a:rPr sz="2400" b="1" spc="-5" dirty="0">
                <a:solidFill>
                  <a:srgbClr val="151515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–獲得顧客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151515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–維繫顧客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151515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–提高營業額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69554" y="6432801"/>
            <a:ext cx="226060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4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60901" y="3486150"/>
            <a:ext cx="4552950" cy="318135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9383" y="27432"/>
            <a:ext cx="10576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86583" y="27432"/>
            <a:ext cx="2429256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37303" y="283463"/>
            <a:ext cx="611124" cy="585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91811" y="283463"/>
            <a:ext cx="3659124" cy="5852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94319" y="283463"/>
            <a:ext cx="611124" cy="5852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1361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SimSun"/>
                <a:cs typeface="SimSun"/>
              </a:rPr>
              <a:t>4.顧客關</a:t>
            </a:r>
            <a:r>
              <a:rPr b="0" dirty="0">
                <a:latin typeface="SimSun"/>
                <a:cs typeface="SimSun"/>
              </a:rPr>
              <a:t>係</a:t>
            </a:r>
            <a:r>
              <a:rPr sz="2000" b="0" dirty="0">
                <a:latin typeface="SimSun"/>
                <a:cs typeface="SimSun"/>
              </a:rPr>
              <a:t>（Customer</a:t>
            </a:r>
            <a:r>
              <a:rPr sz="2000" b="0" spc="-20" dirty="0">
                <a:latin typeface="SimSun"/>
                <a:cs typeface="SimSun"/>
              </a:rPr>
              <a:t> </a:t>
            </a:r>
            <a:r>
              <a:rPr sz="2000" b="0" dirty="0">
                <a:latin typeface="SimSun"/>
                <a:cs typeface="SimSun"/>
              </a:rPr>
              <a:t>Relationships,</a:t>
            </a:r>
            <a:r>
              <a:rPr sz="2000" b="0" spc="-20" dirty="0">
                <a:latin typeface="SimSun"/>
                <a:cs typeface="SimSun"/>
              </a:rPr>
              <a:t> </a:t>
            </a:r>
            <a:r>
              <a:rPr sz="2000" b="0" spc="5" dirty="0">
                <a:latin typeface="SimSun"/>
                <a:cs typeface="SimSun"/>
              </a:rPr>
              <a:t>CR）</a:t>
            </a:r>
            <a:endParaRPr sz="2000">
              <a:latin typeface="SimSun"/>
              <a:cs typeface="SimSu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3088" y="880872"/>
            <a:ext cx="859536" cy="7559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8848" y="795527"/>
            <a:ext cx="940307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95755" y="795527"/>
            <a:ext cx="2566416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28772" y="795527"/>
            <a:ext cx="5407152" cy="899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4840" y="1283208"/>
            <a:ext cx="940308" cy="8991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1747" y="1283208"/>
            <a:ext cx="1347216" cy="899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67483" y="1537716"/>
            <a:ext cx="4756404" cy="4724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21614" y="895857"/>
            <a:ext cx="8060690" cy="56688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355600" marR="521970" indent="-343535">
              <a:lnSpc>
                <a:spcPct val="100000"/>
              </a:lnSpc>
              <a:spcBef>
                <a:spcPts val="105"/>
              </a:spcBef>
              <a:buSzPct val="96875"/>
              <a:buChar char="•"/>
              <a:tabLst>
                <a:tab pos="420370" algn="l"/>
              </a:tabLst>
            </a:pP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4.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顧客關係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（Customer Relationships,  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CR）：</a:t>
            </a:r>
            <a:r>
              <a:rPr sz="1600" b="1" spc="-2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跟</a:t>
            </a:r>
            <a:r>
              <a:rPr sz="16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每</a:t>
            </a:r>
            <a:r>
              <a:rPr sz="16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個目</a:t>
            </a:r>
            <a:r>
              <a:rPr sz="16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標</a:t>
            </a:r>
            <a:r>
              <a:rPr sz="16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客層都</a:t>
            </a:r>
            <a:r>
              <a:rPr sz="16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</a:t>
            </a:r>
            <a:r>
              <a:rPr sz="16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建立</a:t>
            </a:r>
            <a:r>
              <a:rPr sz="16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並</a:t>
            </a:r>
            <a:r>
              <a:rPr sz="16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維繫不</a:t>
            </a:r>
            <a:r>
              <a:rPr sz="16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同</a:t>
            </a:r>
            <a:r>
              <a:rPr sz="16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的顧</a:t>
            </a:r>
            <a:r>
              <a:rPr sz="16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16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關係。</a:t>
            </a:r>
            <a:endParaRPr sz="16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756285" marR="113664" indent="-287020">
              <a:lnSpc>
                <a:spcPct val="100000"/>
              </a:lnSpc>
              <a:spcBef>
                <a:spcPts val="690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們的每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客層，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希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望我們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跟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他們建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立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或維繫 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什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麼類型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係</a:t>
            </a:r>
            <a:r>
              <a:rPr sz="28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如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何形容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這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彼此的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</a:t>
            </a:r>
            <a:r>
              <a:rPr sz="28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係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675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哪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些關係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是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我們已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經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建立</a:t>
            </a:r>
            <a:r>
              <a:rPr sz="28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花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多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少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成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本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670"/>
              </a:spcBef>
            </a:pP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8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這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些關係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如何融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入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我們的</a:t>
            </a:r>
            <a:r>
              <a:rPr sz="2800" b="1" spc="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商</a:t>
            </a:r>
            <a:r>
              <a:rPr sz="28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業模</a:t>
            </a:r>
            <a:r>
              <a:rPr sz="2800" b="1" spc="-2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式</a:t>
            </a:r>
            <a:r>
              <a:rPr sz="28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(VP)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90"/>
              </a:spcBef>
            </a:pP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–關係模</a:t>
            </a:r>
            <a:r>
              <a:rPr sz="24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式</a:t>
            </a: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: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927100">
              <a:lnSpc>
                <a:spcPct val="100000"/>
              </a:lnSpc>
              <a:spcBef>
                <a:spcPts val="500"/>
              </a:spcBef>
            </a:pPr>
            <a:r>
              <a:rPr sz="2000" b="1" spc="14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•</a:t>
            </a:r>
            <a:r>
              <a:rPr sz="2000" b="1" spc="29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個人</a:t>
            </a:r>
            <a:r>
              <a:rPr sz="2000" b="1" spc="29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協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助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如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客服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或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業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務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直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接溝通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1182370" lvl="1" indent="-255904">
              <a:lnSpc>
                <a:spcPct val="100000"/>
              </a:lnSpc>
              <a:spcBef>
                <a:spcPts val="480"/>
              </a:spcBef>
              <a:buSzPct val="95000"/>
              <a:buChar char="•"/>
              <a:tabLst>
                <a:tab pos="1183005" algn="l"/>
              </a:tabLst>
            </a:pP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專屬個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人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協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助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0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如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VIP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理專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927100">
              <a:lnSpc>
                <a:spcPct val="100000"/>
              </a:lnSpc>
              <a:spcBef>
                <a:spcPts val="480"/>
              </a:spcBef>
            </a:pPr>
            <a:r>
              <a:rPr sz="2000" b="1" spc="14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•</a:t>
            </a:r>
            <a:r>
              <a:rPr sz="2000" b="1" spc="29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自助</a:t>
            </a:r>
            <a:r>
              <a:rPr sz="2000" b="1" spc="29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式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公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司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提供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所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有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必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須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手段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讓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顧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自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行解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決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問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題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不接觸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927100">
              <a:lnSpc>
                <a:spcPct val="100000"/>
              </a:lnSpc>
              <a:spcBef>
                <a:spcPts val="480"/>
              </a:spcBef>
            </a:pPr>
            <a:r>
              <a:rPr sz="2000" b="1" spc="14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•</a:t>
            </a:r>
            <a:r>
              <a:rPr sz="2000" b="1" spc="29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自動</a:t>
            </a:r>
            <a:r>
              <a:rPr sz="2000" b="1" spc="29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化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服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務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更細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緻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自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助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服務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甚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至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模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擬客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戶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需求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927100">
              <a:lnSpc>
                <a:spcPct val="100000"/>
              </a:lnSpc>
              <a:spcBef>
                <a:spcPts val="480"/>
              </a:spcBef>
            </a:pPr>
            <a:r>
              <a:rPr sz="2000" b="1" spc="14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•</a:t>
            </a:r>
            <a:r>
              <a:rPr sz="2000" b="1" spc="29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社群</a:t>
            </a:r>
            <a:r>
              <a:rPr sz="2000" b="1" spc="29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如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減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肥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藥成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立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減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重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社群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與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戶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與潛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在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戶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互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動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1182370" lvl="1" indent="-255904">
              <a:lnSpc>
                <a:spcPct val="100000"/>
              </a:lnSpc>
              <a:spcBef>
                <a:spcPts val="484"/>
              </a:spcBef>
              <a:buSzPct val="95000"/>
              <a:buChar char="•"/>
              <a:tabLst>
                <a:tab pos="1183005" algn="l"/>
              </a:tabLst>
            </a:pP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共同創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造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000" b="1" spc="-2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如</a:t>
            </a:r>
            <a:r>
              <a:rPr sz="20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Web</a:t>
            </a:r>
            <a:r>
              <a:rPr sz="2000" b="1" spc="-2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2.0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網站、亞馬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遜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</a:t>
            </a:r>
            <a:r>
              <a:rPr sz="20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2000" b="1" spc="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戶評論</a:t>
            </a:r>
            <a:r>
              <a:rPr sz="2000" b="1" spc="-10" dirty="0" smtClean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）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56854" y="6400901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26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8600" y="4670425"/>
            <a:ext cx="1200150" cy="1752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0783" y="10667"/>
            <a:ext cx="10576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57983" y="10667"/>
            <a:ext cx="2429256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6784" y="10667"/>
            <a:ext cx="5157216" cy="10119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5010">
              <a:lnSpc>
                <a:spcPct val="100000"/>
              </a:lnSpc>
              <a:spcBef>
                <a:spcPts val="100"/>
              </a:spcBef>
              <a:tabLst>
                <a:tab pos="6100445" algn="l"/>
                <a:tab pos="8157845" algn="l"/>
              </a:tabLst>
            </a:pPr>
            <a:r>
              <a:rPr b="0" dirty="0">
                <a:latin typeface="SimSun"/>
                <a:cs typeface="SimSun"/>
              </a:rPr>
              <a:t>5.收益流（Revenue	Streams,	R$)</a:t>
            </a:r>
          </a:p>
        </p:txBody>
      </p:sp>
      <p:sp>
        <p:nvSpPr>
          <p:cNvPr id="6" name="object 6"/>
          <p:cNvSpPr/>
          <p:nvPr/>
        </p:nvSpPr>
        <p:spPr>
          <a:xfrm>
            <a:off x="576921" y="1426463"/>
            <a:ext cx="86692" cy="77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2355" y="1103375"/>
            <a:ext cx="826008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8972" y="1103375"/>
            <a:ext cx="1895855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45435" y="1103375"/>
            <a:ext cx="3843528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19571" y="1103375"/>
            <a:ext cx="1182624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93764" y="1231391"/>
            <a:ext cx="2634995" cy="5760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1123" y="1562100"/>
            <a:ext cx="2994660" cy="569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22320" y="1562100"/>
            <a:ext cx="5490972" cy="569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1123" y="1866900"/>
            <a:ext cx="7307580" cy="5699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7931" y="2308860"/>
            <a:ext cx="859536" cy="7559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3691" y="2223516"/>
            <a:ext cx="8560308" cy="8991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9683" y="2711195"/>
            <a:ext cx="4597908" cy="8991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xfrm>
            <a:off x="415239" y="1192784"/>
            <a:ext cx="8567420" cy="24513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8890" rIns="0" bIns="0" rtlCol="0">
            <a:spAutoFit/>
          </a:bodyPr>
          <a:lstStyle/>
          <a:p>
            <a:pPr marL="355600" marR="96520" indent="-343535">
              <a:lnSpc>
                <a:spcPct val="100699"/>
              </a:lnSpc>
              <a:spcBef>
                <a:spcPts val="70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dirty="0">
                <a:latin typeface="微軟正黑體" pitchFamily="34" charset="-120"/>
                <a:ea typeface="微軟正黑體" pitchFamily="34" charset="-120"/>
                <a:cs typeface="SimSun"/>
              </a:rPr>
              <a:t>5.</a:t>
            </a:r>
            <a:r>
              <a:rPr sz="2800" b="1" spc="5" dirty="0">
                <a:latin typeface="微軟正黑體" pitchFamily="34" charset="-120"/>
                <a:ea typeface="微軟正黑體" pitchFamily="34" charset="-120"/>
                <a:cs typeface="SimSun"/>
              </a:rPr>
              <a:t>收益流</a:t>
            </a:r>
            <a:r>
              <a:rPr sz="2800" b="1" spc="-5" dirty="0">
                <a:latin typeface="微軟正黑體" pitchFamily="34" charset="-120"/>
                <a:ea typeface="微軟正黑體" pitchFamily="34" charset="-120"/>
                <a:cs typeface="SimSun"/>
              </a:rPr>
              <a:t>（Revenue</a:t>
            </a:r>
            <a:r>
              <a:rPr sz="2800" b="1" spc="-40" dirty="0"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spc="-5" dirty="0">
                <a:latin typeface="微軟正黑體" pitchFamily="34" charset="-120"/>
                <a:ea typeface="微軟正黑體" pitchFamily="34" charset="-120"/>
                <a:cs typeface="SimSun"/>
              </a:rPr>
              <a:t>Streams,</a:t>
            </a:r>
            <a:r>
              <a:rPr sz="2800" b="1" spc="-20" dirty="0"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spc="5" dirty="0">
                <a:latin typeface="微軟正黑體" pitchFamily="34" charset="-120"/>
                <a:ea typeface="微軟正黑體" pitchFamily="34" charset="-120"/>
                <a:cs typeface="SimSun"/>
              </a:rPr>
              <a:t>R$）：</a:t>
            </a:r>
            <a:r>
              <a:rPr b="1" spc="5" dirty="0">
                <a:latin typeface="微軟正黑體" pitchFamily="34" charset="-120"/>
                <a:ea typeface="微軟正黑體" pitchFamily="34" charset="-120"/>
              </a:rPr>
              <a:t>The</a:t>
            </a:r>
            <a:r>
              <a:rPr b="1" spc="-3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Revenue</a:t>
            </a:r>
            <a:r>
              <a:rPr b="1" spc="-1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b="1" spc="-5" dirty="0">
                <a:latin typeface="微軟正黑體" pitchFamily="34" charset="-120"/>
                <a:ea typeface="微軟正黑體" pitchFamily="34" charset="-120"/>
              </a:rPr>
              <a:t>Streams  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Building </a:t>
            </a:r>
            <a:r>
              <a:rPr b="1" spc="-5" dirty="0">
                <a:latin typeface="微軟正黑體" pitchFamily="34" charset="-120"/>
                <a:ea typeface="微軟正黑體" pitchFamily="34" charset="-120"/>
              </a:rPr>
              <a:t>Block 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represents the cash a company generates from each </a:t>
            </a:r>
            <a:r>
              <a:rPr b="1" spc="-5" dirty="0">
                <a:latin typeface="微軟正黑體" pitchFamily="34" charset="-120"/>
                <a:ea typeface="微軟正黑體" pitchFamily="34" charset="-120"/>
              </a:rPr>
              <a:t>Customer  Segment 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(costs </a:t>
            </a:r>
            <a:r>
              <a:rPr b="1" spc="-5" dirty="0">
                <a:latin typeface="微軟正黑體" pitchFamily="34" charset="-120"/>
                <a:ea typeface="微軟正黑體" pitchFamily="34" charset="-120"/>
              </a:rPr>
              <a:t>must 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be subtracted from revenues to create</a:t>
            </a:r>
            <a:r>
              <a:rPr b="1" spc="-19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b="1" dirty="0">
                <a:latin typeface="微軟正黑體" pitchFamily="34" charset="-120"/>
                <a:ea typeface="微軟正黑體" pitchFamily="34" charset="-120"/>
              </a:rPr>
              <a:t>earnings)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5600" marR="5080" indent="-343535">
              <a:lnSpc>
                <a:spcPct val="100000"/>
              </a:lnSpc>
              <a:spcBef>
                <a:spcPts val="710"/>
              </a:spcBef>
              <a:buSzPct val="96875"/>
              <a:buChar char="•"/>
              <a:tabLst>
                <a:tab pos="421005" algn="l"/>
              </a:tabLst>
            </a:pPr>
            <a:r>
              <a:rPr sz="3200" b="1" spc="5" dirty="0">
                <a:latin typeface="微軟正黑體" pitchFamily="34" charset="-120"/>
                <a:ea typeface="微軟正黑體" pitchFamily="34" charset="-120"/>
                <a:cs typeface="SimSun"/>
              </a:rPr>
              <a:t>公司</a:t>
            </a:r>
            <a:r>
              <a:rPr sz="3200" b="1" spc="-10" dirty="0">
                <a:latin typeface="微軟正黑體" pitchFamily="34" charset="-120"/>
                <a:ea typeface="微軟正黑體" pitchFamily="34" charset="-120"/>
                <a:cs typeface="SimSun"/>
              </a:rPr>
              <a:t>從</a:t>
            </a:r>
            <a:r>
              <a:rPr sz="3200" b="1" spc="5" dirty="0">
                <a:latin typeface="微軟正黑體" pitchFamily="34" charset="-120"/>
                <a:ea typeface="微軟正黑體" pitchFamily="34" charset="-120"/>
                <a:cs typeface="SimSun"/>
              </a:rPr>
              <a:t>每個</a:t>
            </a:r>
            <a:r>
              <a:rPr sz="3200" b="1" spc="-10" dirty="0"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3200" b="1" spc="5" dirty="0">
                <a:latin typeface="微軟正黑體" pitchFamily="34" charset="-120"/>
                <a:ea typeface="微軟正黑體" pitchFamily="34" charset="-120"/>
                <a:cs typeface="SimSun"/>
              </a:rPr>
              <a:t>層所</a:t>
            </a:r>
            <a:r>
              <a:rPr sz="3200" b="1" spc="-10" dirty="0">
                <a:latin typeface="微軟正黑體" pitchFamily="34" charset="-120"/>
                <a:ea typeface="微軟正黑體" pitchFamily="34" charset="-120"/>
                <a:cs typeface="SimSun"/>
              </a:rPr>
              <a:t>產</a:t>
            </a:r>
            <a:r>
              <a:rPr sz="3200" b="1" spc="5" dirty="0">
                <a:latin typeface="微軟正黑體" pitchFamily="34" charset="-120"/>
                <a:ea typeface="微軟正黑體" pitchFamily="34" charset="-120"/>
                <a:cs typeface="SimSun"/>
              </a:rPr>
              <a:t>生的</a:t>
            </a:r>
            <a:r>
              <a:rPr sz="3200" b="1" spc="-10" dirty="0">
                <a:latin typeface="微軟正黑體" pitchFamily="34" charset="-120"/>
                <a:ea typeface="微軟正黑體" pitchFamily="34" charset="-120"/>
                <a:cs typeface="SimSun"/>
              </a:rPr>
              <a:t>現</a:t>
            </a:r>
            <a:r>
              <a:rPr sz="3200" b="1" spc="5" dirty="0">
                <a:latin typeface="微軟正黑體" pitchFamily="34" charset="-120"/>
                <a:ea typeface="微軟正黑體" pitchFamily="34" charset="-120"/>
                <a:cs typeface="SimSun"/>
              </a:rPr>
              <a:t>金（</a:t>
            </a:r>
            <a:r>
              <a:rPr sz="3200" b="1" spc="-10" dirty="0">
                <a:latin typeface="微軟正黑體" pitchFamily="34" charset="-120"/>
                <a:ea typeface="微軟正黑體" pitchFamily="34" charset="-120"/>
                <a:cs typeface="SimSun"/>
              </a:rPr>
              <a:t>收</a:t>
            </a:r>
            <a:r>
              <a:rPr sz="3200" b="1" spc="5" dirty="0">
                <a:latin typeface="微軟正黑體" pitchFamily="34" charset="-120"/>
                <a:ea typeface="微軟正黑體" pitchFamily="34" charset="-120"/>
                <a:cs typeface="SimSun"/>
              </a:rPr>
              <a:t>益必</a:t>
            </a:r>
            <a:r>
              <a:rPr sz="3200" b="1" spc="-10" dirty="0">
                <a:latin typeface="微軟正黑體" pitchFamily="34" charset="-120"/>
                <a:ea typeface="微軟正黑體" pitchFamily="34" charset="-120"/>
                <a:cs typeface="SimSun"/>
              </a:rPr>
              <a:t>須</a:t>
            </a:r>
            <a:r>
              <a:rPr sz="3200" b="1" spc="5" dirty="0">
                <a:latin typeface="微軟正黑體" pitchFamily="34" charset="-120"/>
                <a:ea typeface="微軟正黑體" pitchFamily="34" charset="-120"/>
                <a:cs typeface="SimSun"/>
              </a:rPr>
              <a:t>扣除 </a:t>
            </a:r>
            <a:r>
              <a:rPr sz="3200" b="1" dirty="0" err="1">
                <a:latin typeface="微軟正黑體" pitchFamily="34" charset="-120"/>
                <a:ea typeface="微軟正黑體" pitchFamily="34" charset="-120"/>
                <a:cs typeface="SimSun"/>
              </a:rPr>
              <a:t>成本，</a:t>
            </a:r>
            <a:r>
              <a:rPr sz="3200" b="1" dirty="0" err="1" smtClean="0">
                <a:latin typeface="微軟正黑體" pitchFamily="34" charset="-120"/>
                <a:ea typeface="微軟正黑體" pitchFamily="34" charset="-120"/>
                <a:cs typeface="SimSun"/>
              </a:rPr>
              <a:t>才能得到利潤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  <a:cs typeface="SimSun"/>
              </a:rPr>
              <a:t>)</a:t>
            </a:r>
            <a:endParaRPr sz="32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4801" y="3960812"/>
            <a:ext cx="2040634" cy="1577355"/>
          </a:xfrm>
          <a:prstGeom prst="rect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0"/>
              </a:spcBef>
            </a:pPr>
            <a:r>
              <a:rPr sz="2000" dirty="0">
                <a:solidFill>
                  <a:srgbClr val="1C1C1C"/>
                </a:solidFill>
                <a:latin typeface="新細明體"/>
                <a:cs typeface="新細明體"/>
              </a:rPr>
              <a:t>收益流的種類</a:t>
            </a:r>
            <a:endParaRPr sz="2000" dirty="0">
              <a:latin typeface="新細明體"/>
              <a:cs typeface="新細明體"/>
            </a:endParaRPr>
          </a:p>
          <a:p>
            <a:pPr marL="249554" indent="-158750">
              <a:lnSpc>
                <a:spcPct val="100000"/>
              </a:lnSpc>
              <a:buFont typeface="Arial"/>
              <a:buChar char="•"/>
              <a:tabLst>
                <a:tab pos="250190" algn="l"/>
              </a:tabLst>
            </a:pPr>
            <a:r>
              <a:rPr sz="2000" dirty="0">
                <a:solidFill>
                  <a:srgbClr val="1C1C1C"/>
                </a:solidFill>
                <a:latin typeface="新細明體"/>
                <a:cs typeface="新細明體"/>
              </a:rPr>
              <a:t>一次性付費</a:t>
            </a:r>
            <a:endParaRPr sz="2000" dirty="0">
              <a:latin typeface="新細明體"/>
              <a:cs typeface="新細明體"/>
            </a:endParaRPr>
          </a:p>
          <a:p>
            <a:pPr marL="249554" indent="-158750">
              <a:lnSpc>
                <a:spcPct val="100000"/>
              </a:lnSpc>
              <a:buFont typeface="Arial"/>
              <a:buChar char="•"/>
              <a:tabLst>
                <a:tab pos="250190" algn="l"/>
              </a:tabLst>
            </a:pPr>
            <a:r>
              <a:rPr sz="2000" dirty="0">
                <a:solidFill>
                  <a:srgbClr val="1C1C1C"/>
                </a:solidFill>
                <a:latin typeface="新細明體"/>
                <a:cs typeface="新細明體"/>
              </a:rPr>
              <a:t>持續性付費</a:t>
            </a:r>
            <a:endParaRPr sz="2000" dirty="0">
              <a:latin typeface="新細明體"/>
              <a:cs typeface="新細明體"/>
            </a:endParaRPr>
          </a:p>
          <a:p>
            <a:pPr marL="91440" marR="190500">
              <a:lnSpc>
                <a:spcPct val="100000"/>
              </a:lnSpc>
              <a:buFont typeface="Arial"/>
              <a:buChar char="•"/>
              <a:tabLst>
                <a:tab pos="250190" algn="l"/>
              </a:tabLst>
            </a:pPr>
            <a:r>
              <a:rPr sz="2000" dirty="0" err="1" smtClean="0">
                <a:solidFill>
                  <a:srgbClr val="1C1C1C"/>
                </a:solidFill>
                <a:latin typeface="新細明體"/>
                <a:cs typeface="新細明體"/>
              </a:rPr>
              <a:t>提供某種價值</a:t>
            </a:r>
            <a:endParaRPr sz="2000" dirty="0">
              <a:latin typeface="新細明體"/>
              <a:cs typeface="新細明體"/>
            </a:endParaRPr>
          </a:p>
          <a:p>
            <a:pPr marL="249554" indent="-158750">
              <a:lnSpc>
                <a:spcPct val="100000"/>
              </a:lnSpc>
              <a:buFont typeface="Arial"/>
              <a:buChar char="•"/>
              <a:tabLst>
                <a:tab pos="250190" algn="l"/>
              </a:tabLst>
            </a:pPr>
            <a:r>
              <a:rPr sz="2000" dirty="0">
                <a:solidFill>
                  <a:srgbClr val="1C1C1C"/>
                </a:solidFill>
                <a:latin typeface="新細明體"/>
                <a:cs typeface="新細明體"/>
              </a:rPr>
              <a:t>售後服務</a:t>
            </a:r>
            <a:endParaRPr sz="2000" dirty="0">
              <a:latin typeface="新細明體"/>
              <a:cs typeface="新細明體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74925" y="3913251"/>
            <a:ext cx="1720850" cy="2246630"/>
          </a:xfrm>
          <a:prstGeom prst="rect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5"/>
              </a:spcBef>
            </a:pPr>
            <a:r>
              <a:rPr sz="2000" dirty="0">
                <a:solidFill>
                  <a:srgbClr val="1C1C1C"/>
                </a:solidFill>
                <a:latin typeface="新細明體"/>
                <a:cs typeface="新細明體"/>
              </a:rPr>
              <a:t>定價機制</a:t>
            </a:r>
            <a:endParaRPr sz="2000">
              <a:latin typeface="新細明體"/>
              <a:cs typeface="新細明體"/>
            </a:endParaRPr>
          </a:p>
          <a:p>
            <a:pPr marL="250190" indent="-159385">
              <a:lnSpc>
                <a:spcPct val="100000"/>
              </a:lnSpc>
              <a:buFont typeface="Arial"/>
              <a:buChar char="•"/>
              <a:tabLst>
                <a:tab pos="250825" algn="l"/>
              </a:tabLst>
            </a:pPr>
            <a:r>
              <a:rPr sz="2000" dirty="0">
                <a:solidFill>
                  <a:srgbClr val="1C1C1C"/>
                </a:solidFill>
                <a:latin typeface="新細明體"/>
                <a:cs typeface="新細明體"/>
              </a:rPr>
              <a:t>統一定價</a:t>
            </a:r>
            <a:endParaRPr sz="2000">
              <a:latin typeface="新細明體"/>
              <a:cs typeface="新細明體"/>
            </a:endParaRPr>
          </a:p>
          <a:p>
            <a:pPr marL="250190" indent="-159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50825" algn="l"/>
              </a:tabLst>
            </a:pPr>
            <a:r>
              <a:rPr sz="2000" dirty="0">
                <a:solidFill>
                  <a:srgbClr val="1C1C1C"/>
                </a:solidFill>
                <a:latin typeface="新細明體"/>
                <a:cs typeface="新細明體"/>
              </a:rPr>
              <a:t>議價</a:t>
            </a:r>
            <a:endParaRPr sz="2000">
              <a:latin typeface="新細明體"/>
              <a:cs typeface="新細明體"/>
            </a:endParaRPr>
          </a:p>
          <a:p>
            <a:pPr marL="250190" indent="-159385">
              <a:lnSpc>
                <a:spcPct val="100000"/>
              </a:lnSpc>
              <a:buFont typeface="Arial"/>
              <a:buChar char="•"/>
              <a:tabLst>
                <a:tab pos="250825" algn="l"/>
              </a:tabLst>
            </a:pPr>
            <a:r>
              <a:rPr sz="2000" dirty="0">
                <a:solidFill>
                  <a:srgbClr val="1C1C1C"/>
                </a:solidFill>
                <a:latin typeface="新細明體"/>
                <a:cs typeface="新細明體"/>
              </a:rPr>
              <a:t>拍賣</a:t>
            </a:r>
            <a:endParaRPr sz="2000">
              <a:latin typeface="新細明體"/>
              <a:cs typeface="新細明體"/>
            </a:endParaRPr>
          </a:p>
          <a:p>
            <a:pPr marL="250190" indent="-159385">
              <a:lnSpc>
                <a:spcPct val="100000"/>
              </a:lnSpc>
              <a:buFont typeface="Arial"/>
              <a:buChar char="•"/>
              <a:tabLst>
                <a:tab pos="250825" algn="l"/>
              </a:tabLst>
            </a:pPr>
            <a:r>
              <a:rPr sz="2000" dirty="0">
                <a:solidFill>
                  <a:srgbClr val="1C1C1C"/>
                </a:solidFill>
                <a:latin typeface="新細明體"/>
                <a:cs typeface="新細明體"/>
              </a:rPr>
              <a:t>市場供需</a:t>
            </a:r>
            <a:endParaRPr sz="2000">
              <a:latin typeface="新細明體"/>
              <a:cs typeface="新細明體"/>
            </a:endParaRPr>
          </a:p>
          <a:p>
            <a:pPr marL="250190" indent="-159385">
              <a:lnSpc>
                <a:spcPct val="100000"/>
              </a:lnSpc>
              <a:buFont typeface="Arial"/>
              <a:buChar char="•"/>
              <a:tabLst>
                <a:tab pos="250825" algn="l"/>
              </a:tabLst>
            </a:pPr>
            <a:r>
              <a:rPr sz="2000" dirty="0">
                <a:solidFill>
                  <a:srgbClr val="1C1C1C"/>
                </a:solidFill>
                <a:latin typeface="新細明體"/>
                <a:cs typeface="新細明體"/>
              </a:rPr>
              <a:t>數量</a:t>
            </a:r>
            <a:endParaRPr sz="2000">
              <a:latin typeface="新細明體"/>
              <a:cs typeface="新細明體"/>
            </a:endParaRPr>
          </a:p>
          <a:p>
            <a:pPr marL="250190" indent="-159385">
              <a:lnSpc>
                <a:spcPct val="100000"/>
              </a:lnSpc>
              <a:buFont typeface="Arial"/>
              <a:buChar char="•"/>
              <a:tabLst>
                <a:tab pos="250825" algn="l"/>
              </a:tabLst>
            </a:pPr>
            <a:r>
              <a:rPr sz="2000" dirty="0">
                <a:solidFill>
                  <a:srgbClr val="1C1C1C"/>
                </a:solidFill>
                <a:latin typeface="新細明體"/>
                <a:cs typeface="新細明體"/>
              </a:rPr>
              <a:t>收益管理</a:t>
            </a:r>
            <a:endParaRPr sz="2000">
              <a:latin typeface="新細明體"/>
              <a:cs typeface="新細明體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613849" y="3810000"/>
            <a:ext cx="4149151" cy="25312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27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0783" y="10667"/>
            <a:ext cx="10576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57983" y="10667"/>
            <a:ext cx="2429256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6784" y="10667"/>
            <a:ext cx="5157216" cy="10119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5010">
              <a:lnSpc>
                <a:spcPct val="100000"/>
              </a:lnSpc>
              <a:spcBef>
                <a:spcPts val="100"/>
              </a:spcBef>
              <a:tabLst>
                <a:tab pos="6100445" algn="l"/>
                <a:tab pos="8157845" algn="l"/>
              </a:tabLst>
            </a:pPr>
            <a:r>
              <a:rPr b="0" dirty="0">
                <a:latin typeface="SimSun"/>
                <a:cs typeface="SimSun"/>
              </a:rPr>
              <a:t>5.收益流（Revenue	Streams,	R$)</a:t>
            </a:r>
          </a:p>
        </p:txBody>
      </p:sp>
      <p:sp>
        <p:nvSpPr>
          <p:cNvPr id="6" name="object 6"/>
          <p:cNvSpPr/>
          <p:nvPr/>
        </p:nvSpPr>
        <p:spPr>
          <a:xfrm>
            <a:off x="576921" y="1426463"/>
            <a:ext cx="86692" cy="77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2355" y="1103375"/>
            <a:ext cx="826008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8972" y="1103375"/>
            <a:ext cx="1891283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40864" y="1103375"/>
            <a:ext cx="3846576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18047" y="1103375"/>
            <a:ext cx="117957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89191" y="1232916"/>
            <a:ext cx="2125980" cy="5760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1123" y="1562100"/>
            <a:ext cx="4405884" cy="569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5239" y="1192784"/>
            <a:ext cx="8028940" cy="37978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368300" indent="-356235">
              <a:lnSpc>
                <a:spcPct val="100000"/>
              </a:lnSpc>
              <a:spcBef>
                <a:spcPts val="95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5.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收益流（Revenue</a:t>
            </a:r>
            <a:r>
              <a:rPr sz="28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Streams,</a:t>
            </a:r>
            <a:r>
              <a:rPr sz="28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R$）：</a:t>
            </a:r>
            <a:r>
              <a:rPr sz="2000" b="1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成功</a:t>
            </a:r>
            <a:r>
              <a:rPr sz="2000" b="1" spc="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地</a:t>
            </a:r>
            <a:r>
              <a:rPr sz="2000" b="1" spc="-10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將</a:t>
            </a:r>
            <a:r>
              <a:rPr sz="2000" b="1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價值主張提</a:t>
            </a:r>
            <a:r>
              <a:rPr sz="2000" b="1" spc="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供</a:t>
            </a:r>
            <a:r>
              <a:rPr sz="2000" b="1" spc="-10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給</a:t>
            </a:r>
            <a:r>
              <a:rPr sz="2000" b="1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客</a:t>
            </a:r>
            <a:r>
              <a:rPr sz="2000" b="1" spc="-10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戶</a:t>
            </a:r>
            <a:r>
              <a:rPr sz="2000" b="1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後</a:t>
            </a:r>
            <a:r>
              <a:rPr sz="20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000" b="1" spc="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就</a:t>
            </a:r>
            <a:r>
              <a:rPr sz="2000" b="1" spc="-10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會</a:t>
            </a:r>
            <a:r>
              <a:rPr sz="20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取</a:t>
            </a:r>
            <a:r>
              <a:rPr sz="2000" b="1" spc="-10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得</a:t>
            </a:r>
            <a:r>
              <a:rPr sz="20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收益</a:t>
            </a:r>
            <a:r>
              <a:rPr sz="2000" b="1" spc="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流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。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60"/>
              </a:spcBef>
            </a:pP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–我們的顧客真正願意付錢購買的，是什麼價</a:t>
            </a:r>
            <a:r>
              <a:rPr sz="2400" b="1" spc="-4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</a:t>
            </a: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80"/>
              </a:spcBef>
            </a:pP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–他們現在付費購買的是什</a:t>
            </a:r>
            <a:r>
              <a:rPr sz="2400" b="1" spc="-2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麼</a:t>
            </a: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–他們現在如何付</a:t>
            </a:r>
            <a:r>
              <a:rPr sz="2400" b="1" spc="-1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費</a:t>
            </a: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–他們比較希望如何付</a:t>
            </a:r>
            <a:r>
              <a:rPr sz="2400" b="1" spc="-2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費</a:t>
            </a: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80"/>
              </a:spcBef>
            </a:pPr>
            <a:r>
              <a:rPr sz="24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每個受益流對整體收益的貢獻是多</a:t>
            </a:r>
            <a:r>
              <a:rPr sz="2400" b="1" spc="-3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少</a:t>
            </a: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?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756285" marR="233679" indent="-28702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–收益流型態：資產銷</a:t>
            </a:r>
            <a:r>
              <a:rPr sz="2400" b="1" spc="-2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售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(擁有權的費</a:t>
            </a:r>
            <a:r>
              <a:rPr sz="24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用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)/使用</a:t>
            </a:r>
            <a:r>
              <a:rPr sz="2400" b="1" spc="-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費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/會員 費/租賃</a:t>
            </a:r>
            <a:r>
              <a:rPr sz="2400" b="1" spc="-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費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/授權</a:t>
            </a:r>
            <a:r>
              <a:rPr sz="2400" b="1" spc="-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費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/版</a:t>
            </a:r>
            <a:r>
              <a:rPr sz="2400" b="1" spc="-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稅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/仲介</a:t>
            </a:r>
            <a:r>
              <a:rPr sz="2400" b="1" spc="-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費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/廣</a:t>
            </a:r>
            <a:r>
              <a:rPr sz="2400" b="1" spc="-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告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….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54826" y="2816225"/>
            <a:ext cx="2590800" cy="13112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28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8760" y="27432"/>
            <a:ext cx="1057655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65960" y="27432"/>
            <a:ext cx="2429256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94759" y="27432"/>
            <a:ext cx="5172455" cy="10119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92605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SimSun"/>
                <a:cs typeface="SimSun"/>
              </a:rPr>
              <a:t>5.收益流（Revenue</a:t>
            </a:r>
            <a:r>
              <a:rPr b="0" spc="-20" dirty="0">
                <a:latin typeface="SimSun"/>
                <a:cs typeface="SimSun"/>
              </a:rPr>
              <a:t> </a:t>
            </a:r>
            <a:r>
              <a:rPr b="0" spc="-5" dirty="0">
                <a:latin typeface="SimSun"/>
                <a:cs typeface="SimSun"/>
              </a:rPr>
              <a:t>Streams,</a:t>
            </a:r>
            <a:r>
              <a:rPr b="0" spc="-15" dirty="0">
                <a:latin typeface="SimSun"/>
                <a:cs typeface="SimSun"/>
              </a:rPr>
              <a:t> </a:t>
            </a:r>
            <a:r>
              <a:rPr b="0" spc="-5" dirty="0">
                <a:latin typeface="SimSun"/>
                <a:cs typeface="SimSun"/>
              </a:rPr>
              <a:t>R$)</a:t>
            </a:r>
          </a:p>
        </p:txBody>
      </p:sp>
      <p:sp>
        <p:nvSpPr>
          <p:cNvPr id="6" name="object 6"/>
          <p:cNvSpPr/>
          <p:nvPr/>
        </p:nvSpPr>
        <p:spPr>
          <a:xfrm>
            <a:off x="258762" y="1006411"/>
            <a:ext cx="8728075" cy="54182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29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887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40964" y="5516117"/>
            <a:ext cx="4202781" cy="13418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713" y="5428291"/>
            <a:ext cx="4358640" cy="1430020"/>
          </a:xfrm>
          <a:custGeom>
            <a:avLst/>
            <a:gdLst/>
            <a:ahLst/>
            <a:cxnLst/>
            <a:rect l="l" t="t" r="r" b="b"/>
            <a:pathLst>
              <a:path w="4358640" h="1430020">
                <a:moveTo>
                  <a:pt x="4358286" y="0"/>
                </a:moveTo>
                <a:lnTo>
                  <a:pt x="4322917" y="44605"/>
                </a:lnTo>
                <a:lnTo>
                  <a:pt x="4280214" y="97082"/>
                </a:lnTo>
                <a:lnTo>
                  <a:pt x="4238138" y="147403"/>
                </a:lnTo>
                <a:lnTo>
                  <a:pt x="4196648" y="195633"/>
                </a:lnTo>
                <a:lnTo>
                  <a:pt x="4155703" y="241835"/>
                </a:lnTo>
                <a:lnTo>
                  <a:pt x="4115262" y="286072"/>
                </a:lnTo>
                <a:lnTo>
                  <a:pt x="4075284" y="328408"/>
                </a:lnTo>
                <a:lnTo>
                  <a:pt x="4035729" y="368906"/>
                </a:lnTo>
                <a:lnTo>
                  <a:pt x="3996555" y="407631"/>
                </a:lnTo>
                <a:lnTo>
                  <a:pt x="3957722" y="444645"/>
                </a:lnTo>
                <a:lnTo>
                  <a:pt x="3919188" y="480013"/>
                </a:lnTo>
                <a:lnTo>
                  <a:pt x="3880914" y="513797"/>
                </a:lnTo>
                <a:lnTo>
                  <a:pt x="3842857" y="546061"/>
                </a:lnTo>
                <a:lnTo>
                  <a:pt x="3804978" y="576869"/>
                </a:lnTo>
                <a:lnTo>
                  <a:pt x="3767234" y="606285"/>
                </a:lnTo>
                <a:lnTo>
                  <a:pt x="3729587" y="634371"/>
                </a:lnTo>
                <a:lnTo>
                  <a:pt x="3691994" y="661192"/>
                </a:lnTo>
                <a:lnTo>
                  <a:pt x="3654414" y="686811"/>
                </a:lnTo>
                <a:lnTo>
                  <a:pt x="3616807" y="711292"/>
                </a:lnTo>
                <a:lnTo>
                  <a:pt x="3579133" y="734698"/>
                </a:lnTo>
                <a:lnTo>
                  <a:pt x="3541349" y="757092"/>
                </a:lnTo>
                <a:lnTo>
                  <a:pt x="3503416" y="778539"/>
                </a:lnTo>
                <a:lnTo>
                  <a:pt x="3465292" y="799102"/>
                </a:lnTo>
                <a:lnTo>
                  <a:pt x="3426936" y="818843"/>
                </a:lnTo>
                <a:lnTo>
                  <a:pt x="3388308" y="837828"/>
                </a:lnTo>
                <a:lnTo>
                  <a:pt x="3349367" y="856120"/>
                </a:lnTo>
                <a:lnTo>
                  <a:pt x="3310072" y="873781"/>
                </a:lnTo>
                <a:lnTo>
                  <a:pt x="3270382" y="890876"/>
                </a:lnTo>
                <a:lnTo>
                  <a:pt x="3230256" y="907468"/>
                </a:lnTo>
                <a:lnTo>
                  <a:pt x="3189653" y="923621"/>
                </a:lnTo>
                <a:lnTo>
                  <a:pt x="3148533" y="939398"/>
                </a:lnTo>
                <a:lnTo>
                  <a:pt x="3106854" y="954862"/>
                </a:lnTo>
                <a:lnTo>
                  <a:pt x="3021658" y="985110"/>
                </a:lnTo>
                <a:lnTo>
                  <a:pt x="2933738" y="1014871"/>
                </a:lnTo>
                <a:lnTo>
                  <a:pt x="2599844" y="1122546"/>
                </a:lnTo>
                <a:lnTo>
                  <a:pt x="2557221" y="1135693"/>
                </a:lnTo>
                <a:lnTo>
                  <a:pt x="2512247" y="1148462"/>
                </a:lnTo>
                <a:lnTo>
                  <a:pt x="2465045" y="1160858"/>
                </a:lnTo>
                <a:lnTo>
                  <a:pt x="2415740" y="1172888"/>
                </a:lnTo>
                <a:lnTo>
                  <a:pt x="2364455" y="1184557"/>
                </a:lnTo>
                <a:lnTo>
                  <a:pt x="2311313" y="1195871"/>
                </a:lnTo>
                <a:lnTo>
                  <a:pt x="2256437" y="1206835"/>
                </a:lnTo>
                <a:lnTo>
                  <a:pt x="2199952" y="1217455"/>
                </a:lnTo>
                <a:lnTo>
                  <a:pt x="2141981" y="1227738"/>
                </a:lnTo>
                <a:lnTo>
                  <a:pt x="2022074" y="1247310"/>
                </a:lnTo>
                <a:lnTo>
                  <a:pt x="1897704" y="1265597"/>
                </a:lnTo>
                <a:lnTo>
                  <a:pt x="1704943" y="1290720"/>
                </a:lnTo>
                <a:lnTo>
                  <a:pt x="1507697" y="1313208"/>
                </a:lnTo>
                <a:lnTo>
                  <a:pt x="1243493" y="1339360"/>
                </a:lnTo>
                <a:lnTo>
                  <a:pt x="860647" y="1371116"/>
                </a:lnTo>
                <a:lnTo>
                  <a:pt x="58013" y="1424048"/>
                </a:lnTo>
                <a:lnTo>
                  <a:pt x="22267" y="1426996"/>
                </a:lnTo>
                <a:lnTo>
                  <a:pt x="9699" y="1428309"/>
                </a:lnTo>
                <a:lnTo>
                  <a:pt x="831" y="1429523"/>
                </a:lnTo>
                <a:lnTo>
                  <a:pt x="0" y="1429708"/>
                </a:lnTo>
                <a:lnTo>
                  <a:pt x="1348071" y="1429708"/>
                </a:lnTo>
                <a:lnTo>
                  <a:pt x="1507287" y="1416397"/>
                </a:lnTo>
                <a:lnTo>
                  <a:pt x="1654846" y="1401253"/>
                </a:lnTo>
                <a:lnTo>
                  <a:pt x="1797127" y="1384012"/>
                </a:lnTo>
                <a:lnTo>
                  <a:pt x="1934214" y="1364865"/>
                </a:lnTo>
                <a:lnTo>
                  <a:pt x="2066192" y="1344000"/>
                </a:lnTo>
                <a:lnTo>
                  <a:pt x="2193147" y="1321606"/>
                </a:lnTo>
                <a:lnTo>
                  <a:pt x="2315162" y="1297873"/>
                </a:lnTo>
                <a:lnTo>
                  <a:pt x="2432323" y="1272989"/>
                </a:lnTo>
                <a:lnTo>
                  <a:pt x="2544715" y="1247144"/>
                </a:lnTo>
                <a:lnTo>
                  <a:pt x="2652422" y="1220526"/>
                </a:lnTo>
                <a:lnTo>
                  <a:pt x="2745256" y="1195861"/>
                </a:lnTo>
                <a:lnTo>
                  <a:pt x="2791720" y="1182854"/>
                </a:lnTo>
                <a:lnTo>
                  <a:pt x="2838189" y="1169379"/>
                </a:lnTo>
                <a:lnTo>
                  <a:pt x="2884646" y="1155420"/>
                </a:lnTo>
                <a:lnTo>
                  <a:pt x="2931072" y="1140962"/>
                </a:lnTo>
                <a:lnTo>
                  <a:pt x="2977448" y="1125991"/>
                </a:lnTo>
                <a:lnTo>
                  <a:pt x="3023756" y="1110491"/>
                </a:lnTo>
                <a:lnTo>
                  <a:pt x="3069976" y="1094448"/>
                </a:lnTo>
                <a:lnTo>
                  <a:pt x="3116091" y="1077846"/>
                </a:lnTo>
                <a:lnTo>
                  <a:pt x="3162082" y="1060672"/>
                </a:lnTo>
                <a:lnTo>
                  <a:pt x="3207929" y="1042910"/>
                </a:lnTo>
                <a:lnTo>
                  <a:pt x="3253615" y="1024545"/>
                </a:lnTo>
                <a:lnTo>
                  <a:pt x="3299121" y="1005562"/>
                </a:lnTo>
                <a:lnTo>
                  <a:pt x="3344428" y="985947"/>
                </a:lnTo>
                <a:lnTo>
                  <a:pt x="3389518" y="965685"/>
                </a:lnTo>
                <a:lnTo>
                  <a:pt x="3434371" y="944760"/>
                </a:lnTo>
                <a:lnTo>
                  <a:pt x="3478970" y="923158"/>
                </a:lnTo>
                <a:lnTo>
                  <a:pt x="3523296" y="900864"/>
                </a:lnTo>
                <a:lnTo>
                  <a:pt x="3567330" y="877863"/>
                </a:lnTo>
                <a:lnTo>
                  <a:pt x="3611053" y="854140"/>
                </a:lnTo>
                <a:lnTo>
                  <a:pt x="3654447" y="829681"/>
                </a:lnTo>
                <a:lnTo>
                  <a:pt x="3697494" y="804470"/>
                </a:lnTo>
                <a:lnTo>
                  <a:pt x="3740174" y="778493"/>
                </a:lnTo>
                <a:lnTo>
                  <a:pt x="3782469" y="751734"/>
                </a:lnTo>
                <a:lnTo>
                  <a:pt x="3824360" y="724179"/>
                </a:lnTo>
                <a:lnTo>
                  <a:pt x="3865830" y="695814"/>
                </a:lnTo>
                <a:lnTo>
                  <a:pt x="3906858" y="666622"/>
                </a:lnTo>
                <a:lnTo>
                  <a:pt x="3947427" y="636589"/>
                </a:lnTo>
                <a:lnTo>
                  <a:pt x="3987517" y="605701"/>
                </a:lnTo>
                <a:lnTo>
                  <a:pt x="4027111" y="573943"/>
                </a:lnTo>
                <a:lnTo>
                  <a:pt x="4066190" y="541299"/>
                </a:lnTo>
                <a:lnTo>
                  <a:pt x="4104735" y="507754"/>
                </a:lnTo>
                <a:lnTo>
                  <a:pt x="4142727" y="473295"/>
                </a:lnTo>
                <a:lnTo>
                  <a:pt x="4180148" y="437905"/>
                </a:lnTo>
                <a:lnTo>
                  <a:pt x="4216979" y="401571"/>
                </a:lnTo>
                <a:lnTo>
                  <a:pt x="4253201" y="364277"/>
                </a:lnTo>
                <a:lnTo>
                  <a:pt x="4288797" y="326008"/>
                </a:lnTo>
                <a:lnTo>
                  <a:pt x="4323747" y="286750"/>
                </a:lnTo>
                <a:lnTo>
                  <a:pt x="4358032" y="246487"/>
                </a:lnTo>
                <a:lnTo>
                  <a:pt x="4358182" y="241835"/>
                </a:lnTo>
                <a:lnTo>
                  <a:pt x="4358286" y="0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5710" y="76676"/>
            <a:ext cx="592455" cy="830580"/>
          </a:xfrm>
          <a:custGeom>
            <a:avLst/>
            <a:gdLst/>
            <a:ahLst/>
            <a:cxnLst/>
            <a:rect l="l" t="t" r="r" b="b"/>
            <a:pathLst>
              <a:path w="592455" h="830580">
                <a:moveTo>
                  <a:pt x="539743" y="483869"/>
                </a:moveTo>
                <a:lnTo>
                  <a:pt x="462495" y="483869"/>
                </a:lnTo>
                <a:lnTo>
                  <a:pt x="464146" y="488949"/>
                </a:lnTo>
                <a:lnTo>
                  <a:pt x="466813" y="490219"/>
                </a:lnTo>
                <a:lnTo>
                  <a:pt x="473290" y="519429"/>
                </a:lnTo>
                <a:lnTo>
                  <a:pt x="484212" y="568959"/>
                </a:lnTo>
                <a:lnTo>
                  <a:pt x="484974" y="619759"/>
                </a:lnTo>
                <a:lnTo>
                  <a:pt x="488530" y="671829"/>
                </a:lnTo>
                <a:lnTo>
                  <a:pt x="488565" y="768349"/>
                </a:lnTo>
                <a:lnTo>
                  <a:pt x="488784" y="792479"/>
                </a:lnTo>
                <a:lnTo>
                  <a:pt x="499706" y="795019"/>
                </a:lnTo>
                <a:lnTo>
                  <a:pt x="502119" y="797559"/>
                </a:lnTo>
                <a:lnTo>
                  <a:pt x="502881" y="803909"/>
                </a:lnTo>
                <a:lnTo>
                  <a:pt x="502119" y="808989"/>
                </a:lnTo>
                <a:lnTo>
                  <a:pt x="501865" y="815339"/>
                </a:lnTo>
                <a:lnTo>
                  <a:pt x="500214" y="820419"/>
                </a:lnTo>
                <a:lnTo>
                  <a:pt x="501357" y="829309"/>
                </a:lnTo>
                <a:lnTo>
                  <a:pt x="508291" y="830579"/>
                </a:lnTo>
                <a:lnTo>
                  <a:pt x="524396" y="830579"/>
                </a:lnTo>
                <a:lnTo>
                  <a:pt x="531329" y="828039"/>
                </a:lnTo>
                <a:lnTo>
                  <a:pt x="535012" y="825499"/>
                </a:lnTo>
                <a:lnTo>
                  <a:pt x="531837" y="817879"/>
                </a:lnTo>
                <a:lnTo>
                  <a:pt x="530440" y="810259"/>
                </a:lnTo>
                <a:lnTo>
                  <a:pt x="529678" y="801369"/>
                </a:lnTo>
                <a:lnTo>
                  <a:pt x="524598" y="793749"/>
                </a:lnTo>
                <a:lnTo>
                  <a:pt x="531075" y="792479"/>
                </a:lnTo>
                <a:lnTo>
                  <a:pt x="540412" y="792479"/>
                </a:lnTo>
                <a:lnTo>
                  <a:pt x="545188" y="787399"/>
                </a:lnTo>
                <a:lnTo>
                  <a:pt x="546559" y="775969"/>
                </a:lnTo>
                <a:lnTo>
                  <a:pt x="545680" y="754379"/>
                </a:lnTo>
                <a:lnTo>
                  <a:pt x="543715" y="642619"/>
                </a:lnTo>
                <a:lnTo>
                  <a:pt x="543648" y="579119"/>
                </a:lnTo>
                <a:lnTo>
                  <a:pt x="539539" y="504189"/>
                </a:lnTo>
                <a:lnTo>
                  <a:pt x="539616" y="488949"/>
                </a:lnTo>
                <a:lnTo>
                  <a:pt x="539743" y="483869"/>
                </a:lnTo>
                <a:close/>
              </a:path>
              <a:path w="592455" h="830580">
                <a:moveTo>
                  <a:pt x="142963" y="116839"/>
                </a:moveTo>
                <a:lnTo>
                  <a:pt x="68757" y="116839"/>
                </a:lnTo>
                <a:lnTo>
                  <a:pt x="67690" y="121919"/>
                </a:lnTo>
                <a:lnTo>
                  <a:pt x="63677" y="125729"/>
                </a:lnTo>
                <a:lnTo>
                  <a:pt x="14452" y="179069"/>
                </a:lnTo>
                <a:lnTo>
                  <a:pt x="7759" y="184149"/>
                </a:lnTo>
                <a:lnTo>
                  <a:pt x="7580" y="193039"/>
                </a:lnTo>
                <a:lnTo>
                  <a:pt x="2412" y="229869"/>
                </a:lnTo>
                <a:lnTo>
                  <a:pt x="5359" y="233679"/>
                </a:lnTo>
                <a:lnTo>
                  <a:pt x="5892" y="237489"/>
                </a:lnTo>
                <a:lnTo>
                  <a:pt x="7226" y="241299"/>
                </a:lnTo>
                <a:lnTo>
                  <a:pt x="0" y="245109"/>
                </a:lnTo>
                <a:lnTo>
                  <a:pt x="2146" y="252729"/>
                </a:lnTo>
                <a:lnTo>
                  <a:pt x="1346" y="260349"/>
                </a:lnTo>
                <a:lnTo>
                  <a:pt x="4106" y="271779"/>
                </a:lnTo>
                <a:lnTo>
                  <a:pt x="4384" y="284479"/>
                </a:lnTo>
                <a:lnTo>
                  <a:pt x="3410" y="298449"/>
                </a:lnTo>
                <a:lnTo>
                  <a:pt x="2412" y="309879"/>
                </a:lnTo>
                <a:lnTo>
                  <a:pt x="5429" y="318769"/>
                </a:lnTo>
                <a:lnTo>
                  <a:pt x="6891" y="327659"/>
                </a:lnTo>
                <a:lnTo>
                  <a:pt x="7451" y="336549"/>
                </a:lnTo>
                <a:lnTo>
                  <a:pt x="7759" y="345439"/>
                </a:lnTo>
                <a:lnTo>
                  <a:pt x="10439" y="353059"/>
                </a:lnTo>
                <a:lnTo>
                  <a:pt x="16319" y="359409"/>
                </a:lnTo>
                <a:lnTo>
                  <a:pt x="20065" y="365759"/>
                </a:lnTo>
                <a:lnTo>
                  <a:pt x="39065" y="379729"/>
                </a:lnTo>
                <a:lnTo>
                  <a:pt x="52171" y="392429"/>
                </a:lnTo>
                <a:lnTo>
                  <a:pt x="50025" y="398779"/>
                </a:lnTo>
                <a:lnTo>
                  <a:pt x="46824" y="427989"/>
                </a:lnTo>
                <a:lnTo>
                  <a:pt x="66344" y="435609"/>
                </a:lnTo>
                <a:lnTo>
                  <a:pt x="64211" y="469899"/>
                </a:lnTo>
                <a:lnTo>
                  <a:pt x="67690" y="544829"/>
                </a:lnTo>
                <a:lnTo>
                  <a:pt x="69408" y="574039"/>
                </a:lnTo>
                <a:lnTo>
                  <a:pt x="69476" y="579119"/>
                </a:lnTo>
                <a:lnTo>
                  <a:pt x="66507" y="671829"/>
                </a:lnTo>
                <a:lnTo>
                  <a:pt x="66381" y="678179"/>
                </a:lnTo>
                <a:lnTo>
                  <a:pt x="68224" y="741679"/>
                </a:lnTo>
                <a:lnTo>
                  <a:pt x="69557" y="779779"/>
                </a:lnTo>
                <a:lnTo>
                  <a:pt x="75984" y="783589"/>
                </a:lnTo>
                <a:lnTo>
                  <a:pt x="71704" y="803909"/>
                </a:lnTo>
                <a:lnTo>
                  <a:pt x="71437" y="825499"/>
                </a:lnTo>
                <a:lnTo>
                  <a:pt x="105625" y="825499"/>
                </a:lnTo>
                <a:lnTo>
                  <a:pt x="105879" y="815339"/>
                </a:lnTo>
                <a:lnTo>
                  <a:pt x="188157" y="815339"/>
                </a:lnTo>
                <a:lnTo>
                  <a:pt x="177634" y="810259"/>
                </a:lnTo>
                <a:lnTo>
                  <a:pt x="203034" y="808989"/>
                </a:lnTo>
                <a:lnTo>
                  <a:pt x="201764" y="801369"/>
                </a:lnTo>
                <a:lnTo>
                  <a:pt x="183222" y="796289"/>
                </a:lnTo>
                <a:lnTo>
                  <a:pt x="152742" y="783589"/>
                </a:lnTo>
                <a:lnTo>
                  <a:pt x="143090" y="775969"/>
                </a:lnTo>
                <a:lnTo>
                  <a:pt x="137756" y="760729"/>
                </a:lnTo>
                <a:lnTo>
                  <a:pt x="144233" y="756919"/>
                </a:lnTo>
                <a:lnTo>
                  <a:pt x="149567" y="678179"/>
                </a:lnTo>
                <a:lnTo>
                  <a:pt x="164045" y="607059"/>
                </a:lnTo>
                <a:lnTo>
                  <a:pt x="174713" y="504189"/>
                </a:lnTo>
                <a:lnTo>
                  <a:pt x="176872" y="459739"/>
                </a:lnTo>
                <a:lnTo>
                  <a:pt x="195033" y="455929"/>
                </a:lnTo>
                <a:lnTo>
                  <a:pt x="220941" y="455929"/>
                </a:lnTo>
                <a:lnTo>
                  <a:pt x="220941" y="454659"/>
                </a:lnTo>
                <a:lnTo>
                  <a:pt x="219925" y="445769"/>
                </a:lnTo>
                <a:lnTo>
                  <a:pt x="218528" y="433069"/>
                </a:lnTo>
                <a:lnTo>
                  <a:pt x="216369" y="427989"/>
                </a:lnTo>
                <a:lnTo>
                  <a:pt x="215607" y="421639"/>
                </a:lnTo>
                <a:lnTo>
                  <a:pt x="212835" y="411479"/>
                </a:lnTo>
                <a:lnTo>
                  <a:pt x="210289" y="401319"/>
                </a:lnTo>
                <a:lnTo>
                  <a:pt x="208339" y="391159"/>
                </a:lnTo>
                <a:lnTo>
                  <a:pt x="207352" y="380999"/>
                </a:lnTo>
                <a:lnTo>
                  <a:pt x="204685" y="372109"/>
                </a:lnTo>
                <a:lnTo>
                  <a:pt x="202272" y="365759"/>
                </a:lnTo>
                <a:lnTo>
                  <a:pt x="200875" y="358139"/>
                </a:lnTo>
                <a:lnTo>
                  <a:pt x="197933" y="349249"/>
                </a:lnTo>
                <a:lnTo>
                  <a:pt x="195811" y="341629"/>
                </a:lnTo>
                <a:lnTo>
                  <a:pt x="194285" y="332739"/>
                </a:lnTo>
                <a:lnTo>
                  <a:pt x="193128" y="323849"/>
                </a:lnTo>
                <a:lnTo>
                  <a:pt x="190985" y="317499"/>
                </a:lnTo>
                <a:lnTo>
                  <a:pt x="189414" y="309879"/>
                </a:lnTo>
                <a:lnTo>
                  <a:pt x="189699" y="303529"/>
                </a:lnTo>
                <a:lnTo>
                  <a:pt x="193128" y="299719"/>
                </a:lnTo>
                <a:lnTo>
                  <a:pt x="267847" y="299719"/>
                </a:lnTo>
                <a:lnTo>
                  <a:pt x="266407" y="297179"/>
                </a:lnTo>
                <a:lnTo>
                  <a:pt x="260057" y="293369"/>
                </a:lnTo>
                <a:lnTo>
                  <a:pt x="258152" y="290829"/>
                </a:lnTo>
                <a:lnTo>
                  <a:pt x="251421" y="289559"/>
                </a:lnTo>
                <a:lnTo>
                  <a:pt x="252818" y="283209"/>
                </a:lnTo>
                <a:lnTo>
                  <a:pt x="250405" y="278129"/>
                </a:lnTo>
                <a:lnTo>
                  <a:pt x="241007" y="275589"/>
                </a:lnTo>
                <a:lnTo>
                  <a:pt x="244563" y="262889"/>
                </a:lnTo>
                <a:lnTo>
                  <a:pt x="240499" y="261619"/>
                </a:lnTo>
                <a:lnTo>
                  <a:pt x="238086" y="260349"/>
                </a:lnTo>
                <a:lnTo>
                  <a:pt x="232752" y="260349"/>
                </a:lnTo>
                <a:lnTo>
                  <a:pt x="219163" y="247649"/>
                </a:lnTo>
                <a:lnTo>
                  <a:pt x="211035" y="233679"/>
                </a:lnTo>
                <a:lnTo>
                  <a:pt x="201764" y="201929"/>
                </a:lnTo>
                <a:lnTo>
                  <a:pt x="190969" y="180339"/>
                </a:lnTo>
                <a:lnTo>
                  <a:pt x="188556" y="170179"/>
                </a:lnTo>
                <a:lnTo>
                  <a:pt x="174713" y="157479"/>
                </a:lnTo>
                <a:lnTo>
                  <a:pt x="154393" y="146049"/>
                </a:lnTo>
                <a:lnTo>
                  <a:pt x="128104" y="140969"/>
                </a:lnTo>
                <a:lnTo>
                  <a:pt x="125183" y="140969"/>
                </a:lnTo>
                <a:lnTo>
                  <a:pt x="134327" y="138429"/>
                </a:lnTo>
                <a:lnTo>
                  <a:pt x="135597" y="138429"/>
                </a:lnTo>
                <a:lnTo>
                  <a:pt x="143344" y="133349"/>
                </a:lnTo>
                <a:lnTo>
                  <a:pt x="144043" y="133349"/>
                </a:lnTo>
                <a:lnTo>
                  <a:pt x="144995" y="129539"/>
                </a:lnTo>
                <a:lnTo>
                  <a:pt x="140931" y="124459"/>
                </a:lnTo>
                <a:lnTo>
                  <a:pt x="143387" y="124459"/>
                </a:lnTo>
                <a:lnTo>
                  <a:pt x="142328" y="118109"/>
                </a:lnTo>
                <a:lnTo>
                  <a:pt x="142963" y="116839"/>
                </a:lnTo>
                <a:close/>
              </a:path>
              <a:path w="592455" h="830580">
                <a:moveTo>
                  <a:pt x="188157" y="815339"/>
                </a:moveTo>
                <a:lnTo>
                  <a:pt x="105879" y="815339"/>
                </a:lnTo>
                <a:lnTo>
                  <a:pt x="135597" y="825499"/>
                </a:lnTo>
                <a:lnTo>
                  <a:pt x="198208" y="825499"/>
                </a:lnTo>
                <a:lnTo>
                  <a:pt x="196049" y="819149"/>
                </a:lnTo>
                <a:lnTo>
                  <a:pt x="188157" y="815339"/>
                </a:lnTo>
                <a:close/>
              </a:path>
              <a:path w="592455" h="830580">
                <a:moveTo>
                  <a:pt x="587610" y="316229"/>
                </a:moveTo>
                <a:lnTo>
                  <a:pt x="390105" y="316229"/>
                </a:lnTo>
                <a:lnTo>
                  <a:pt x="387057" y="345439"/>
                </a:lnTo>
                <a:lnTo>
                  <a:pt x="373722" y="441959"/>
                </a:lnTo>
                <a:lnTo>
                  <a:pt x="383628" y="445769"/>
                </a:lnTo>
                <a:lnTo>
                  <a:pt x="380453" y="519429"/>
                </a:lnTo>
                <a:lnTo>
                  <a:pt x="385787" y="563879"/>
                </a:lnTo>
                <a:lnTo>
                  <a:pt x="388708" y="608329"/>
                </a:lnTo>
                <a:lnTo>
                  <a:pt x="383628" y="701039"/>
                </a:lnTo>
                <a:lnTo>
                  <a:pt x="378294" y="768349"/>
                </a:lnTo>
                <a:lnTo>
                  <a:pt x="388200" y="774699"/>
                </a:lnTo>
                <a:lnTo>
                  <a:pt x="385787" y="777239"/>
                </a:lnTo>
                <a:lnTo>
                  <a:pt x="382231" y="779779"/>
                </a:lnTo>
                <a:lnTo>
                  <a:pt x="381723" y="783589"/>
                </a:lnTo>
                <a:lnTo>
                  <a:pt x="355660" y="801018"/>
                </a:lnTo>
                <a:lnTo>
                  <a:pt x="349973" y="803909"/>
                </a:lnTo>
                <a:lnTo>
                  <a:pt x="321271" y="817879"/>
                </a:lnTo>
                <a:lnTo>
                  <a:pt x="313524" y="824229"/>
                </a:lnTo>
                <a:lnTo>
                  <a:pt x="317842" y="825499"/>
                </a:lnTo>
                <a:lnTo>
                  <a:pt x="388200" y="825499"/>
                </a:lnTo>
                <a:lnTo>
                  <a:pt x="403948" y="815339"/>
                </a:lnTo>
                <a:lnTo>
                  <a:pt x="436496" y="815339"/>
                </a:lnTo>
                <a:lnTo>
                  <a:pt x="436762" y="807719"/>
                </a:lnTo>
                <a:lnTo>
                  <a:pt x="435760" y="796289"/>
                </a:lnTo>
                <a:lnTo>
                  <a:pt x="434174" y="784859"/>
                </a:lnTo>
                <a:lnTo>
                  <a:pt x="447224" y="783589"/>
                </a:lnTo>
                <a:lnTo>
                  <a:pt x="451129" y="777239"/>
                </a:lnTo>
                <a:lnTo>
                  <a:pt x="450176" y="760729"/>
                </a:lnTo>
                <a:lnTo>
                  <a:pt x="448652" y="728979"/>
                </a:lnTo>
                <a:lnTo>
                  <a:pt x="445477" y="642619"/>
                </a:lnTo>
                <a:lnTo>
                  <a:pt x="438746" y="594359"/>
                </a:lnTo>
                <a:lnTo>
                  <a:pt x="439508" y="586739"/>
                </a:lnTo>
                <a:lnTo>
                  <a:pt x="439508" y="584199"/>
                </a:lnTo>
                <a:lnTo>
                  <a:pt x="438437" y="574039"/>
                </a:lnTo>
                <a:lnTo>
                  <a:pt x="438080" y="563879"/>
                </a:lnTo>
                <a:lnTo>
                  <a:pt x="438437" y="553719"/>
                </a:lnTo>
                <a:lnTo>
                  <a:pt x="439508" y="544829"/>
                </a:lnTo>
                <a:lnTo>
                  <a:pt x="442175" y="538479"/>
                </a:lnTo>
                <a:lnTo>
                  <a:pt x="442175" y="537209"/>
                </a:lnTo>
                <a:lnTo>
                  <a:pt x="442683" y="529589"/>
                </a:lnTo>
                <a:lnTo>
                  <a:pt x="445376" y="521969"/>
                </a:lnTo>
                <a:lnTo>
                  <a:pt x="448414" y="513079"/>
                </a:lnTo>
                <a:lnTo>
                  <a:pt x="451667" y="505459"/>
                </a:lnTo>
                <a:lnTo>
                  <a:pt x="455002" y="496569"/>
                </a:lnTo>
                <a:lnTo>
                  <a:pt x="455891" y="495299"/>
                </a:lnTo>
                <a:lnTo>
                  <a:pt x="458304" y="485139"/>
                </a:lnTo>
                <a:lnTo>
                  <a:pt x="459066" y="485139"/>
                </a:lnTo>
                <a:lnTo>
                  <a:pt x="462495" y="483869"/>
                </a:lnTo>
                <a:lnTo>
                  <a:pt x="539743" y="483869"/>
                </a:lnTo>
                <a:lnTo>
                  <a:pt x="540092" y="469899"/>
                </a:lnTo>
                <a:lnTo>
                  <a:pt x="542759" y="466089"/>
                </a:lnTo>
                <a:lnTo>
                  <a:pt x="544664" y="463549"/>
                </a:lnTo>
                <a:lnTo>
                  <a:pt x="548728" y="461009"/>
                </a:lnTo>
                <a:lnTo>
                  <a:pt x="554062" y="457199"/>
                </a:lnTo>
                <a:lnTo>
                  <a:pt x="555967" y="452119"/>
                </a:lnTo>
                <a:lnTo>
                  <a:pt x="557745" y="445769"/>
                </a:lnTo>
                <a:lnTo>
                  <a:pt x="561047" y="438149"/>
                </a:lnTo>
                <a:lnTo>
                  <a:pt x="561047" y="430529"/>
                </a:lnTo>
                <a:lnTo>
                  <a:pt x="560583" y="424179"/>
                </a:lnTo>
                <a:lnTo>
                  <a:pt x="559809" y="422909"/>
                </a:lnTo>
                <a:lnTo>
                  <a:pt x="559654" y="421639"/>
                </a:lnTo>
                <a:lnTo>
                  <a:pt x="561047" y="419099"/>
                </a:lnTo>
                <a:lnTo>
                  <a:pt x="568985" y="417829"/>
                </a:lnTo>
                <a:lnTo>
                  <a:pt x="571684" y="412749"/>
                </a:lnTo>
                <a:lnTo>
                  <a:pt x="572335" y="403859"/>
                </a:lnTo>
                <a:lnTo>
                  <a:pt x="574128" y="389889"/>
                </a:lnTo>
                <a:lnTo>
                  <a:pt x="583780" y="342899"/>
                </a:lnTo>
                <a:lnTo>
                  <a:pt x="587610" y="316229"/>
                </a:lnTo>
                <a:close/>
              </a:path>
              <a:path w="592455" h="830580">
                <a:moveTo>
                  <a:pt x="436496" y="815339"/>
                </a:moveTo>
                <a:lnTo>
                  <a:pt x="403948" y="815339"/>
                </a:lnTo>
                <a:lnTo>
                  <a:pt x="404964" y="825499"/>
                </a:lnTo>
                <a:lnTo>
                  <a:pt x="433920" y="825499"/>
                </a:lnTo>
                <a:lnTo>
                  <a:pt x="436407" y="817879"/>
                </a:lnTo>
                <a:lnTo>
                  <a:pt x="436496" y="815339"/>
                </a:lnTo>
                <a:close/>
              </a:path>
              <a:path w="592455" h="830580">
                <a:moveTo>
                  <a:pt x="357466" y="800099"/>
                </a:moveTo>
                <a:lnTo>
                  <a:pt x="353656" y="801369"/>
                </a:lnTo>
                <a:lnTo>
                  <a:pt x="355660" y="801018"/>
                </a:lnTo>
                <a:lnTo>
                  <a:pt x="357466" y="800099"/>
                </a:lnTo>
                <a:close/>
              </a:path>
              <a:path w="592455" h="830580">
                <a:moveTo>
                  <a:pt x="220941" y="455929"/>
                </a:moveTo>
                <a:lnTo>
                  <a:pt x="195033" y="455929"/>
                </a:lnTo>
                <a:lnTo>
                  <a:pt x="201764" y="463549"/>
                </a:lnTo>
                <a:lnTo>
                  <a:pt x="220941" y="461009"/>
                </a:lnTo>
                <a:lnTo>
                  <a:pt x="220941" y="455929"/>
                </a:lnTo>
                <a:close/>
              </a:path>
              <a:path w="592455" h="830580">
                <a:moveTo>
                  <a:pt x="267847" y="299719"/>
                </a:moveTo>
                <a:lnTo>
                  <a:pt x="193128" y="299719"/>
                </a:lnTo>
                <a:lnTo>
                  <a:pt x="200367" y="302259"/>
                </a:lnTo>
                <a:lnTo>
                  <a:pt x="205955" y="307339"/>
                </a:lnTo>
                <a:lnTo>
                  <a:pt x="207860" y="312419"/>
                </a:lnTo>
                <a:lnTo>
                  <a:pt x="210527" y="314959"/>
                </a:lnTo>
                <a:lnTo>
                  <a:pt x="235927" y="331469"/>
                </a:lnTo>
                <a:lnTo>
                  <a:pt x="243166" y="336549"/>
                </a:lnTo>
                <a:lnTo>
                  <a:pt x="245071" y="337819"/>
                </a:lnTo>
                <a:lnTo>
                  <a:pt x="252928" y="339089"/>
                </a:lnTo>
                <a:lnTo>
                  <a:pt x="256676" y="340359"/>
                </a:lnTo>
                <a:lnTo>
                  <a:pt x="259162" y="344169"/>
                </a:lnTo>
                <a:lnTo>
                  <a:pt x="263232" y="350519"/>
                </a:lnTo>
                <a:lnTo>
                  <a:pt x="267804" y="350519"/>
                </a:lnTo>
                <a:lnTo>
                  <a:pt x="267296" y="353059"/>
                </a:lnTo>
                <a:lnTo>
                  <a:pt x="269963" y="356869"/>
                </a:lnTo>
                <a:lnTo>
                  <a:pt x="278726" y="358139"/>
                </a:lnTo>
                <a:lnTo>
                  <a:pt x="277202" y="363219"/>
                </a:lnTo>
                <a:lnTo>
                  <a:pt x="285965" y="364489"/>
                </a:lnTo>
                <a:lnTo>
                  <a:pt x="291045" y="363219"/>
                </a:lnTo>
                <a:lnTo>
                  <a:pt x="294601" y="361949"/>
                </a:lnTo>
                <a:lnTo>
                  <a:pt x="297776" y="358139"/>
                </a:lnTo>
                <a:lnTo>
                  <a:pt x="304704" y="354329"/>
                </a:lnTo>
                <a:lnTo>
                  <a:pt x="312524" y="351789"/>
                </a:lnTo>
                <a:lnTo>
                  <a:pt x="319797" y="349249"/>
                </a:lnTo>
                <a:lnTo>
                  <a:pt x="325081" y="344169"/>
                </a:lnTo>
                <a:lnTo>
                  <a:pt x="329526" y="342899"/>
                </a:lnTo>
                <a:lnTo>
                  <a:pt x="331685" y="340359"/>
                </a:lnTo>
                <a:lnTo>
                  <a:pt x="335495" y="337819"/>
                </a:lnTo>
                <a:lnTo>
                  <a:pt x="336765" y="332739"/>
                </a:lnTo>
                <a:lnTo>
                  <a:pt x="342734" y="331469"/>
                </a:lnTo>
                <a:lnTo>
                  <a:pt x="347179" y="330199"/>
                </a:lnTo>
                <a:lnTo>
                  <a:pt x="352894" y="328929"/>
                </a:lnTo>
                <a:lnTo>
                  <a:pt x="357466" y="327659"/>
                </a:lnTo>
                <a:lnTo>
                  <a:pt x="361911" y="325119"/>
                </a:lnTo>
                <a:lnTo>
                  <a:pt x="365975" y="318769"/>
                </a:lnTo>
                <a:lnTo>
                  <a:pt x="370547" y="318769"/>
                </a:lnTo>
                <a:lnTo>
                  <a:pt x="377151" y="317499"/>
                </a:lnTo>
                <a:lnTo>
                  <a:pt x="383628" y="317499"/>
                </a:lnTo>
                <a:lnTo>
                  <a:pt x="390105" y="316229"/>
                </a:lnTo>
                <a:lnTo>
                  <a:pt x="587610" y="316229"/>
                </a:lnTo>
                <a:lnTo>
                  <a:pt x="588522" y="309879"/>
                </a:lnTo>
                <a:lnTo>
                  <a:pt x="276313" y="309879"/>
                </a:lnTo>
                <a:lnTo>
                  <a:pt x="275805" y="308609"/>
                </a:lnTo>
                <a:lnTo>
                  <a:pt x="273138" y="304799"/>
                </a:lnTo>
                <a:lnTo>
                  <a:pt x="269455" y="303529"/>
                </a:lnTo>
                <a:lnTo>
                  <a:pt x="268566" y="300989"/>
                </a:lnTo>
                <a:lnTo>
                  <a:pt x="267847" y="299719"/>
                </a:lnTo>
                <a:close/>
              </a:path>
              <a:path w="592455" h="830580">
                <a:moveTo>
                  <a:pt x="514184" y="118109"/>
                </a:moveTo>
                <a:lnTo>
                  <a:pt x="452589" y="118109"/>
                </a:lnTo>
                <a:lnTo>
                  <a:pt x="432904" y="137159"/>
                </a:lnTo>
                <a:lnTo>
                  <a:pt x="429602" y="151129"/>
                </a:lnTo>
                <a:lnTo>
                  <a:pt x="423252" y="157479"/>
                </a:lnTo>
                <a:lnTo>
                  <a:pt x="409536" y="175259"/>
                </a:lnTo>
                <a:lnTo>
                  <a:pt x="397852" y="199389"/>
                </a:lnTo>
                <a:lnTo>
                  <a:pt x="388708" y="228599"/>
                </a:lnTo>
                <a:lnTo>
                  <a:pt x="383628" y="236219"/>
                </a:lnTo>
                <a:lnTo>
                  <a:pt x="378294" y="243839"/>
                </a:lnTo>
                <a:lnTo>
                  <a:pt x="365975" y="260349"/>
                </a:lnTo>
                <a:lnTo>
                  <a:pt x="338162" y="278129"/>
                </a:lnTo>
                <a:lnTo>
                  <a:pt x="316953" y="295909"/>
                </a:lnTo>
                <a:lnTo>
                  <a:pt x="308952" y="295909"/>
                </a:lnTo>
                <a:lnTo>
                  <a:pt x="304380" y="297179"/>
                </a:lnTo>
                <a:lnTo>
                  <a:pt x="300695" y="298449"/>
                </a:lnTo>
                <a:lnTo>
                  <a:pt x="298904" y="300989"/>
                </a:lnTo>
                <a:lnTo>
                  <a:pt x="296040" y="302259"/>
                </a:lnTo>
                <a:lnTo>
                  <a:pt x="289140" y="302259"/>
                </a:lnTo>
                <a:lnTo>
                  <a:pt x="285457" y="303529"/>
                </a:lnTo>
                <a:lnTo>
                  <a:pt x="283298" y="303529"/>
                </a:lnTo>
                <a:lnTo>
                  <a:pt x="280885" y="308609"/>
                </a:lnTo>
                <a:lnTo>
                  <a:pt x="276313" y="309879"/>
                </a:lnTo>
                <a:lnTo>
                  <a:pt x="588522" y="309879"/>
                </a:lnTo>
                <a:lnTo>
                  <a:pt x="590892" y="293369"/>
                </a:lnTo>
                <a:lnTo>
                  <a:pt x="592289" y="257809"/>
                </a:lnTo>
                <a:lnTo>
                  <a:pt x="590892" y="203199"/>
                </a:lnTo>
                <a:lnTo>
                  <a:pt x="590892" y="179069"/>
                </a:lnTo>
                <a:lnTo>
                  <a:pt x="589114" y="160019"/>
                </a:lnTo>
                <a:lnTo>
                  <a:pt x="577303" y="147319"/>
                </a:lnTo>
                <a:lnTo>
                  <a:pt x="554570" y="137159"/>
                </a:lnTo>
                <a:lnTo>
                  <a:pt x="535012" y="130809"/>
                </a:lnTo>
                <a:lnTo>
                  <a:pt x="531329" y="128269"/>
                </a:lnTo>
                <a:lnTo>
                  <a:pt x="529170" y="124459"/>
                </a:lnTo>
                <a:lnTo>
                  <a:pt x="525360" y="121919"/>
                </a:lnTo>
                <a:lnTo>
                  <a:pt x="519010" y="120649"/>
                </a:lnTo>
                <a:lnTo>
                  <a:pt x="514184" y="118109"/>
                </a:lnTo>
                <a:close/>
              </a:path>
              <a:path w="592455" h="830580">
                <a:moveTo>
                  <a:pt x="144043" y="133349"/>
                </a:moveTo>
                <a:lnTo>
                  <a:pt x="143344" y="133349"/>
                </a:lnTo>
                <a:lnTo>
                  <a:pt x="143090" y="137159"/>
                </a:lnTo>
                <a:lnTo>
                  <a:pt x="144043" y="133349"/>
                </a:lnTo>
                <a:close/>
              </a:path>
              <a:path w="592455" h="830580">
                <a:moveTo>
                  <a:pt x="143387" y="124459"/>
                </a:moveTo>
                <a:lnTo>
                  <a:pt x="140931" y="124459"/>
                </a:lnTo>
                <a:lnTo>
                  <a:pt x="143598" y="125729"/>
                </a:lnTo>
                <a:lnTo>
                  <a:pt x="143387" y="124459"/>
                </a:lnTo>
                <a:close/>
              </a:path>
              <a:path w="592455" h="830580">
                <a:moveTo>
                  <a:pt x="442683" y="0"/>
                </a:moveTo>
                <a:lnTo>
                  <a:pt x="426427" y="2539"/>
                </a:lnTo>
                <a:lnTo>
                  <a:pt x="414870" y="15239"/>
                </a:lnTo>
                <a:lnTo>
                  <a:pt x="412838" y="29209"/>
                </a:lnTo>
                <a:lnTo>
                  <a:pt x="412838" y="38099"/>
                </a:lnTo>
                <a:lnTo>
                  <a:pt x="403694" y="44449"/>
                </a:lnTo>
                <a:lnTo>
                  <a:pt x="403694" y="55879"/>
                </a:lnTo>
                <a:lnTo>
                  <a:pt x="405853" y="59689"/>
                </a:lnTo>
                <a:lnTo>
                  <a:pt x="407123" y="63499"/>
                </a:lnTo>
                <a:lnTo>
                  <a:pt x="397852" y="80009"/>
                </a:lnTo>
                <a:lnTo>
                  <a:pt x="392391" y="82549"/>
                </a:lnTo>
                <a:lnTo>
                  <a:pt x="401789" y="86359"/>
                </a:lnTo>
                <a:lnTo>
                  <a:pt x="412203" y="86359"/>
                </a:lnTo>
                <a:lnTo>
                  <a:pt x="410425" y="88899"/>
                </a:lnTo>
                <a:lnTo>
                  <a:pt x="409536" y="96519"/>
                </a:lnTo>
                <a:lnTo>
                  <a:pt x="416267" y="97789"/>
                </a:lnTo>
                <a:lnTo>
                  <a:pt x="418680" y="99059"/>
                </a:lnTo>
                <a:lnTo>
                  <a:pt x="412838" y="102869"/>
                </a:lnTo>
                <a:lnTo>
                  <a:pt x="412203" y="105409"/>
                </a:lnTo>
                <a:lnTo>
                  <a:pt x="416267" y="105409"/>
                </a:lnTo>
                <a:lnTo>
                  <a:pt x="418172" y="109219"/>
                </a:lnTo>
                <a:lnTo>
                  <a:pt x="414108" y="120649"/>
                </a:lnTo>
                <a:lnTo>
                  <a:pt x="418680" y="119379"/>
                </a:lnTo>
                <a:lnTo>
                  <a:pt x="441096" y="119379"/>
                </a:lnTo>
                <a:lnTo>
                  <a:pt x="452589" y="118109"/>
                </a:lnTo>
                <a:lnTo>
                  <a:pt x="514184" y="118109"/>
                </a:lnTo>
                <a:lnTo>
                  <a:pt x="511771" y="116839"/>
                </a:lnTo>
                <a:lnTo>
                  <a:pt x="510120" y="110489"/>
                </a:lnTo>
                <a:lnTo>
                  <a:pt x="507707" y="109219"/>
                </a:lnTo>
                <a:lnTo>
                  <a:pt x="506945" y="101599"/>
                </a:lnTo>
                <a:lnTo>
                  <a:pt x="504278" y="99059"/>
                </a:lnTo>
                <a:lnTo>
                  <a:pt x="497293" y="99059"/>
                </a:lnTo>
                <a:lnTo>
                  <a:pt x="496563" y="97789"/>
                </a:lnTo>
                <a:lnTo>
                  <a:pt x="494118" y="92709"/>
                </a:lnTo>
                <a:lnTo>
                  <a:pt x="493102" y="80009"/>
                </a:lnTo>
                <a:lnTo>
                  <a:pt x="496277" y="69849"/>
                </a:lnTo>
                <a:lnTo>
                  <a:pt x="496277" y="55879"/>
                </a:lnTo>
                <a:lnTo>
                  <a:pt x="497547" y="36829"/>
                </a:lnTo>
                <a:lnTo>
                  <a:pt x="487641" y="15239"/>
                </a:lnTo>
                <a:lnTo>
                  <a:pt x="469988" y="6349"/>
                </a:lnTo>
                <a:lnTo>
                  <a:pt x="442683" y="0"/>
                </a:lnTo>
                <a:close/>
              </a:path>
              <a:path w="592455" h="830580">
                <a:moveTo>
                  <a:pt x="441096" y="119379"/>
                </a:moveTo>
                <a:lnTo>
                  <a:pt x="418680" y="119379"/>
                </a:lnTo>
                <a:lnTo>
                  <a:pt x="429602" y="120649"/>
                </a:lnTo>
                <a:lnTo>
                  <a:pt x="441096" y="119379"/>
                </a:lnTo>
                <a:close/>
              </a:path>
              <a:path w="592455" h="830580">
                <a:moveTo>
                  <a:pt x="110451" y="34289"/>
                </a:moveTo>
                <a:lnTo>
                  <a:pt x="105117" y="39369"/>
                </a:lnTo>
                <a:lnTo>
                  <a:pt x="77584" y="39369"/>
                </a:lnTo>
                <a:lnTo>
                  <a:pt x="65011" y="44449"/>
                </a:lnTo>
                <a:lnTo>
                  <a:pt x="54584" y="58419"/>
                </a:lnTo>
                <a:lnTo>
                  <a:pt x="52971" y="60959"/>
                </a:lnTo>
                <a:lnTo>
                  <a:pt x="51638" y="62229"/>
                </a:lnTo>
                <a:lnTo>
                  <a:pt x="48600" y="66075"/>
                </a:lnTo>
                <a:lnTo>
                  <a:pt x="48158" y="72389"/>
                </a:lnTo>
                <a:lnTo>
                  <a:pt x="48691" y="82549"/>
                </a:lnTo>
                <a:lnTo>
                  <a:pt x="47625" y="83819"/>
                </a:lnTo>
                <a:lnTo>
                  <a:pt x="52171" y="91439"/>
                </a:lnTo>
                <a:lnTo>
                  <a:pt x="56451" y="93979"/>
                </a:lnTo>
                <a:lnTo>
                  <a:pt x="55918" y="99059"/>
                </a:lnTo>
                <a:lnTo>
                  <a:pt x="56451" y="104139"/>
                </a:lnTo>
                <a:lnTo>
                  <a:pt x="58318" y="107949"/>
                </a:lnTo>
                <a:lnTo>
                  <a:pt x="60998" y="111759"/>
                </a:lnTo>
                <a:lnTo>
                  <a:pt x="61798" y="116839"/>
                </a:lnTo>
                <a:lnTo>
                  <a:pt x="66344" y="118109"/>
                </a:lnTo>
                <a:lnTo>
                  <a:pt x="68757" y="116839"/>
                </a:lnTo>
                <a:lnTo>
                  <a:pt x="142963" y="116839"/>
                </a:lnTo>
                <a:lnTo>
                  <a:pt x="144233" y="114299"/>
                </a:lnTo>
                <a:lnTo>
                  <a:pt x="147916" y="113029"/>
                </a:lnTo>
                <a:lnTo>
                  <a:pt x="148424" y="110489"/>
                </a:lnTo>
                <a:lnTo>
                  <a:pt x="146646" y="106679"/>
                </a:lnTo>
                <a:lnTo>
                  <a:pt x="143090" y="102869"/>
                </a:lnTo>
                <a:lnTo>
                  <a:pt x="142328" y="99059"/>
                </a:lnTo>
                <a:lnTo>
                  <a:pt x="140850" y="92709"/>
                </a:lnTo>
                <a:lnTo>
                  <a:pt x="140927" y="88899"/>
                </a:lnTo>
                <a:lnTo>
                  <a:pt x="140989" y="81279"/>
                </a:lnTo>
                <a:lnTo>
                  <a:pt x="139153" y="74929"/>
                </a:lnTo>
                <a:lnTo>
                  <a:pt x="135089" y="72389"/>
                </a:lnTo>
                <a:lnTo>
                  <a:pt x="133184" y="68579"/>
                </a:lnTo>
                <a:lnTo>
                  <a:pt x="132676" y="63499"/>
                </a:lnTo>
                <a:lnTo>
                  <a:pt x="128448" y="60959"/>
                </a:lnTo>
                <a:lnTo>
                  <a:pt x="127136" y="55879"/>
                </a:lnTo>
                <a:lnTo>
                  <a:pt x="126658" y="48259"/>
                </a:lnTo>
                <a:lnTo>
                  <a:pt x="124929" y="43179"/>
                </a:lnTo>
                <a:lnTo>
                  <a:pt x="110451" y="34289"/>
                </a:lnTo>
                <a:close/>
              </a:path>
              <a:path w="592455" h="830580">
                <a:moveTo>
                  <a:pt x="498976" y="97789"/>
                </a:moveTo>
                <a:lnTo>
                  <a:pt x="497293" y="99059"/>
                </a:lnTo>
                <a:lnTo>
                  <a:pt x="504278" y="99059"/>
                </a:lnTo>
                <a:lnTo>
                  <a:pt x="498976" y="97789"/>
                </a:lnTo>
                <a:close/>
              </a:path>
              <a:path w="592455" h="830580">
                <a:moveTo>
                  <a:pt x="48691" y="64769"/>
                </a:moveTo>
                <a:lnTo>
                  <a:pt x="47625" y="67309"/>
                </a:lnTo>
                <a:lnTo>
                  <a:pt x="48600" y="66075"/>
                </a:lnTo>
                <a:lnTo>
                  <a:pt x="48691" y="647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-16483" y="205295"/>
            <a:ext cx="1171840" cy="70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6096000" cy="930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37688" y="27432"/>
            <a:ext cx="5172456" cy="1011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09341" y="143078"/>
            <a:ext cx="45974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六、報名與競賽方式：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444230" y="6420101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fld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573" y="1213700"/>
            <a:ext cx="8394065" cy="38077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9220">
              <a:lnSpc>
                <a:spcPct val="125000"/>
              </a:lnSpc>
              <a:spcBef>
                <a:spcPts val="100"/>
              </a:spcBef>
            </a:pPr>
            <a:r>
              <a:rPr b="1" spc="260" dirty="0">
                <a:latin typeface="微軟正黑體" pitchFamily="34" charset="-120"/>
                <a:ea typeface="微軟正黑體" pitchFamily="34" charset="-120"/>
                <a:cs typeface="新細明體"/>
              </a:rPr>
              <a:t>Step</a:t>
            </a:r>
            <a:r>
              <a:rPr b="1" spc="85" dirty="0">
                <a:latin typeface="微軟正黑體" pitchFamily="34" charset="-120"/>
                <a:ea typeface="微軟正黑體" pitchFamily="34" charset="-120"/>
                <a:cs typeface="新細明體"/>
              </a:rPr>
              <a:t> </a:t>
            </a:r>
            <a:r>
              <a:rPr b="1" spc="204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1.</a:t>
            </a:r>
            <a:r>
              <a:rPr b="1" spc="3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下載詳閱【競賽說明會</a:t>
            </a:r>
            <a:r>
              <a:rPr b="1" spc="1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PPT</a:t>
            </a:r>
            <a:r>
              <a:rPr b="1" spc="3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】與【比賽專用商業模式九宮格格式】 </a:t>
            </a:r>
            <a:r>
              <a:rPr b="1" spc="260" dirty="0">
                <a:latin typeface="微軟正黑體" pitchFamily="34" charset="-120"/>
                <a:ea typeface="微軟正黑體" pitchFamily="34" charset="-120"/>
                <a:cs typeface="新細明體"/>
              </a:rPr>
              <a:t>Step</a:t>
            </a:r>
            <a:r>
              <a:rPr b="1" spc="130" dirty="0">
                <a:latin typeface="微軟正黑體" pitchFamily="34" charset="-120"/>
                <a:ea typeface="微軟正黑體" pitchFamily="34" charset="-120"/>
                <a:cs typeface="新細明體"/>
              </a:rPr>
              <a:t> </a:t>
            </a:r>
            <a:r>
              <a:rPr b="1" spc="204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2.</a:t>
            </a:r>
            <a:r>
              <a:rPr b="1" spc="18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每組成員</a:t>
            </a:r>
            <a:r>
              <a:rPr b="1" spc="5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(</a:t>
            </a:r>
            <a:r>
              <a:rPr b="1" spc="18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以</a:t>
            </a:r>
            <a:r>
              <a:rPr b="1" spc="8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3~5</a:t>
            </a:r>
            <a:r>
              <a:rPr b="1" spc="18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名</a:t>
            </a:r>
            <a:r>
              <a:rPr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為</a:t>
            </a:r>
            <a:r>
              <a:rPr b="1" spc="16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限；指導老師</a:t>
            </a:r>
            <a:r>
              <a:rPr b="1" spc="7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1~2</a:t>
            </a:r>
            <a:r>
              <a:rPr b="1" spc="16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名</a:t>
            </a:r>
            <a:r>
              <a:rPr b="1" spc="5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)</a:t>
            </a:r>
            <a:r>
              <a:rPr b="1" spc="13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 </a:t>
            </a:r>
            <a:r>
              <a:rPr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，【</a:t>
            </a:r>
            <a:r>
              <a:rPr b="1" spc="-5" dirty="0" err="1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一般</a:t>
            </a:r>
            <a:r>
              <a:rPr lang="zh-TW" altLang="en-US" b="1" spc="-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企</a:t>
            </a:r>
            <a:r>
              <a:rPr b="1" spc="-5" dirty="0" err="1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業組</a:t>
            </a:r>
            <a:r>
              <a:rPr b="1" spc="-5" dirty="0" err="1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】與</a:t>
            </a:r>
            <a:endParaRPr b="1" dirty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12700" marR="639445">
              <a:lnSpc>
                <a:spcPct val="125000"/>
              </a:lnSpc>
            </a:pPr>
            <a:r>
              <a:rPr b="1" spc="-5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>【</a:t>
            </a:r>
            <a:r>
              <a:rPr lang="zh-TW" altLang="en-US" b="1" spc="-5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>創新創業</a:t>
            </a:r>
            <a:r>
              <a:rPr b="1" spc="-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組</a:t>
            </a:r>
            <a:r>
              <a:rPr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】，選擇一個知名企業或品牌填寫商業模式九宮格。 </a:t>
            </a:r>
            <a:endParaRPr lang="en-US" b="1" spc="-5" dirty="0" smtClean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12700" marR="639445">
              <a:lnSpc>
                <a:spcPct val="125000"/>
              </a:lnSpc>
            </a:pPr>
            <a:r>
              <a:rPr b="1" spc="260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>Step</a:t>
            </a:r>
            <a:r>
              <a:rPr b="1" spc="110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> </a:t>
            </a:r>
            <a:r>
              <a:rPr b="1" spc="204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3.</a:t>
            </a:r>
            <a:r>
              <a:rPr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將作品於</a:t>
            </a:r>
            <a:r>
              <a:rPr b="1" spc="19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202</a:t>
            </a:r>
            <a:r>
              <a:rPr lang="en-US" altLang="zh-TW" b="1" spc="19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1</a:t>
            </a:r>
            <a:r>
              <a:rPr b="1" spc="42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年</a:t>
            </a:r>
            <a:r>
              <a:rPr b="1" spc="19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1</a:t>
            </a:r>
            <a:r>
              <a:rPr lang="en-US" altLang="zh-TW" b="1" spc="19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2</a:t>
            </a:r>
            <a:r>
              <a:rPr b="1" spc="42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月</a:t>
            </a:r>
            <a:r>
              <a:rPr lang="en-US" altLang="zh-TW" b="1" spc="42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17</a:t>
            </a:r>
            <a:r>
              <a:rPr b="1" spc="42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日</a:t>
            </a:r>
            <a:r>
              <a:rPr b="1" spc="12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(</a:t>
            </a:r>
            <a:r>
              <a:rPr lang="zh-TW" altLang="en-US" b="1" spc="12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五</a:t>
            </a:r>
            <a:r>
              <a:rPr b="1" spc="17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)</a:t>
            </a:r>
            <a:r>
              <a:rPr b="1" spc="17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17:00</a:t>
            </a:r>
            <a:r>
              <a:rPr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前上傳到比賽</a:t>
            </a:r>
            <a:r>
              <a:rPr b="1" spc="10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官網</a:t>
            </a:r>
            <a:r>
              <a:rPr b="1" spc="3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(</a:t>
            </a:r>
            <a:r>
              <a:rPr b="1" spc="10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網址</a:t>
            </a:r>
            <a:r>
              <a:rPr b="1" spc="2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: </a:t>
            </a:r>
            <a:r>
              <a:rPr b="1" spc="20" dirty="0">
                <a:latin typeface="微軟正黑體" pitchFamily="34" charset="-120"/>
                <a:ea typeface="微軟正黑體" pitchFamily="34" charset="-120"/>
                <a:cs typeface="新細明體"/>
              </a:rPr>
              <a:t> </a:t>
            </a:r>
            <a:r>
              <a:rPr lang="zh-TW" altLang="en-US" b="1" spc="20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> </a:t>
            </a:r>
            <a:r>
              <a:rPr lang="en-US" altLang="zh-TW" b="1" spc="20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/>
            </a:r>
            <a:br>
              <a:rPr lang="en-US" altLang="zh-TW" b="1" spc="20" dirty="0" smtClean="0">
                <a:latin typeface="微軟正黑體" pitchFamily="34" charset="-120"/>
                <a:ea typeface="微軟正黑體" pitchFamily="34" charset="-120"/>
                <a:cs typeface="新細明體"/>
              </a:rPr>
            </a:br>
            <a:r>
              <a:rPr lang="zh-TW" altLang="en-US" b="1" spc="20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>               </a:t>
            </a:r>
            <a:r>
              <a:rPr b="1" spc="24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https</a:t>
            </a:r>
            <a:r>
              <a:rPr b="1" spc="240" dirty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://</a:t>
            </a:r>
            <a:r>
              <a:rPr b="1" spc="24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www.mm.stu.edu.tw/1</a:t>
            </a:r>
            <a:r>
              <a:rPr lang="en-US" altLang="zh-TW" b="1" spc="24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1</a:t>
            </a:r>
            <a:r>
              <a:rPr b="1" spc="24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0bm</a:t>
            </a:r>
            <a:r>
              <a:rPr b="1" spc="240" dirty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/)</a:t>
            </a:r>
            <a:endParaRPr b="1" dirty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12700" marR="88900">
              <a:lnSpc>
                <a:spcPct val="124400"/>
              </a:lnSpc>
              <a:spcBef>
                <a:spcPts val="15"/>
              </a:spcBef>
            </a:pPr>
            <a:r>
              <a:rPr b="1" spc="260" dirty="0">
                <a:latin typeface="微軟正黑體" pitchFamily="34" charset="-120"/>
                <a:ea typeface="微軟正黑體" pitchFamily="34" charset="-120"/>
                <a:cs typeface="新細明體"/>
              </a:rPr>
              <a:t>Step</a:t>
            </a:r>
            <a:r>
              <a:rPr b="1" spc="105" dirty="0">
                <a:latin typeface="微軟正黑體" pitchFamily="34" charset="-120"/>
                <a:ea typeface="微軟正黑體" pitchFamily="34" charset="-120"/>
                <a:cs typeface="新細明體"/>
              </a:rPr>
              <a:t> </a:t>
            </a:r>
            <a:r>
              <a:rPr b="1" spc="204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4.</a:t>
            </a:r>
            <a:r>
              <a:rPr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作品經初選評選委員評選入圍，於</a:t>
            </a:r>
            <a:r>
              <a:rPr b="1" spc="17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202</a:t>
            </a:r>
            <a:r>
              <a:rPr lang="en-US" altLang="zh-TW" b="1" spc="17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1</a:t>
            </a:r>
            <a:r>
              <a:rPr b="1" spc="38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年</a:t>
            </a:r>
            <a:r>
              <a:rPr b="1" spc="17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1</a:t>
            </a:r>
            <a:r>
              <a:rPr lang="en-US" altLang="zh-TW" b="1" spc="17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2</a:t>
            </a:r>
            <a:r>
              <a:rPr b="1" spc="38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月</a:t>
            </a:r>
            <a:r>
              <a:rPr lang="en-US" altLang="zh-TW" b="1" spc="38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24</a:t>
            </a:r>
            <a:r>
              <a:rPr b="1" spc="38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日</a:t>
            </a:r>
            <a:r>
              <a:rPr b="1" spc="114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(</a:t>
            </a:r>
            <a:r>
              <a:rPr b="1" spc="434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五</a:t>
            </a:r>
            <a:r>
              <a:rPr b="1" spc="21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)17:00</a:t>
            </a:r>
            <a:r>
              <a:rPr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前公 </a:t>
            </a:r>
            <a:r>
              <a:rPr lang="en-US" b="1" spc="-5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/>
            </a:r>
            <a:br>
              <a:rPr lang="en-US" b="1" spc="-5" dirty="0" smtClean="0">
                <a:latin typeface="微軟正黑體" pitchFamily="34" charset="-120"/>
                <a:ea typeface="微軟正黑體" pitchFamily="34" charset="-120"/>
                <a:cs typeface="新細明體"/>
              </a:rPr>
            </a:br>
            <a:r>
              <a:rPr lang="zh-TW" altLang="en-US" b="1" spc="-5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>               </a:t>
            </a:r>
            <a:r>
              <a:rPr b="1" spc="-5" dirty="0" err="1" smtClean="0">
                <a:latin typeface="微軟正黑體" pitchFamily="34" charset="-120"/>
                <a:ea typeface="微軟正黑體" pitchFamily="34" charset="-120"/>
                <a:cs typeface="新細明體"/>
              </a:rPr>
              <a:t>布於</a:t>
            </a:r>
            <a:r>
              <a:rPr b="1" spc="220" dirty="0" err="1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樹德科技大學行銷管理系</a:t>
            </a:r>
            <a:r>
              <a:rPr lang="zh-TW" altLang="en-US"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比賽</a:t>
            </a:r>
            <a:r>
              <a:rPr lang="zh-TW" altLang="en-US" b="1" spc="10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官</a:t>
            </a:r>
            <a:r>
              <a:rPr lang="zh-TW" altLang="en-US" b="1" spc="10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網</a:t>
            </a:r>
            <a:endParaRPr lang="en-US" altLang="zh-TW" b="1" spc="105" dirty="0" smtClean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12700" marR="88900">
              <a:lnSpc>
                <a:spcPct val="124400"/>
              </a:lnSpc>
              <a:spcBef>
                <a:spcPts val="15"/>
              </a:spcBef>
            </a:pPr>
            <a:r>
              <a:rPr b="1" spc="240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>Step</a:t>
            </a:r>
            <a:r>
              <a:rPr b="1" spc="120" dirty="0" smtClean="0">
                <a:latin typeface="微軟正黑體" pitchFamily="34" charset="-120"/>
                <a:ea typeface="微軟正黑體" pitchFamily="34" charset="-120"/>
                <a:cs typeface="新細明體"/>
              </a:rPr>
              <a:t> </a:t>
            </a:r>
            <a:r>
              <a:rPr b="1" spc="19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5.</a:t>
            </a:r>
            <a:r>
              <a:rPr b="1" spc="12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 </a:t>
            </a:r>
            <a:r>
              <a:rPr b="1" spc="-5" dirty="0" err="1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入圍隊伍請</a:t>
            </a:r>
            <a:r>
              <a:rPr b="1" dirty="0" err="1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於</a:t>
            </a:r>
            <a:r>
              <a:rPr b="1" spc="13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 </a:t>
            </a:r>
            <a:r>
              <a:rPr b="1" spc="30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202</a:t>
            </a:r>
            <a:r>
              <a:rPr lang="en-US" altLang="zh-TW" b="1" spc="30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2</a:t>
            </a:r>
            <a:r>
              <a:rPr b="1" spc="13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 </a:t>
            </a:r>
            <a:r>
              <a:rPr b="1" spc="204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年</a:t>
            </a:r>
            <a:r>
              <a:rPr b="1" spc="9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1</a:t>
            </a:r>
            <a:r>
              <a:rPr b="1" spc="21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月</a:t>
            </a:r>
            <a:r>
              <a:rPr b="1" spc="13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 </a:t>
            </a:r>
            <a:r>
              <a:rPr lang="en-US" altLang="zh-TW" b="1" spc="13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14</a:t>
            </a:r>
            <a:r>
              <a:rPr b="1" spc="37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日</a:t>
            </a:r>
            <a:r>
              <a:rPr b="1" spc="114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(</a:t>
            </a:r>
            <a:r>
              <a:rPr lang="zh-TW" altLang="en-US" b="1" spc="114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五</a:t>
            </a:r>
            <a:r>
              <a:rPr b="1" spc="12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)</a:t>
            </a:r>
            <a:r>
              <a:rPr b="1" spc="13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 </a:t>
            </a:r>
            <a:r>
              <a:rPr b="1" spc="27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24:00</a:t>
            </a:r>
            <a:r>
              <a:rPr b="1" spc="13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 </a:t>
            </a:r>
            <a:r>
              <a:rPr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前上傳作品簡報影 </a:t>
            </a:r>
            <a:r>
              <a:rPr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片 </a:t>
            </a:r>
            <a:r>
              <a:rPr b="1" dirty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至 </a:t>
            </a:r>
            <a:r>
              <a:rPr lang="en-US" b="1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/>
            </a:r>
            <a:br>
              <a:rPr lang="en-US" b="1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</a:b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                </a:t>
            </a:r>
            <a:r>
              <a:rPr b="1" spc="245" dirty="0" err="1" smtClean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youtube</a:t>
            </a:r>
            <a:r>
              <a:rPr b="1" spc="24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 </a:t>
            </a:r>
            <a:r>
              <a:rPr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平 台 並 </a:t>
            </a:r>
            <a:r>
              <a:rPr b="1" spc="-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到</a:t>
            </a:r>
            <a:r>
              <a:rPr lang="zh-TW" altLang="en-US"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比賽</a:t>
            </a:r>
            <a:r>
              <a:rPr lang="zh-TW" altLang="en-US" b="1" spc="10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官網</a:t>
            </a:r>
            <a:r>
              <a:rPr b="1" spc="-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決 </a:t>
            </a:r>
            <a:r>
              <a:rPr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8"/>
              </a:rPr>
              <a:t>賽 報 名 系 統 </a:t>
            </a:r>
            <a:r>
              <a:rPr b="1" spc="-5" dirty="0" err="1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完成報名</a:t>
            </a:r>
            <a:r>
              <a:rPr b="1" spc="-5" dirty="0" err="1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，進行決賽</a:t>
            </a:r>
            <a:r>
              <a:rPr b="1" spc="-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，</a:t>
            </a:r>
            <a:r>
              <a:rPr lang="en-US" b="1" spc="-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/>
            </a:r>
            <a:br>
              <a:rPr lang="en-US" b="1" spc="-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</a:br>
            <a:r>
              <a:rPr lang="zh-TW" altLang="en-US" b="1" spc="-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                </a:t>
            </a:r>
            <a:r>
              <a:rPr b="1" spc="-5" dirty="0" err="1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逾時繳交視同棄</a:t>
            </a:r>
            <a:r>
              <a:rPr b="1" spc="-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 </a:t>
            </a:r>
            <a:r>
              <a:rPr b="1" spc="-5" dirty="0">
                <a:latin typeface="微軟正黑體" pitchFamily="34" charset="-120"/>
                <a:ea typeface="微軟正黑體" pitchFamily="34" charset="-120"/>
                <a:cs typeface="新細明體"/>
              </a:rPr>
              <a:t>權</a:t>
            </a:r>
            <a:r>
              <a:rPr b="1" dirty="0">
                <a:latin typeface="微軟正黑體" pitchFamily="34" charset="-120"/>
                <a:ea typeface="微軟正黑體" pitchFamily="34" charset="-120"/>
                <a:cs typeface="新細明體"/>
              </a:rPr>
              <a:t>。</a:t>
            </a:r>
          </a:p>
          <a:p>
            <a:pPr marL="12700" marR="5080">
              <a:lnSpc>
                <a:spcPct val="125000"/>
              </a:lnSpc>
            </a:pPr>
            <a:r>
              <a:rPr b="1" spc="260" dirty="0">
                <a:latin typeface="微軟正黑體" pitchFamily="34" charset="-120"/>
                <a:ea typeface="微軟正黑體" pitchFamily="34" charset="-120"/>
                <a:cs typeface="新細明體"/>
              </a:rPr>
              <a:t>Step</a:t>
            </a:r>
            <a:r>
              <a:rPr b="1" spc="114" dirty="0">
                <a:latin typeface="微軟正黑體" pitchFamily="34" charset="-120"/>
                <a:ea typeface="微軟正黑體" pitchFamily="34" charset="-120"/>
                <a:cs typeface="新細明體"/>
              </a:rPr>
              <a:t> </a:t>
            </a:r>
            <a:r>
              <a:rPr b="1" spc="204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6.</a:t>
            </a:r>
            <a:r>
              <a:rPr b="1" spc="12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 </a:t>
            </a:r>
            <a:r>
              <a:rPr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獲獎公告於</a:t>
            </a:r>
            <a:r>
              <a:rPr b="1" spc="19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202</a:t>
            </a:r>
            <a:r>
              <a:rPr lang="en-US" altLang="zh-TW" b="1" spc="19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2</a:t>
            </a:r>
            <a:r>
              <a:rPr b="1" spc="42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年</a:t>
            </a:r>
            <a:r>
              <a:rPr b="1" spc="19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1</a:t>
            </a:r>
            <a:r>
              <a:rPr b="1" spc="42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月</a:t>
            </a:r>
            <a:r>
              <a:rPr lang="en-US" altLang="zh-TW" b="1" spc="42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2</a:t>
            </a:r>
            <a:r>
              <a:rPr b="1" spc="19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4</a:t>
            </a:r>
            <a:r>
              <a:rPr b="1" spc="42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日</a:t>
            </a:r>
            <a:r>
              <a:rPr b="1" spc="12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(</a:t>
            </a:r>
            <a:r>
              <a:rPr lang="zh-TW" altLang="en-US" b="1" spc="12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一</a:t>
            </a:r>
            <a:r>
              <a:rPr b="1" spc="170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)</a:t>
            </a:r>
            <a:r>
              <a:rPr b="1" spc="170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17:00</a:t>
            </a:r>
            <a:r>
              <a:rPr b="1" spc="-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前公布於</a:t>
            </a:r>
            <a:r>
              <a:rPr lang="zh-TW" altLang="en-US" b="1" spc="-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比賽</a:t>
            </a:r>
            <a:r>
              <a:rPr lang="zh-TW" altLang="en-US" b="1" spc="105" dirty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官</a:t>
            </a:r>
            <a:r>
              <a:rPr lang="zh-TW" altLang="en-US" b="1" spc="105" dirty="0" smtClean="0">
                <a:latin typeface="微軟正黑體" pitchFamily="34" charset="-120"/>
                <a:ea typeface="微軟正黑體" pitchFamily="34" charset="-120"/>
                <a:cs typeface="新細明體"/>
                <a:hlinkClick r:id="rId7"/>
              </a:rPr>
              <a:t>網</a:t>
            </a:r>
            <a:endParaRPr b="1" dirty="0">
              <a:latin typeface="微軟正黑體" pitchFamily="34" charset="-120"/>
              <a:ea typeface="微軟正黑體" pitchFamily="34" charset="-120"/>
              <a:cs typeface="新細明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0616" y="10667"/>
            <a:ext cx="10576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7816" y="10667"/>
            <a:ext cx="2429256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7096" y="74676"/>
            <a:ext cx="946403" cy="905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04003" y="74676"/>
            <a:ext cx="3992879" cy="9052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57388" y="74676"/>
            <a:ext cx="944879" cy="905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408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SimSun"/>
                <a:cs typeface="SimSun"/>
              </a:rPr>
              <a:t>6.關鍵資源</a:t>
            </a:r>
            <a:r>
              <a:rPr sz="3200" b="0" dirty="0">
                <a:latin typeface="SimSun"/>
                <a:cs typeface="SimSun"/>
              </a:rPr>
              <a:t>（Key</a:t>
            </a:r>
            <a:r>
              <a:rPr sz="3200" b="0" spc="-35" dirty="0">
                <a:latin typeface="SimSun"/>
                <a:cs typeface="SimSun"/>
              </a:rPr>
              <a:t> </a:t>
            </a:r>
            <a:r>
              <a:rPr sz="3200" b="0" dirty="0">
                <a:latin typeface="SimSun"/>
                <a:cs typeface="SimSun"/>
              </a:rPr>
              <a:t>Resources,</a:t>
            </a:r>
            <a:r>
              <a:rPr sz="3200" b="0" spc="-35" dirty="0">
                <a:latin typeface="SimSun"/>
                <a:cs typeface="SimSun"/>
              </a:rPr>
              <a:t> </a:t>
            </a:r>
            <a:r>
              <a:rPr sz="3200" b="0" dirty="0">
                <a:latin typeface="SimSun"/>
                <a:cs typeface="SimSun"/>
              </a:rPr>
              <a:t>KR）</a:t>
            </a:r>
            <a:endParaRPr sz="3200">
              <a:latin typeface="SimSun"/>
              <a:cs typeface="SimSu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7233" y="1208532"/>
            <a:ext cx="86692" cy="822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2668" y="885444"/>
            <a:ext cx="826008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9283" y="885444"/>
            <a:ext cx="1895855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5748" y="885444"/>
            <a:ext cx="824484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10839" y="883919"/>
            <a:ext cx="2606040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47488" y="883919"/>
            <a:ext cx="646176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24271" y="883919"/>
            <a:ext cx="961644" cy="7894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16523" y="885444"/>
            <a:ext cx="1182624" cy="7894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90715" y="1013460"/>
            <a:ext cx="2398776" cy="5760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2960" y="1344167"/>
            <a:ext cx="2909316" cy="5699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50335" y="1344167"/>
            <a:ext cx="4753356" cy="5699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2960" y="1648967"/>
            <a:ext cx="2662428" cy="5699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8244" y="2090927"/>
            <a:ext cx="859536" cy="75590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94004" y="2005583"/>
            <a:ext cx="7441692" cy="8991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26465" y="975105"/>
            <a:ext cx="8030845" cy="1645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8890" rIns="0" bIns="0" rtlCol="0">
            <a:spAutoFit/>
          </a:bodyPr>
          <a:lstStyle/>
          <a:p>
            <a:pPr marL="354965" marR="5080" indent="-342900">
              <a:lnSpc>
                <a:spcPct val="100699"/>
              </a:lnSpc>
              <a:spcBef>
                <a:spcPts val="70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6.</a:t>
            </a:r>
            <a:r>
              <a:rPr sz="28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關鍵資源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Key</a:t>
            </a:r>
            <a:r>
              <a:rPr sz="2800" b="1" spc="-4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Resources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,</a:t>
            </a:r>
            <a:r>
              <a:rPr sz="28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KR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）：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The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Key</a:t>
            </a:r>
            <a:r>
              <a:rPr sz="2000" b="1" spc="-2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Resources  Building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Block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describes the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most important assets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required to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make 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abusiness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model</a:t>
            </a:r>
            <a:r>
              <a:rPr sz="2000" b="1" spc="-6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work.</a:t>
            </a:r>
            <a:endParaRPr sz="2000" b="1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3200" b="1" spc="229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•</a:t>
            </a:r>
            <a:r>
              <a:rPr sz="3200" b="1" spc="459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要讓</a:t>
            </a:r>
            <a:r>
              <a:rPr sz="3200" b="1" spc="44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商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業模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式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運作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所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需要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最重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資產</a:t>
            </a:r>
            <a:endParaRPr sz="32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12850" y="2921000"/>
            <a:ext cx="5876925" cy="35433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30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0616" y="10667"/>
            <a:ext cx="10576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7816" y="10667"/>
            <a:ext cx="2429256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97096" y="74676"/>
            <a:ext cx="946403" cy="905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04003" y="74676"/>
            <a:ext cx="3992879" cy="9052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57388" y="74676"/>
            <a:ext cx="944879" cy="905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4080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SimSun"/>
                <a:cs typeface="SimSun"/>
              </a:rPr>
              <a:t>6.關鍵資源</a:t>
            </a:r>
            <a:r>
              <a:rPr sz="3200" b="0" dirty="0">
                <a:latin typeface="SimSun"/>
                <a:cs typeface="SimSun"/>
              </a:rPr>
              <a:t>（Key</a:t>
            </a:r>
            <a:r>
              <a:rPr sz="3200" b="0" spc="-35" dirty="0">
                <a:latin typeface="SimSun"/>
                <a:cs typeface="SimSun"/>
              </a:rPr>
              <a:t> </a:t>
            </a:r>
            <a:r>
              <a:rPr sz="3200" b="0" dirty="0">
                <a:latin typeface="SimSun"/>
                <a:cs typeface="SimSun"/>
              </a:rPr>
              <a:t>Resources,</a:t>
            </a:r>
            <a:r>
              <a:rPr sz="3200" b="0" spc="-35" dirty="0">
                <a:latin typeface="SimSun"/>
                <a:cs typeface="SimSun"/>
              </a:rPr>
              <a:t> </a:t>
            </a:r>
            <a:r>
              <a:rPr sz="3200" b="0" dirty="0">
                <a:latin typeface="SimSun"/>
                <a:cs typeface="SimSun"/>
              </a:rPr>
              <a:t>KR）</a:t>
            </a:r>
            <a:endParaRPr sz="3200">
              <a:latin typeface="SimSun"/>
              <a:cs typeface="SimSu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7233" y="1208532"/>
            <a:ext cx="86692" cy="822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2668" y="885444"/>
            <a:ext cx="826008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9283" y="885444"/>
            <a:ext cx="1895855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55748" y="885444"/>
            <a:ext cx="824484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10839" y="883919"/>
            <a:ext cx="2606040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47488" y="883919"/>
            <a:ext cx="646176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24271" y="883919"/>
            <a:ext cx="961644" cy="7894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16523" y="885444"/>
            <a:ext cx="1182624" cy="7894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90715" y="1014983"/>
            <a:ext cx="2383536" cy="5760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1436" y="1441703"/>
            <a:ext cx="5173980" cy="5760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86984" y="1312163"/>
            <a:ext cx="1181100" cy="78943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98691" y="1312163"/>
            <a:ext cx="824484" cy="78943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6465" y="975105"/>
            <a:ext cx="8103234" cy="4367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368300" indent="-356235">
              <a:lnSpc>
                <a:spcPct val="100000"/>
              </a:lnSpc>
              <a:spcBef>
                <a:spcPts val="95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6.</a:t>
            </a:r>
            <a:r>
              <a:rPr sz="28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關鍵資源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Key</a:t>
            </a:r>
            <a:r>
              <a:rPr sz="2800" b="1" spc="-3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Resources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,</a:t>
            </a:r>
            <a:r>
              <a:rPr sz="28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KR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）：</a:t>
            </a:r>
            <a:r>
              <a:rPr sz="2000" b="1" spc="10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想</a:t>
            </a:r>
            <a:r>
              <a:rPr sz="2000" b="1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要提供及</a:t>
            </a:r>
            <a:r>
              <a:rPr sz="2000" b="1" spc="-1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傳</a:t>
            </a:r>
            <a:r>
              <a:rPr sz="2000" b="1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遞前述的各</a:t>
            </a:r>
            <a:r>
              <a:rPr sz="2000" b="1" spc="-1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項</a:t>
            </a:r>
            <a:r>
              <a:rPr sz="2000" b="1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元</a:t>
            </a:r>
            <a:r>
              <a:rPr sz="2000" b="1" spc="-1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素</a:t>
            </a:r>
            <a:r>
              <a:rPr sz="20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，所需</a:t>
            </a:r>
            <a:r>
              <a:rPr sz="2000" b="1" spc="-1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</a:t>
            </a:r>
            <a:r>
              <a:rPr sz="20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2000" b="1" spc="-1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資</a:t>
            </a:r>
            <a:r>
              <a:rPr sz="20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產就是</a:t>
            </a:r>
            <a:r>
              <a:rPr sz="2000" b="1" spc="-1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</a:t>
            </a:r>
            <a:r>
              <a:rPr sz="20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鍵</a:t>
            </a:r>
            <a:r>
              <a:rPr sz="2000" b="1" spc="-1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資</a:t>
            </a:r>
            <a:r>
              <a:rPr sz="2000" b="1" spc="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源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……。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756285" marR="5080" indent="-287020">
              <a:lnSpc>
                <a:spcPct val="100000"/>
              </a:lnSpc>
              <a:spcBef>
                <a:spcPts val="590"/>
              </a:spcBef>
            </a:pP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–我們的價值主張、配銷通路、顧客關係、收益流、需要 什麼樣的關鍵資源?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–關鍵資源取得容易嗎?穩定嗎?時間對</a:t>
            </a:r>
            <a:r>
              <a:rPr sz="2400" b="1" spc="-1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KR</a:t>
            </a: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的影響如何?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80"/>
              </a:spcBef>
            </a:pP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4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資源型態</a:t>
            </a: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: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–實體資源:店鋪/工廠/原料/倉儲/物流/科技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–智慧資源:</a:t>
            </a:r>
            <a:r>
              <a:rPr sz="20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品牌</a:t>
            </a:r>
            <a:r>
              <a:rPr sz="20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sz="20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專業</a:t>
            </a:r>
            <a:r>
              <a:rPr sz="2000" b="1" spc="-1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知</a:t>
            </a:r>
            <a:r>
              <a:rPr sz="20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識</a:t>
            </a:r>
            <a:r>
              <a:rPr sz="20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sz="20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專利</a:t>
            </a:r>
            <a:r>
              <a:rPr sz="20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sz="20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著</a:t>
            </a:r>
            <a:r>
              <a:rPr sz="20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作/</a:t>
            </a:r>
            <a:r>
              <a:rPr sz="20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夥伴關係</a:t>
            </a:r>
            <a:r>
              <a:rPr sz="20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sz="2000" b="1" spc="-1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</a:t>
            </a:r>
            <a:r>
              <a:rPr sz="20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資</a:t>
            </a:r>
            <a:r>
              <a:rPr sz="2000" b="1" spc="-10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(</a:t>
            </a:r>
            <a:r>
              <a:rPr sz="20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數據)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–人力資源:律師/研發工程師/業務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80"/>
              </a:spcBef>
            </a:pP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–財務資源:現金/信用額度/股票選擇權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2368550"/>
            <a:ext cx="1106487" cy="174625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31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887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40829" y="5516117"/>
            <a:ext cx="4202916" cy="1341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698" y="5428291"/>
            <a:ext cx="4358640" cy="1430020"/>
          </a:xfrm>
          <a:custGeom>
            <a:avLst/>
            <a:gdLst/>
            <a:ahLst/>
            <a:cxnLst/>
            <a:rect l="l" t="t" r="r" b="b"/>
            <a:pathLst>
              <a:path w="4358640" h="1430020">
                <a:moveTo>
                  <a:pt x="4358301" y="0"/>
                </a:moveTo>
                <a:lnTo>
                  <a:pt x="4322931" y="44605"/>
                </a:lnTo>
                <a:lnTo>
                  <a:pt x="4280229" y="97082"/>
                </a:lnTo>
                <a:lnTo>
                  <a:pt x="4238153" y="147403"/>
                </a:lnTo>
                <a:lnTo>
                  <a:pt x="4196663" y="195633"/>
                </a:lnTo>
                <a:lnTo>
                  <a:pt x="4155718" y="241835"/>
                </a:lnTo>
                <a:lnTo>
                  <a:pt x="4115277" y="286072"/>
                </a:lnTo>
                <a:lnTo>
                  <a:pt x="4075299" y="328408"/>
                </a:lnTo>
                <a:lnTo>
                  <a:pt x="4035744" y="368906"/>
                </a:lnTo>
                <a:lnTo>
                  <a:pt x="3996570" y="407631"/>
                </a:lnTo>
                <a:lnTo>
                  <a:pt x="3957736" y="444645"/>
                </a:lnTo>
                <a:lnTo>
                  <a:pt x="3919203" y="480013"/>
                </a:lnTo>
                <a:lnTo>
                  <a:pt x="3880928" y="513797"/>
                </a:lnTo>
                <a:lnTo>
                  <a:pt x="3842872" y="546061"/>
                </a:lnTo>
                <a:lnTo>
                  <a:pt x="3804992" y="576869"/>
                </a:lnTo>
                <a:lnTo>
                  <a:pt x="3767249" y="606285"/>
                </a:lnTo>
                <a:lnTo>
                  <a:pt x="3729601" y="634371"/>
                </a:lnTo>
                <a:lnTo>
                  <a:pt x="3692008" y="661192"/>
                </a:lnTo>
                <a:lnTo>
                  <a:pt x="3654429" y="686811"/>
                </a:lnTo>
                <a:lnTo>
                  <a:pt x="3616822" y="711292"/>
                </a:lnTo>
                <a:lnTo>
                  <a:pt x="3579147" y="734698"/>
                </a:lnTo>
                <a:lnTo>
                  <a:pt x="3541364" y="757092"/>
                </a:lnTo>
                <a:lnTo>
                  <a:pt x="3503430" y="778539"/>
                </a:lnTo>
                <a:lnTo>
                  <a:pt x="3465306" y="799102"/>
                </a:lnTo>
                <a:lnTo>
                  <a:pt x="3426951" y="818844"/>
                </a:lnTo>
                <a:lnTo>
                  <a:pt x="3388323" y="837828"/>
                </a:lnTo>
                <a:lnTo>
                  <a:pt x="3349382" y="856120"/>
                </a:lnTo>
                <a:lnTo>
                  <a:pt x="3310087" y="873781"/>
                </a:lnTo>
                <a:lnTo>
                  <a:pt x="3270397" y="890876"/>
                </a:lnTo>
                <a:lnTo>
                  <a:pt x="3230271" y="907468"/>
                </a:lnTo>
                <a:lnTo>
                  <a:pt x="3189668" y="923621"/>
                </a:lnTo>
                <a:lnTo>
                  <a:pt x="3148548" y="939398"/>
                </a:lnTo>
                <a:lnTo>
                  <a:pt x="3106869" y="954863"/>
                </a:lnTo>
                <a:lnTo>
                  <a:pt x="3021673" y="985110"/>
                </a:lnTo>
                <a:lnTo>
                  <a:pt x="2933752" y="1014871"/>
                </a:lnTo>
                <a:lnTo>
                  <a:pt x="2599859" y="1122546"/>
                </a:lnTo>
                <a:lnTo>
                  <a:pt x="2557235" y="1135693"/>
                </a:lnTo>
                <a:lnTo>
                  <a:pt x="2512261" y="1148462"/>
                </a:lnTo>
                <a:lnTo>
                  <a:pt x="2465060" y="1160858"/>
                </a:lnTo>
                <a:lnTo>
                  <a:pt x="2415755" y="1172888"/>
                </a:lnTo>
                <a:lnTo>
                  <a:pt x="2364469" y="1184557"/>
                </a:lnTo>
                <a:lnTo>
                  <a:pt x="2311327" y="1195871"/>
                </a:lnTo>
                <a:lnTo>
                  <a:pt x="2256452" y="1206835"/>
                </a:lnTo>
                <a:lnTo>
                  <a:pt x="2199967" y="1217455"/>
                </a:lnTo>
                <a:lnTo>
                  <a:pt x="2141996" y="1227737"/>
                </a:lnTo>
                <a:lnTo>
                  <a:pt x="2022089" y="1247309"/>
                </a:lnTo>
                <a:lnTo>
                  <a:pt x="1897719" y="1265597"/>
                </a:lnTo>
                <a:lnTo>
                  <a:pt x="1704957" y="1290719"/>
                </a:lnTo>
                <a:lnTo>
                  <a:pt x="1507712" y="1313207"/>
                </a:lnTo>
                <a:lnTo>
                  <a:pt x="1243508" y="1339359"/>
                </a:lnTo>
                <a:lnTo>
                  <a:pt x="860662" y="1371114"/>
                </a:lnTo>
                <a:lnTo>
                  <a:pt x="58028" y="1424044"/>
                </a:lnTo>
                <a:lnTo>
                  <a:pt x="22282" y="1426991"/>
                </a:lnTo>
                <a:lnTo>
                  <a:pt x="9713" y="1428305"/>
                </a:lnTo>
                <a:lnTo>
                  <a:pt x="846" y="1429519"/>
                </a:lnTo>
                <a:lnTo>
                  <a:pt x="0" y="1429707"/>
                </a:lnTo>
                <a:lnTo>
                  <a:pt x="1348106" y="1429707"/>
                </a:lnTo>
                <a:lnTo>
                  <a:pt x="1507301" y="1416398"/>
                </a:lnTo>
                <a:lnTo>
                  <a:pt x="1654861" y="1401254"/>
                </a:lnTo>
                <a:lnTo>
                  <a:pt x="1797141" y="1384013"/>
                </a:lnTo>
                <a:lnTo>
                  <a:pt x="1934228" y="1364866"/>
                </a:lnTo>
                <a:lnTo>
                  <a:pt x="2066207" y="1344001"/>
                </a:lnTo>
                <a:lnTo>
                  <a:pt x="2193161" y="1321607"/>
                </a:lnTo>
                <a:lnTo>
                  <a:pt x="2315177" y="1297874"/>
                </a:lnTo>
                <a:lnTo>
                  <a:pt x="2432338" y="1272989"/>
                </a:lnTo>
                <a:lnTo>
                  <a:pt x="2544729" y="1247144"/>
                </a:lnTo>
                <a:lnTo>
                  <a:pt x="2652437" y="1220526"/>
                </a:lnTo>
                <a:lnTo>
                  <a:pt x="2745271" y="1195861"/>
                </a:lnTo>
                <a:lnTo>
                  <a:pt x="2791734" y="1182854"/>
                </a:lnTo>
                <a:lnTo>
                  <a:pt x="2838204" y="1169379"/>
                </a:lnTo>
                <a:lnTo>
                  <a:pt x="2884661" y="1155420"/>
                </a:lnTo>
                <a:lnTo>
                  <a:pt x="2931087" y="1140962"/>
                </a:lnTo>
                <a:lnTo>
                  <a:pt x="2977463" y="1125991"/>
                </a:lnTo>
                <a:lnTo>
                  <a:pt x="3023770" y="1110491"/>
                </a:lnTo>
                <a:lnTo>
                  <a:pt x="3069991" y="1094448"/>
                </a:lnTo>
                <a:lnTo>
                  <a:pt x="3116106" y="1077847"/>
                </a:lnTo>
                <a:lnTo>
                  <a:pt x="3162096" y="1060672"/>
                </a:lnTo>
                <a:lnTo>
                  <a:pt x="3207944" y="1042910"/>
                </a:lnTo>
                <a:lnTo>
                  <a:pt x="3253630" y="1024545"/>
                </a:lnTo>
                <a:lnTo>
                  <a:pt x="3299136" y="1005563"/>
                </a:lnTo>
                <a:lnTo>
                  <a:pt x="3344443" y="985947"/>
                </a:lnTo>
                <a:lnTo>
                  <a:pt x="3389532" y="965685"/>
                </a:lnTo>
                <a:lnTo>
                  <a:pt x="3434386" y="944760"/>
                </a:lnTo>
                <a:lnTo>
                  <a:pt x="3478985" y="923158"/>
                </a:lnTo>
                <a:lnTo>
                  <a:pt x="3523311" y="900864"/>
                </a:lnTo>
                <a:lnTo>
                  <a:pt x="3567345" y="877863"/>
                </a:lnTo>
                <a:lnTo>
                  <a:pt x="3611068" y="854140"/>
                </a:lnTo>
                <a:lnTo>
                  <a:pt x="3654462" y="829681"/>
                </a:lnTo>
                <a:lnTo>
                  <a:pt x="3697508" y="804470"/>
                </a:lnTo>
                <a:lnTo>
                  <a:pt x="3740188" y="778493"/>
                </a:lnTo>
                <a:lnTo>
                  <a:pt x="3782484" y="751734"/>
                </a:lnTo>
                <a:lnTo>
                  <a:pt x="3824375" y="724179"/>
                </a:lnTo>
                <a:lnTo>
                  <a:pt x="3865844" y="695814"/>
                </a:lnTo>
                <a:lnTo>
                  <a:pt x="3906872" y="666622"/>
                </a:lnTo>
                <a:lnTo>
                  <a:pt x="3947441" y="636589"/>
                </a:lnTo>
                <a:lnTo>
                  <a:pt x="3987532" y="605701"/>
                </a:lnTo>
                <a:lnTo>
                  <a:pt x="4027126" y="573943"/>
                </a:lnTo>
                <a:lnTo>
                  <a:pt x="4066205" y="541299"/>
                </a:lnTo>
                <a:lnTo>
                  <a:pt x="4104749" y="507754"/>
                </a:lnTo>
                <a:lnTo>
                  <a:pt x="4142741" y="473295"/>
                </a:lnTo>
                <a:lnTo>
                  <a:pt x="4180162" y="437906"/>
                </a:lnTo>
                <a:lnTo>
                  <a:pt x="4216993" y="401571"/>
                </a:lnTo>
                <a:lnTo>
                  <a:pt x="4253216" y="364277"/>
                </a:lnTo>
                <a:lnTo>
                  <a:pt x="4288811" y="326008"/>
                </a:lnTo>
                <a:lnTo>
                  <a:pt x="4323761" y="286750"/>
                </a:lnTo>
                <a:lnTo>
                  <a:pt x="4358047" y="246487"/>
                </a:lnTo>
                <a:lnTo>
                  <a:pt x="4358196" y="241835"/>
                </a:lnTo>
                <a:lnTo>
                  <a:pt x="4358301" y="0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22388"/>
            <a:ext cx="9144000" cy="128905"/>
          </a:xfrm>
          <a:custGeom>
            <a:avLst/>
            <a:gdLst/>
            <a:ahLst/>
            <a:cxnLst/>
            <a:rect l="l" t="t" r="r" b="b"/>
            <a:pathLst>
              <a:path w="9144000" h="128905">
                <a:moveTo>
                  <a:pt x="0" y="128587"/>
                </a:moveTo>
                <a:lnTo>
                  <a:pt x="9144000" y="128587"/>
                </a:lnTo>
                <a:lnTo>
                  <a:pt x="9144000" y="0"/>
                </a:lnTo>
                <a:lnTo>
                  <a:pt x="0" y="0"/>
                </a:lnTo>
                <a:lnTo>
                  <a:pt x="0" y="128587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5710" y="76676"/>
            <a:ext cx="592455" cy="830580"/>
          </a:xfrm>
          <a:custGeom>
            <a:avLst/>
            <a:gdLst/>
            <a:ahLst/>
            <a:cxnLst/>
            <a:rect l="l" t="t" r="r" b="b"/>
            <a:pathLst>
              <a:path w="592455" h="830580">
                <a:moveTo>
                  <a:pt x="539743" y="483870"/>
                </a:moveTo>
                <a:lnTo>
                  <a:pt x="462495" y="483870"/>
                </a:lnTo>
                <a:lnTo>
                  <a:pt x="464146" y="488950"/>
                </a:lnTo>
                <a:lnTo>
                  <a:pt x="466813" y="490220"/>
                </a:lnTo>
                <a:lnTo>
                  <a:pt x="473290" y="519430"/>
                </a:lnTo>
                <a:lnTo>
                  <a:pt x="484212" y="568960"/>
                </a:lnTo>
                <a:lnTo>
                  <a:pt x="484974" y="619760"/>
                </a:lnTo>
                <a:lnTo>
                  <a:pt x="488530" y="671830"/>
                </a:lnTo>
                <a:lnTo>
                  <a:pt x="488565" y="768350"/>
                </a:lnTo>
                <a:lnTo>
                  <a:pt x="488784" y="792480"/>
                </a:lnTo>
                <a:lnTo>
                  <a:pt x="499706" y="795020"/>
                </a:lnTo>
                <a:lnTo>
                  <a:pt x="502119" y="797560"/>
                </a:lnTo>
                <a:lnTo>
                  <a:pt x="502881" y="803910"/>
                </a:lnTo>
                <a:lnTo>
                  <a:pt x="502119" y="808990"/>
                </a:lnTo>
                <a:lnTo>
                  <a:pt x="501865" y="815340"/>
                </a:lnTo>
                <a:lnTo>
                  <a:pt x="500214" y="820420"/>
                </a:lnTo>
                <a:lnTo>
                  <a:pt x="501357" y="829310"/>
                </a:lnTo>
                <a:lnTo>
                  <a:pt x="508291" y="830580"/>
                </a:lnTo>
                <a:lnTo>
                  <a:pt x="524396" y="830580"/>
                </a:lnTo>
                <a:lnTo>
                  <a:pt x="531329" y="828040"/>
                </a:lnTo>
                <a:lnTo>
                  <a:pt x="535012" y="825500"/>
                </a:lnTo>
                <a:lnTo>
                  <a:pt x="531837" y="817880"/>
                </a:lnTo>
                <a:lnTo>
                  <a:pt x="530440" y="810260"/>
                </a:lnTo>
                <a:lnTo>
                  <a:pt x="529678" y="801370"/>
                </a:lnTo>
                <a:lnTo>
                  <a:pt x="524598" y="793750"/>
                </a:lnTo>
                <a:lnTo>
                  <a:pt x="531075" y="792480"/>
                </a:lnTo>
                <a:lnTo>
                  <a:pt x="540412" y="792480"/>
                </a:lnTo>
                <a:lnTo>
                  <a:pt x="545188" y="787400"/>
                </a:lnTo>
                <a:lnTo>
                  <a:pt x="546559" y="775970"/>
                </a:lnTo>
                <a:lnTo>
                  <a:pt x="545680" y="754380"/>
                </a:lnTo>
                <a:lnTo>
                  <a:pt x="543715" y="642620"/>
                </a:lnTo>
                <a:lnTo>
                  <a:pt x="543648" y="579120"/>
                </a:lnTo>
                <a:lnTo>
                  <a:pt x="539539" y="504190"/>
                </a:lnTo>
                <a:lnTo>
                  <a:pt x="539616" y="488950"/>
                </a:lnTo>
                <a:lnTo>
                  <a:pt x="539743" y="483870"/>
                </a:lnTo>
                <a:close/>
              </a:path>
              <a:path w="592455" h="830580">
                <a:moveTo>
                  <a:pt x="142963" y="116840"/>
                </a:moveTo>
                <a:lnTo>
                  <a:pt x="68757" y="116840"/>
                </a:lnTo>
                <a:lnTo>
                  <a:pt x="67690" y="121920"/>
                </a:lnTo>
                <a:lnTo>
                  <a:pt x="63677" y="125729"/>
                </a:lnTo>
                <a:lnTo>
                  <a:pt x="14452" y="179070"/>
                </a:lnTo>
                <a:lnTo>
                  <a:pt x="7759" y="184150"/>
                </a:lnTo>
                <a:lnTo>
                  <a:pt x="7580" y="193040"/>
                </a:lnTo>
                <a:lnTo>
                  <a:pt x="2412" y="229870"/>
                </a:lnTo>
                <a:lnTo>
                  <a:pt x="5359" y="233679"/>
                </a:lnTo>
                <a:lnTo>
                  <a:pt x="5892" y="237490"/>
                </a:lnTo>
                <a:lnTo>
                  <a:pt x="7226" y="241300"/>
                </a:lnTo>
                <a:lnTo>
                  <a:pt x="0" y="245110"/>
                </a:lnTo>
                <a:lnTo>
                  <a:pt x="2146" y="252729"/>
                </a:lnTo>
                <a:lnTo>
                  <a:pt x="1346" y="260350"/>
                </a:lnTo>
                <a:lnTo>
                  <a:pt x="4106" y="271779"/>
                </a:lnTo>
                <a:lnTo>
                  <a:pt x="4384" y="284480"/>
                </a:lnTo>
                <a:lnTo>
                  <a:pt x="3410" y="298450"/>
                </a:lnTo>
                <a:lnTo>
                  <a:pt x="2412" y="309880"/>
                </a:lnTo>
                <a:lnTo>
                  <a:pt x="5429" y="318770"/>
                </a:lnTo>
                <a:lnTo>
                  <a:pt x="6891" y="327660"/>
                </a:lnTo>
                <a:lnTo>
                  <a:pt x="7451" y="336550"/>
                </a:lnTo>
                <a:lnTo>
                  <a:pt x="7759" y="345440"/>
                </a:lnTo>
                <a:lnTo>
                  <a:pt x="10439" y="353060"/>
                </a:lnTo>
                <a:lnTo>
                  <a:pt x="16319" y="359410"/>
                </a:lnTo>
                <a:lnTo>
                  <a:pt x="20065" y="365760"/>
                </a:lnTo>
                <a:lnTo>
                  <a:pt x="39065" y="379730"/>
                </a:lnTo>
                <a:lnTo>
                  <a:pt x="52171" y="392430"/>
                </a:lnTo>
                <a:lnTo>
                  <a:pt x="50025" y="398780"/>
                </a:lnTo>
                <a:lnTo>
                  <a:pt x="46824" y="427990"/>
                </a:lnTo>
                <a:lnTo>
                  <a:pt x="66344" y="435610"/>
                </a:lnTo>
                <a:lnTo>
                  <a:pt x="64211" y="469900"/>
                </a:lnTo>
                <a:lnTo>
                  <a:pt x="67690" y="544830"/>
                </a:lnTo>
                <a:lnTo>
                  <a:pt x="69408" y="574040"/>
                </a:lnTo>
                <a:lnTo>
                  <a:pt x="69476" y="579120"/>
                </a:lnTo>
                <a:lnTo>
                  <a:pt x="66507" y="671830"/>
                </a:lnTo>
                <a:lnTo>
                  <a:pt x="66381" y="678180"/>
                </a:lnTo>
                <a:lnTo>
                  <a:pt x="68224" y="741680"/>
                </a:lnTo>
                <a:lnTo>
                  <a:pt x="69557" y="779780"/>
                </a:lnTo>
                <a:lnTo>
                  <a:pt x="75984" y="783590"/>
                </a:lnTo>
                <a:lnTo>
                  <a:pt x="71704" y="803910"/>
                </a:lnTo>
                <a:lnTo>
                  <a:pt x="71437" y="825500"/>
                </a:lnTo>
                <a:lnTo>
                  <a:pt x="105625" y="825500"/>
                </a:lnTo>
                <a:lnTo>
                  <a:pt x="105879" y="815340"/>
                </a:lnTo>
                <a:lnTo>
                  <a:pt x="188157" y="815340"/>
                </a:lnTo>
                <a:lnTo>
                  <a:pt x="177634" y="810260"/>
                </a:lnTo>
                <a:lnTo>
                  <a:pt x="203034" y="808990"/>
                </a:lnTo>
                <a:lnTo>
                  <a:pt x="201764" y="801370"/>
                </a:lnTo>
                <a:lnTo>
                  <a:pt x="183222" y="796290"/>
                </a:lnTo>
                <a:lnTo>
                  <a:pt x="152742" y="783590"/>
                </a:lnTo>
                <a:lnTo>
                  <a:pt x="143090" y="775970"/>
                </a:lnTo>
                <a:lnTo>
                  <a:pt x="137756" y="760730"/>
                </a:lnTo>
                <a:lnTo>
                  <a:pt x="144233" y="756920"/>
                </a:lnTo>
                <a:lnTo>
                  <a:pt x="149567" y="678180"/>
                </a:lnTo>
                <a:lnTo>
                  <a:pt x="164045" y="607060"/>
                </a:lnTo>
                <a:lnTo>
                  <a:pt x="174713" y="504190"/>
                </a:lnTo>
                <a:lnTo>
                  <a:pt x="176872" y="459740"/>
                </a:lnTo>
                <a:lnTo>
                  <a:pt x="195033" y="455930"/>
                </a:lnTo>
                <a:lnTo>
                  <a:pt x="220941" y="455930"/>
                </a:lnTo>
                <a:lnTo>
                  <a:pt x="220941" y="454660"/>
                </a:lnTo>
                <a:lnTo>
                  <a:pt x="219925" y="445770"/>
                </a:lnTo>
                <a:lnTo>
                  <a:pt x="218528" y="433070"/>
                </a:lnTo>
                <a:lnTo>
                  <a:pt x="216369" y="427990"/>
                </a:lnTo>
                <a:lnTo>
                  <a:pt x="215607" y="421640"/>
                </a:lnTo>
                <a:lnTo>
                  <a:pt x="212835" y="411480"/>
                </a:lnTo>
                <a:lnTo>
                  <a:pt x="210289" y="401320"/>
                </a:lnTo>
                <a:lnTo>
                  <a:pt x="208339" y="391160"/>
                </a:lnTo>
                <a:lnTo>
                  <a:pt x="207352" y="381000"/>
                </a:lnTo>
                <a:lnTo>
                  <a:pt x="204685" y="372110"/>
                </a:lnTo>
                <a:lnTo>
                  <a:pt x="202272" y="365760"/>
                </a:lnTo>
                <a:lnTo>
                  <a:pt x="200875" y="358140"/>
                </a:lnTo>
                <a:lnTo>
                  <a:pt x="197933" y="349250"/>
                </a:lnTo>
                <a:lnTo>
                  <a:pt x="195811" y="341630"/>
                </a:lnTo>
                <a:lnTo>
                  <a:pt x="194285" y="332740"/>
                </a:lnTo>
                <a:lnTo>
                  <a:pt x="193128" y="323850"/>
                </a:lnTo>
                <a:lnTo>
                  <a:pt x="190985" y="317500"/>
                </a:lnTo>
                <a:lnTo>
                  <a:pt x="189414" y="309880"/>
                </a:lnTo>
                <a:lnTo>
                  <a:pt x="189699" y="303530"/>
                </a:lnTo>
                <a:lnTo>
                  <a:pt x="193128" y="299720"/>
                </a:lnTo>
                <a:lnTo>
                  <a:pt x="267847" y="299720"/>
                </a:lnTo>
                <a:lnTo>
                  <a:pt x="266407" y="297180"/>
                </a:lnTo>
                <a:lnTo>
                  <a:pt x="260057" y="293370"/>
                </a:lnTo>
                <a:lnTo>
                  <a:pt x="258152" y="290830"/>
                </a:lnTo>
                <a:lnTo>
                  <a:pt x="251421" y="289560"/>
                </a:lnTo>
                <a:lnTo>
                  <a:pt x="252818" y="283210"/>
                </a:lnTo>
                <a:lnTo>
                  <a:pt x="250405" y="278129"/>
                </a:lnTo>
                <a:lnTo>
                  <a:pt x="241007" y="275590"/>
                </a:lnTo>
                <a:lnTo>
                  <a:pt x="244563" y="262890"/>
                </a:lnTo>
                <a:lnTo>
                  <a:pt x="240499" y="261620"/>
                </a:lnTo>
                <a:lnTo>
                  <a:pt x="238086" y="260350"/>
                </a:lnTo>
                <a:lnTo>
                  <a:pt x="232752" y="260350"/>
                </a:lnTo>
                <a:lnTo>
                  <a:pt x="219163" y="247650"/>
                </a:lnTo>
                <a:lnTo>
                  <a:pt x="211035" y="233679"/>
                </a:lnTo>
                <a:lnTo>
                  <a:pt x="201764" y="201929"/>
                </a:lnTo>
                <a:lnTo>
                  <a:pt x="190969" y="180340"/>
                </a:lnTo>
                <a:lnTo>
                  <a:pt x="188556" y="170179"/>
                </a:lnTo>
                <a:lnTo>
                  <a:pt x="174713" y="157479"/>
                </a:lnTo>
                <a:lnTo>
                  <a:pt x="154393" y="146050"/>
                </a:lnTo>
                <a:lnTo>
                  <a:pt x="128104" y="140970"/>
                </a:lnTo>
                <a:lnTo>
                  <a:pt x="125183" y="140970"/>
                </a:lnTo>
                <a:lnTo>
                  <a:pt x="134327" y="138429"/>
                </a:lnTo>
                <a:lnTo>
                  <a:pt x="135597" y="138429"/>
                </a:lnTo>
                <a:lnTo>
                  <a:pt x="143344" y="133350"/>
                </a:lnTo>
                <a:lnTo>
                  <a:pt x="144043" y="133350"/>
                </a:lnTo>
                <a:lnTo>
                  <a:pt x="144995" y="129540"/>
                </a:lnTo>
                <a:lnTo>
                  <a:pt x="140931" y="124460"/>
                </a:lnTo>
                <a:lnTo>
                  <a:pt x="143387" y="124460"/>
                </a:lnTo>
                <a:lnTo>
                  <a:pt x="142328" y="118110"/>
                </a:lnTo>
                <a:lnTo>
                  <a:pt x="142963" y="116840"/>
                </a:lnTo>
                <a:close/>
              </a:path>
              <a:path w="592455" h="830580">
                <a:moveTo>
                  <a:pt x="188157" y="815340"/>
                </a:moveTo>
                <a:lnTo>
                  <a:pt x="105879" y="815340"/>
                </a:lnTo>
                <a:lnTo>
                  <a:pt x="135597" y="825500"/>
                </a:lnTo>
                <a:lnTo>
                  <a:pt x="198208" y="825500"/>
                </a:lnTo>
                <a:lnTo>
                  <a:pt x="196049" y="819150"/>
                </a:lnTo>
                <a:lnTo>
                  <a:pt x="188157" y="815340"/>
                </a:lnTo>
                <a:close/>
              </a:path>
              <a:path w="592455" h="830580">
                <a:moveTo>
                  <a:pt x="587610" y="316230"/>
                </a:moveTo>
                <a:lnTo>
                  <a:pt x="390105" y="316230"/>
                </a:lnTo>
                <a:lnTo>
                  <a:pt x="387057" y="345440"/>
                </a:lnTo>
                <a:lnTo>
                  <a:pt x="373722" y="441960"/>
                </a:lnTo>
                <a:lnTo>
                  <a:pt x="383628" y="445770"/>
                </a:lnTo>
                <a:lnTo>
                  <a:pt x="380453" y="519430"/>
                </a:lnTo>
                <a:lnTo>
                  <a:pt x="385787" y="563880"/>
                </a:lnTo>
                <a:lnTo>
                  <a:pt x="388708" y="608330"/>
                </a:lnTo>
                <a:lnTo>
                  <a:pt x="383628" y="701040"/>
                </a:lnTo>
                <a:lnTo>
                  <a:pt x="378294" y="768350"/>
                </a:lnTo>
                <a:lnTo>
                  <a:pt x="388200" y="774700"/>
                </a:lnTo>
                <a:lnTo>
                  <a:pt x="385787" y="777240"/>
                </a:lnTo>
                <a:lnTo>
                  <a:pt x="382231" y="779780"/>
                </a:lnTo>
                <a:lnTo>
                  <a:pt x="381723" y="783590"/>
                </a:lnTo>
                <a:lnTo>
                  <a:pt x="355660" y="801018"/>
                </a:lnTo>
                <a:lnTo>
                  <a:pt x="349973" y="803910"/>
                </a:lnTo>
                <a:lnTo>
                  <a:pt x="321271" y="817880"/>
                </a:lnTo>
                <a:lnTo>
                  <a:pt x="313524" y="824230"/>
                </a:lnTo>
                <a:lnTo>
                  <a:pt x="317842" y="825500"/>
                </a:lnTo>
                <a:lnTo>
                  <a:pt x="388200" y="825500"/>
                </a:lnTo>
                <a:lnTo>
                  <a:pt x="403948" y="815340"/>
                </a:lnTo>
                <a:lnTo>
                  <a:pt x="436496" y="815340"/>
                </a:lnTo>
                <a:lnTo>
                  <a:pt x="436762" y="807720"/>
                </a:lnTo>
                <a:lnTo>
                  <a:pt x="435760" y="796290"/>
                </a:lnTo>
                <a:lnTo>
                  <a:pt x="434174" y="784860"/>
                </a:lnTo>
                <a:lnTo>
                  <a:pt x="447224" y="783590"/>
                </a:lnTo>
                <a:lnTo>
                  <a:pt x="451129" y="777240"/>
                </a:lnTo>
                <a:lnTo>
                  <a:pt x="450176" y="760730"/>
                </a:lnTo>
                <a:lnTo>
                  <a:pt x="448652" y="728980"/>
                </a:lnTo>
                <a:lnTo>
                  <a:pt x="445477" y="642620"/>
                </a:lnTo>
                <a:lnTo>
                  <a:pt x="438746" y="594360"/>
                </a:lnTo>
                <a:lnTo>
                  <a:pt x="439508" y="586740"/>
                </a:lnTo>
                <a:lnTo>
                  <a:pt x="439508" y="584200"/>
                </a:lnTo>
                <a:lnTo>
                  <a:pt x="438437" y="574040"/>
                </a:lnTo>
                <a:lnTo>
                  <a:pt x="438080" y="563880"/>
                </a:lnTo>
                <a:lnTo>
                  <a:pt x="438437" y="553720"/>
                </a:lnTo>
                <a:lnTo>
                  <a:pt x="439508" y="544830"/>
                </a:lnTo>
                <a:lnTo>
                  <a:pt x="442175" y="538480"/>
                </a:lnTo>
                <a:lnTo>
                  <a:pt x="442175" y="537210"/>
                </a:lnTo>
                <a:lnTo>
                  <a:pt x="442683" y="529590"/>
                </a:lnTo>
                <a:lnTo>
                  <a:pt x="445376" y="521970"/>
                </a:lnTo>
                <a:lnTo>
                  <a:pt x="448414" y="513080"/>
                </a:lnTo>
                <a:lnTo>
                  <a:pt x="451667" y="505460"/>
                </a:lnTo>
                <a:lnTo>
                  <a:pt x="455002" y="496570"/>
                </a:lnTo>
                <a:lnTo>
                  <a:pt x="455891" y="495300"/>
                </a:lnTo>
                <a:lnTo>
                  <a:pt x="458304" y="485140"/>
                </a:lnTo>
                <a:lnTo>
                  <a:pt x="459066" y="485140"/>
                </a:lnTo>
                <a:lnTo>
                  <a:pt x="462495" y="483870"/>
                </a:lnTo>
                <a:lnTo>
                  <a:pt x="539743" y="483870"/>
                </a:lnTo>
                <a:lnTo>
                  <a:pt x="540092" y="469900"/>
                </a:lnTo>
                <a:lnTo>
                  <a:pt x="542759" y="466090"/>
                </a:lnTo>
                <a:lnTo>
                  <a:pt x="544664" y="463550"/>
                </a:lnTo>
                <a:lnTo>
                  <a:pt x="548728" y="461010"/>
                </a:lnTo>
                <a:lnTo>
                  <a:pt x="554062" y="457200"/>
                </a:lnTo>
                <a:lnTo>
                  <a:pt x="555967" y="452120"/>
                </a:lnTo>
                <a:lnTo>
                  <a:pt x="557745" y="445770"/>
                </a:lnTo>
                <a:lnTo>
                  <a:pt x="561047" y="438150"/>
                </a:lnTo>
                <a:lnTo>
                  <a:pt x="561047" y="430530"/>
                </a:lnTo>
                <a:lnTo>
                  <a:pt x="560583" y="424180"/>
                </a:lnTo>
                <a:lnTo>
                  <a:pt x="559809" y="422910"/>
                </a:lnTo>
                <a:lnTo>
                  <a:pt x="559654" y="421640"/>
                </a:lnTo>
                <a:lnTo>
                  <a:pt x="561047" y="419100"/>
                </a:lnTo>
                <a:lnTo>
                  <a:pt x="568985" y="417830"/>
                </a:lnTo>
                <a:lnTo>
                  <a:pt x="571684" y="412750"/>
                </a:lnTo>
                <a:lnTo>
                  <a:pt x="572335" y="403860"/>
                </a:lnTo>
                <a:lnTo>
                  <a:pt x="574128" y="389890"/>
                </a:lnTo>
                <a:lnTo>
                  <a:pt x="583780" y="342900"/>
                </a:lnTo>
                <a:lnTo>
                  <a:pt x="587610" y="316230"/>
                </a:lnTo>
                <a:close/>
              </a:path>
              <a:path w="592455" h="830580">
                <a:moveTo>
                  <a:pt x="436496" y="815340"/>
                </a:moveTo>
                <a:lnTo>
                  <a:pt x="403948" y="815340"/>
                </a:lnTo>
                <a:lnTo>
                  <a:pt x="404964" y="825500"/>
                </a:lnTo>
                <a:lnTo>
                  <a:pt x="433920" y="825500"/>
                </a:lnTo>
                <a:lnTo>
                  <a:pt x="436407" y="817880"/>
                </a:lnTo>
                <a:lnTo>
                  <a:pt x="436496" y="815340"/>
                </a:lnTo>
                <a:close/>
              </a:path>
              <a:path w="592455" h="830580">
                <a:moveTo>
                  <a:pt x="357466" y="800100"/>
                </a:moveTo>
                <a:lnTo>
                  <a:pt x="353656" y="801370"/>
                </a:lnTo>
                <a:lnTo>
                  <a:pt x="355660" y="801018"/>
                </a:lnTo>
                <a:lnTo>
                  <a:pt x="357466" y="800100"/>
                </a:lnTo>
                <a:close/>
              </a:path>
              <a:path w="592455" h="830580">
                <a:moveTo>
                  <a:pt x="220941" y="455930"/>
                </a:moveTo>
                <a:lnTo>
                  <a:pt x="195033" y="455930"/>
                </a:lnTo>
                <a:lnTo>
                  <a:pt x="201764" y="463550"/>
                </a:lnTo>
                <a:lnTo>
                  <a:pt x="220941" y="461010"/>
                </a:lnTo>
                <a:lnTo>
                  <a:pt x="220941" y="455930"/>
                </a:lnTo>
                <a:close/>
              </a:path>
              <a:path w="592455" h="830580">
                <a:moveTo>
                  <a:pt x="267847" y="299720"/>
                </a:moveTo>
                <a:lnTo>
                  <a:pt x="193128" y="299720"/>
                </a:lnTo>
                <a:lnTo>
                  <a:pt x="200367" y="302260"/>
                </a:lnTo>
                <a:lnTo>
                  <a:pt x="205955" y="307340"/>
                </a:lnTo>
                <a:lnTo>
                  <a:pt x="207860" y="312420"/>
                </a:lnTo>
                <a:lnTo>
                  <a:pt x="210527" y="314960"/>
                </a:lnTo>
                <a:lnTo>
                  <a:pt x="235927" y="331470"/>
                </a:lnTo>
                <a:lnTo>
                  <a:pt x="243166" y="336550"/>
                </a:lnTo>
                <a:lnTo>
                  <a:pt x="245071" y="337820"/>
                </a:lnTo>
                <a:lnTo>
                  <a:pt x="252928" y="339090"/>
                </a:lnTo>
                <a:lnTo>
                  <a:pt x="256676" y="340360"/>
                </a:lnTo>
                <a:lnTo>
                  <a:pt x="259162" y="344170"/>
                </a:lnTo>
                <a:lnTo>
                  <a:pt x="263232" y="350520"/>
                </a:lnTo>
                <a:lnTo>
                  <a:pt x="267804" y="350520"/>
                </a:lnTo>
                <a:lnTo>
                  <a:pt x="267296" y="353060"/>
                </a:lnTo>
                <a:lnTo>
                  <a:pt x="269963" y="356870"/>
                </a:lnTo>
                <a:lnTo>
                  <a:pt x="278726" y="358140"/>
                </a:lnTo>
                <a:lnTo>
                  <a:pt x="277202" y="363220"/>
                </a:lnTo>
                <a:lnTo>
                  <a:pt x="285965" y="364490"/>
                </a:lnTo>
                <a:lnTo>
                  <a:pt x="291045" y="363220"/>
                </a:lnTo>
                <a:lnTo>
                  <a:pt x="294601" y="361950"/>
                </a:lnTo>
                <a:lnTo>
                  <a:pt x="297776" y="358140"/>
                </a:lnTo>
                <a:lnTo>
                  <a:pt x="304704" y="354330"/>
                </a:lnTo>
                <a:lnTo>
                  <a:pt x="312524" y="351790"/>
                </a:lnTo>
                <a:lnTo>
                  <a:pt x="319797" y="349250"/>
                </a:lnTo>
                <a:lnTo>
                  <a:pt x="325081" y="344170"/>
                </a:lnTo>
                <a:lnTo>
                  <a:pt x="329526" y="342900"/>
                </a:lnTo>
                <a:lnTo>
                  <a:pt x="331685" y="340360"/>
                </a:lnTo>
                <a:lnTo>
                  <a:pt x="335495" y="337820"/>
                </a:lnTo>
                <a:lnTo>
                  <a:pt x="336765" y="332740"/>
                </a:lnTo>
                <a:lnTo>
                  <a:pt x="342734" y="331470"/>
                </a:lnTo>
                <a:lnTo>
                  <a:pt x="347179" y="330200"/>
                </a:lnTo>
                <a:lnTo>
                  <a:pt x="352894" y="328930"/>
                </a:lnTo>
                <a:lnTo>
                  <a:pt x="357466" y="327660"/>
                </a:lnTo>
                <a:lnTo>
                  <a:pt x="361911" y="325120"/>
                </a:lnTo>
                <a:lnTo>
                  <a:pt x="365975" y="318770"/>
                </a:lnTo>
                <a:lnTo>
                  <a:pt x="370547" y="318770"/>
                </a:lnTo>
                <a:lnTo>
                  <a:pt x="377151" y="317500"/>
                </a:lnTo>
                <a:lnTo>
                  <a:pt x="383628" y="317500"/>
                </a:lnTo>
                <a:lnTo>
                  <a:pt x="390105" y="316230"/>
                </a:lnTo>
                <a:lnTo>
                  <a:pt x="587610" y="316230"/>
                </a:lnTo>
                <a:lnTo>
                  <a:pt x="588522" y="309880"/>
                </a:lnTo>
                <a:lnTo>
                  <a:pt x="276313" y="309880"/>
                </a:lnTo>
                <a:lnTo>
                  <a:pt x="275805" y="308610"/>
                </a:lnTo>
                <a:lnTo>
                  <a:pt x="273138" y="304800"/>
                </a:lnTo>
                <a:lnTo>
                  <a:pt x="269455" y="303530"/>
                </a:lnTo>
                <a:lnTo>
                  <a:pt x="268566" y="300990"/>
                </a:lnTo>
                <a:lnTo>
                  <a:pt x="267847" y="299720"/>
                </a:lnTo>
                <a:close/>
              </a:path>
              <a:path w="592455" h="830580">
                <a:moveTo>
                  <a:pt x="514184" y="118110"/>
                </a:moveTo>
                <a:lnTo>
                  <a:pt x="452589" y="118110"/>
                </a:lnTo>
                <a:lnTo>
                  <a:pt x="432904" y="137160"/>
                </a:lnTo>
                <a:lnTo>
                  <a:pt x="429602" y="151129"/>
                </a:lnTo>
                <a:lnTo>
                  <a:pt x="423252" y="157479"/>
                </a:lnTo>
                <a:lnTo>
                  <a:pt x="409536" y="175260"/>
                </a:lnTo>
                <a:lnTo>
                  <a:pt x="397852" y="199390"/>
                </a:lnTo>
                <a:lnTo>
                  <a:pt x="388708" y="228600"/>
                </a:lnTo>
                <a:lnTo>
                  <a:pt x="383628" y="236220"/>
                </a:lnTo>
                <a:lnTo>
                  <a:pt x="378294" y="243840"/>
                </a:lnTo>
                <a:lnTo>
                  <a:pt x="365975" y="260350"/>
                </a:lnTo>
                <a:lnTo>
                  <a:pt x="338162" y="278129"/>
                </a:lnTo>
                <a:lnTo>
                  <a:pt x="316953" y="295910"/>
                </a:lnTo>
                <a:lnTo>
                  <a:pt x="308952" y="295910"/>
                </a:lnTo>
                <a:lnTo>
                  <a:pt x="304380" y="297180"/>
                </a:lnTo>
                <a:lnTo>
                  <a:pt x="300695" y="298450"/>
                </a:lnTo>
                <a:lnTo>
                  <a:pt x="298904" y="300990"/>
                </a:lnTo>
                <a:lnTo>
                  <a:pt x="296040" y="302260"/>
                </a:lnTo>
                <a:lnTo>
                  <a:pt x="289140" y="302260"/>
                </a:lnTo>
                <a:lnTo>
                  <a:pt x="285457" y="303530"/>
                </a:lnTo>
                <a:lnTo>
                  <a:pt x="283298" y="303530"/>
                </a:lnTo>
                <a:lnTo>
                  <a:pt x="280885" y="308610"/>
                </a:lnTo>
                <a:lnTo>
                  <a:pt x="276313" y="309880"/>
                </a:lnTo>
                <a:lnTo>
                  <a:pt x="588522" y="309880"/>
                </a:lnTo>
                <a:lnTo>
                  <a:pt x="590892" y="293370"/>
                </a:lnTo>
                <a:lnTo>
                  <a:pt x="592289" y="257810"/>
                </a:lnTo>
                <a:lnTo>
                  <a:pt x="590892" y="203200"/>
                </a:lnTo>
                <a:lnTo>
                  <a:pt x="590892" y="179070"/>
                </a:lnTo>
                <a:lnTo>
                  <a:pt x="589114" y="160020"/>
                </a:lnTo>
                <a:lnTo>
                  <a:pt x="577303" y="147320"/>
                </a:lnTo>
                <a:lnTo>
                  <a:pt x="554570" y="137160"/>
                </a:lnTo>
                <a:lnTo>
                  <a:pt x="535012" y="130810"/>
                </a:lnTo>
                <a:lnTo>
                  <a:pt x="531329" y="128270"/>
                </a:lnTo>
                <a:lnTo>
                  <a:pt x="529170" y="124460"/>
                </a:lnTo>
                <a:lnTo>
                  <a:pt x="525360" y="121920"/>
                </a:lnTo>
                <a:lnTo>
                  <a:pt x="519010" y="120650"/>
                </a:lnTo>
                <a:lnTo>
                  <a:pt x="514184" y="118110"/>
                </a:lnTo>
                <a:close/>
              </a:path>
              <a:path w="592455" h="830580">
                <a:moveTo>
                  <a:pt x="144043" y="133350"/>
                </a:moveTo>
                <a:lnTo>
                  <a:pt x="143344" y="133350"/>
                </a:lnTo>
                <a:lnTo>
                  <a:pt x="143090" y="137160"/>
                </a:lnTo>
                <a:lnTo>
                  <a:pt x="144043" y="133350"/>
                </a:lnTo>
                <a:close/>
              </a:path>
              <a:path w="592455" h="830580">
                <a:moveTo>
                  <a:pt x="143387" y="124460"/>
                </a:moveTo>
                <a:lnTo>
                  <a:pt x="140931" y="124460"/>
                </a:lnTo>
                <a:lnTo>
                  <a:pt x="143598" y="125729"/>
                </a:lnTo>
                <a:lnTo>
                  <a:pt x="143387" y="124460"/>
                </a:lnTo>
                <a:close/>
              </a:path>
              <a:path w="592455" h="830580">
                <a:moveTo>
                  <a:pt x="442683" y="0"/>
                </a:moveTo>
                <a:lnTo>
                  <a:pt x="426427" y="2540"/>
                </a:lnTo>
                <a:lnTo>
                  <a:pt x="414870" y="15240"/>
                </a:lnTo>
                <a:lnTo>
                  <a:pt x="412838" y="29210"/>
                </a:lnTo>
                <a:lnTo>
                  <a:pt x="412838" y="38100"/>
                </a:lnTo>
                <a:lnTo>
                  <a:pt x="403694" y="44450"/>
                </a:lnTo>
                <a:lnTo>
                  <a:pt x="403694" y="55879"/>
                </a:lnTo>
                <a:lnTo>
                  <a:pt x="405853" y="59690"/>
                </a:lnTo>
                <a:lnTo>
                  <a:pt x="407123" y="63500"/>
                </a:lnTo>
                <a:lnTo>
                  <a:pt x="397852" y="80010"/>
                </a:lnTo>
                <a:lnTo>
                  <a:pt x="392391" y="82550"/>
                </a:lnTo>
                <a:lnTo>
                  <a:pt x="401789" y="86360"/>
                </a:lnTo>
                <a:lnTo>
                  <a:pt x="412203" y="86360"/>
                </a:lnTo>
                <a:lnTo>
                  <a:pt x="410425" y="88900"/>
                </a:lnTo>
                <a:lnTo>
                  <a:pt x="409536" y="96520"/>
                </a:lnTo>
                <a:lnTo>
                  <a:pt x="416267" y="97790"/>
                </a:lnTo>
                <a:lnTo>
                  <a:pt x="418680" y="99060"/>
                </a:lnTo>
                <a:lnTo>
                  <a:pt x="412838" y="102870"/>
                </a:lnTo>
                <a:lnTo>
                  <a:pt x="412203" y="105410"/>
                </a:lnTo>
                <a:lnTo>
                  <a:pt x="416267" y="105410"/>
                </a:lnTo>
                <a:lnTo>
                  <a:pt x="418172" y="109220"/>
                </a:lnTo>
                <a:lnTo>
                  <a:pt x="414108" y="120650"/>
                </a:lnTo>
                <a:lnTo>
                  <a:pt x="418680" y="119379"/>
                </a:lnTo>
                <a:lnTo>
                  <a:pt x="441096" y="119379"/>
                </a:lnTo>
                <a:lnTo>
                  <a:pt x="452589" y="118110"/>
                </a:lnTo>
                <a:lnTo>
                  <a:pt x="514184" y="118110"/>
                </a:lnTo>
                <a:lnTo>
                  <a:pt x="511771" y="116840"/>
                </a:lnTo>
                <a:lnTo>
                  <a:pt x="510120" y="110490"/>
                </a:lnTo>
                <a:lnTo>
                  <a:pt x="507707" y="109220"/>
                </a:lnTo>
                <a:lnTo>
                  <a:pt x="506945" y="101600"/>
                </a:lnTo>
                <a:lnTo>
                  <a:pt x="504278" y="99060"/>
                </a:lnTo>
                <a:lnTo>
                  <a:pt x="497293" y="99060"/>
                </a:lnTo>
                <a:lnTo>
                  <a:pt x="496563" y="97790"/>
                </a:lnTo>
                <a:lnTo>
                  <a:pt x="494118" y="92710"/>
                </a:lnTo>
                <a:lnTo>
                  <a:pt x="493102" y="80010"/>
                </a:lnTo>
                <a:lnTo>
                  <a:pt x="496277" y="69850"/>
                </a:lnTo>
                <a:lnTo>
                  <a:pt x="496277" y="55879"/>
                </a:lnTo>
                <a:lnTo>
                  <a:pt x="497547" y="36829"/>
                </a:lnTo>
                <a:lnTo>
                  <a:pt x="487641" y="15240"/>
                </a:lnTo>
                <a:lnTo>
                  <a:pt x="469988" y="6350"/>
                </a:lnTo>
                <a:lnTo>
                  <a:pt x="442683" y="0"/>
                </a:lnTo>
                <a:close/>
              </a:path>
              <a:path w="592455" h="830580">
                <a:moveTo>
                  <a:pt x="441096" y="119379"/>
                </a:moveTo>
                <a:lnTo>
                  <a:pt x="418680" y="119379"/>
                </a:lnTo>
                <a:lnTo>
                  <a:pt x="429602" y="120650"/>
                </a:lnTo>
                <a:lnTo>
                  <a:pt x="441096" y="119379"/>
                </a:lnTo>
                <a:close/>
              </a:path>
              <a:path w="592455" h="830580">
                <a:moveTo>
                  <a:pt x="110451" y="34290"/>
                </a:moveTo>
                <a:lnTo>
                  <a:pt x="105117" y="39370"/>
                </a:lnTo>
                <a:lnTo>
                  <a:pt x="77584" y="39370"/>
                </a:lnTo>
                <a:lnTo>
                  <a:pt x="65011" y="44450"/>
                </a:lnTo>
                <a:lnTo>
                  <a:pt x="54584" y="58420"/>
                </a:lnTo>
                <a:lnTo>
                  <a:pt x="52971" y="60960"/>
                </a:lnTo>
                <a:lnTo>
                  <a:pt x="51638" y="62229"/>
                </a:lnTo>
                <a:lnTo>
                  <a:pt x="48600" y="66075"/>
                </a:lnTo>
                <a:lnTo>
                  <a:pt x="48158" y="72390"/>
                </a:lnTo>
                <a:lnTo>
                  <a:pt x="48691" y="82550"/>
                </a:lnTo>
                <a:lnTo>
                  <a:pt x="47625" y="83820"/>
                </a:lnTo>
                <a:lnTo>
                  <a:pt x="52171" y="91440"/>
                </a:lnTo>
                <a:lnTo>
                  <a:pt x="56451" y="93979"/>
                </a:lnTo>
                <a:lnTo>
                  <a:pt x="55918" y="99060"/>
                </a:lnTo>
                <a:lnTo>
                  <a:pt x="56451" y="104140"/>
                </a:lnTo>
                <a:lnTo>
                  <a:pt x="58318" y="107950"/>
                </a:lnTo>
                <a:lnTo>
                  <a:pt x="60998" y="111760"/>
                </a:lnTo>
                <a:lnTo>
                  <a:pt x="61798" y="116840"/>
                </a:lnTo>
                <a:lnTo>
                  <a:pt x="66344" y="118110"/>
                </a:lnTo>
                <a:lnTo>
                  <a:pt x="68757" y="116840"/>
                </a:lnTo>
                <a:lnTo>
                  <a:pt x="142963" y="116840"/>
                </a:lnTo>
                <a:lnTo>
                  <a:pt x="144233" y="114300"/>
                </a:lnTo>
                <a:lnTo>
                  <a:pt x="147916" y="113029"/>
                </a:lnTo>
                <a:lnTo>
                  <a:pt x="148424" y="110490"/>
                </a:lnTo>
                <a:lnTo>
                  <a:pt x="146646" y="106679"/>
                </a:lnTo>
                <a:lnTo>
                  <a:pt x="143090" y="102870"/>
                </a:lnTo>
                <a:lnTo>
                  <a:pt x="142328" y="99060"/>
                </a:lnTo>
                <a:lnTo>
                  <a:pt x="140850" y="92710"/>
                </a:lnTo>
                <a:lnTo>
                  <a:pt x="140927" y="88900"/>
                </a:lnTo>
                <a:lnTo>
                  <a:pt x="140989" y="81279"/>
                </a:lnTo>
                <a:lnTo>
                  <a:pt x="139153" y="74929"/>
                </a:lnTo>
                <a:lnTo>
                  <a:pt x="135089" y="72390"/>
                </a:lnTo>
                <a:lnTo>
                  <a:pt x="133184" y="68579"/>
                </a:lnTo>
                <a:lnTo>
                  <a:pt x="132676" y="63500"/>
                </a:lnTo>
                <a:lnTo>
                  <a:pt x="128448" y="60960"/>
                </a:lnTo>
                <a:lnTo>
                  <a:pt x="127136" y="55879"/>
                </a:lnTo>
                <a:lnTo>
                  <a:pt x="126658" y="49529"/>
                </a:lnTo>
                <a:lnTo>
                  <a:pt x="124929" y="43179"/>
                </a:lnTo>
                <a:lnTo>
                  <a:pt x="110451" y="34290"/>
                </a:lnTo>
                <a:close/>
              </a:path>
              <a:path w="592455" h="830580">
                <a:moveTo>
                  <a:pt x="498976" y="97790"/>
                </a:moveTo>
                <a:lnTo>
                  <a:pt x="497293" y="99060"/>
                </a:lnTo>
                <a:lnTo>
                  <a:pt x="504278" y="99060"/>
                </a:lnTo>
                <a:lnTo>
                  <a:pt x="498976" y="97790"/>
                </a:lnTo>
                <a:close/>
              </a:path>
              <a:path w="592455" h="830580">
                <a:moveTo>
                  <a:pt x="48691" y="64770"/>
                </a:moveTo>
                <a:lnTo>
                  <a:pt x="47625" y="67310"/>
                </a:lnTo>
                <a:lnTo>
                  <a:pt x="48600" y="66075"/>
                </a:lnTo>
                <a:lnTo>
                  <a:pt x="48691" y="647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16484" y="205295"/>
            <a:ext cx="1171841" cy="70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6096000" cy="930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32076" y="74676"/>
            <a:ext cx="2566416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65091" y="74676"/>
            <a:ext cx="4187952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19643" y="74676"/>
            <a:ext cx="940307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4425">
              <a:lnSpc>
                <a:spcPct val="100000"/>
              </a:lnSpc>
              <a:spcBef>
                <a:spcPts val="100"/>
              </a:spcBef>
            </a:pPr>
            <a:r>
              <a:rPr sz="3200" b="0" dirty="0">
                <a:latin typeface="SimSun"/>
                <a:cs typeface="SimSun"/>
              </a:rPr>
              <a:t>關鍵</a:t>
            </a:r>
            <a:r>
              <a:rPr sz="3200" b="0" spc="-15" dirty="0">
                <a:latin typeface="SimSun"/>
                <a:cs typeface="SimSun"/>
              </a:rPr>
              <a:t>活</a:t>
            </a:r>
            <a:r>
              <a:rPr sz="3200" b="0" dirty="0">
                <a:latin typeface="SimSun"/>
                <a:cs typeface="SimSun"/>
              </a:rPr>
              <a:t>動</a:t>
            </a:r>
            <a:r>
              <a:rPr sz="3200" b="0" spc="-5" dirty="0">
                <a:latin typeface="SimSun"/>
                <a:cs typeface="SimSun"/>
              </a:rPr>
              <a:t>（Key Activities,</a:t>
            </a:r>
            <a:r>
              <a:rPr sz="3200" b="0" spc="-20" dirty="0">
                <a:latin typeface="SimSun"/>
                <a:cs typeface="SimSun"/>
              </a:rPr>
              <a:t> </a:t>
            </a:r>
            <a:r>
              <a:rPr sz="3200" b="0" dirty="0">
                <a:latin typeface="SimSun"/>
                <a:cs typeface="SimSun"/>
              </a:rPr>
              <a:t>KA）</a:t>
            </a:r>
            <a:endParaRPr sz="3200">
              <a:latin typeface="SimSun"/>
              <a:cs typeface="SimSu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6921" y="1245108"/>
            <a:ext cx="86692" cy="822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2355" y="922019"/>
            <a:ext cx="826008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8972" y="922019"/>
            <a:ext cx="2250948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00527" y="922019"/>
            <a:ext cx="3666744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97879" y="922019"/>
            <a:ext cx="1182624" cy="7894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72071" y="1050036"/>
            <a:ext cx="1290827" cy="5760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1123" y="1380744"/>
            <a:ext cx="3957828" cy="5699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85488" y="1380744"/>
            <a:ext cx="4171188" cy="5699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1123" y="1685544"/>
            <a:ext cx="1153668" cy="5699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84375" y="1685544"/>
            <a:ext cx="3724655" cy="5699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3840" y="2119883"/>
            <a:ext cx="752856" cy="6629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2355" y="2043683"/>
            <a:ext cx="7223759" cy="7894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15239" y="1011681"/>
            <a:ext cx="7809865" cy="15741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8890" rIns="0" bIns="0" rtlCol="0">
            <a:spAutoFit/>
          </a:bodyPr>
          <a:lstStyle/>
          <a:p>
            <a:pPr marL="355600" marR="5080" indent="-343535">
              <a:lnSpc>
                <a:spcPct val="100699"/>
              </a:lnSpc>
              <a:spcBef>
                <a:spcPts val="70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7.</a:t>
            </a:r>
            <a:r>
              <a:rPr sz="28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關鍵活動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（Key</a:t>
            </a:r>
            <a:r>
              <a:rPr sz="2800" b="1" spc="-3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Activities,</a:t>
            </a:r>
            <a:r>
              <a:rPr sz="2800" b="1" spc="-3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KA）：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The</a:t>
            </a:r>
            <a:r>
              <a:rPr sz="2000" b="1" spc="-3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Key 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Activities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Building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Block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describes the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most important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things a</a:t>
            </a:r>
            <a:r>
              <a:rPr sz="2000" b="1" spc="-1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company 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must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do to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make its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business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model</a:t>
            </a:r>
            <a:r>
              <a:rPr sz="2000" b="1" spc="-8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work.</a:t>
            </a:r>
            <a:endParaRPr sz="2000" b="1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marL="368300" indent="-356235">
              <a:lnSpc>
                <a:spcPct val="100000"/>
              </a:lnSpc>
              <a:spcBef>
                <a:spcPts val="630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讓商業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模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式運作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最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重要的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必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辦事項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或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活動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487550" y="3092513"/>
            <a:ext cx="5886450" cy="310032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32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562" y="4173537"/>
            <a:ext cx="1493774" cy="2092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9072" y="27432"/>
            <a:ext cx="2886455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05071" y="27432"/>
            <a:ext cx="4715256" cy="10119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19871" y="27432"/>
            <a:ext cx="1024127" cy="101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3425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SimSun"/>
                <a:cs typeface="SimSun"/>
              </a:rPr>
              <a:t>關鍵活動（Key</a:t>
            </a:r>
            <a:r>
              <a:rPr b="0" spc="-20" dirty="0">
                <a:latin typeface="SimSun"/>
                <a:cs typeface="SimSun"/>
              </a:rPr>
              <a:t> </a:t>
            </a:r>
            <a:r>
              <a:rPr b="0" spc="-5" dirty="0">
                <a:latin typeface="SimSun"/>
                <a:cs typeface="SimSun"/>
              </a:rPr>
              <a:t>Activities,</a:t>
            </a:r>
            <a:r>
              <a:rPr b="0" spc="-20" dirty="0">
                <a:latin typeface="SimSun"/>
                <a:cs typeface="SimSun"/>
              </a:rPr>
              <a:t> </a:t>
            </a:r>
            <a:r>
              <a:rPr b="0" spc="-5" dirty="0">
                <a:latin typeface="SimSun"/>
                <a:cs typeface="SimSun"/>
              </a:rPr>
              <a:t>KA）</a:t>
            </a:r>
          </a:p>
        </p:txBody>
      </p:sp>
      <p:sp>
        <p:nvSpPr>
          <p:cNvPr id="7" name="object 7"/>
          <p:cNvSpPr/>
          <p:nvPr/>
        </p:nvSpPr>
        <p:spPr>
          <a:xfrm>
            <a:off x="1189569" y="1444752"/>
            <a:ext cx="86692" cy="822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5003" y="1121663"/>
            <a:ext cx="826008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31619" y="1121663"/>
            <a:ext cx="2246376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08603" y="1121663"/>
            <a:ext cx="3668267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07480" y="1121663"/>
            <a:ext cx="1179576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78623" y="1251203"/>
            <a:ext cx="1618487" cy="5760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23772" y="1580388"/>
            <a:ext cx="4913376" cy="569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6488" y="2014727"/>
            <a:ext cx="752856" cy="6629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5003" y="1938527"/>
            <a:ext cx="7578852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62811" y="2365248"/>
            <a:ext cx="5090160" cy="7894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6488" y="2953511"/>
            <a:ext cx="752856" cy="6629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75003" y="2877311"/>
            <a:ext cx="3313176" cy="7894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87481" y="1181889"/>
            <a:ext cx="7695565" cy="39183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368300" indent="-356235">
              <a:lnSpc>
                <a:spcPct val="100000"/>
              </a:lnSpc>
              <a:spcBef>
                <a:spcPts val="95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7.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關鍵活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動（Key</a:t>
            </a:r>
            <a:r>
              <a:rPr sz="2800" b="1" spc="-3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Activities,</a:t>
            </a:r>
            <a:r>
              <a:rPr sz="2800" b="1" spc="-2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KA）：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運用關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鍵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資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4965">
              <a:lnSpc>
                <a:spcPct val="100000"/>
              </a:lnSpc>
              <a:spcBef>
                <a:spcPts val="35"/>
              </a:spcBef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源所要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執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行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一些活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動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就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是關鍵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活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動。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5600" marR="212090" indent="-342900">
              <a:lnSpc>
                <a:spcPct val="100000"/>
              </a:lnSpc>
              <a:spcBef>
                <a:spcPts val="640"/>
              </a:spcBef>
            </a:pPr>
            <a:r>
              <a:rPr sz="2800" b="1" spc="459" dirty="0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•</a:t>
            </a:r>
            <a:r>
              <a:rPr sz="2800" b="1" spc="930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</a:t>
            </a:r>
            <a:r>
              <a:rPr sz="2800" b="1" spc="-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們的價</a:t>
            </a:r>
            <a:r>
              <a:rPr sz="2800" b="1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</a:t>
            </a:r>
            <a:r>
              <a:rPr sz="2800" b="1" spc="-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主張</a:t>
            </a:r>
            <a:r>
              <a:rPr sz="2800" b="1" spc="-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、</a:t>
            </a:r>
            <a:r>
              <a:rPr sz="28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配</a:t>
            </a:r>
            <a:r>
              <a:rPr sz="2800" b="1" spc="-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銷通路</a:t>
            </a:r>
            <a:r>
              <a:rPr sz="28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、</a:t>
            </a:r>
            <a:r>
              <a:rPr sz="2800" b="1" spc="-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顧客關</a:t>
            </a:r>
            <a:r>
              <a:rPr sz="2800" b="1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係</a:t>
            </a:r>
            <a:r>
              <a:rPr sz="2800" b="1" spc="-5" dirty="0" err="1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、收益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流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，需要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什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麼樣的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鍵活動？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68300" indent="-356235">
              <a:lnSpc>
                <a:spcPct val="100000"/>
              </a:lnSpc>
              <a:spcBef>
                <a:spcPts val="675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鍵活動的類型：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900">
              <a:lnSpc>
                <a:spcPct val="100000"/>
              </a:lnSpc>
              <a:spcBef>
                <a:spcPts val="590"/>
              </a:spcBef>
            </a:pP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–生產：設計、製作及傳送數量可</a:t>
            </a:r>
            <a:r>
              <a:rPr sz="2400" b="1" spc="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觀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/高品質的產品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756285" marR="206375" indent="-28702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–解決問題的方案：如顧問公司、醫院或其他服務性 組織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469265">
              <a:lnSpc>
                <a:spcPct val="100000"/>
              </a:lnSpc>
              <a:spcBef>
                <a:spcPts val="580"/>
              </a:spcBef>
            </a:pP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400" b="1" spc="-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平臺</a:t>
            </a:r>
            <a:r>
              <a:rPr sz="2400" b="1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/</a:t>
            </a:r>
            <a:r>
              <a:rPr sz="2400" b="1" spc="-5" dirty="0">
                <a:solidFill>
                  <a:srgbClr val="00AF5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網絡：持續開發並維繫平台、平台管理、推廣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33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9635" y="74676"/>
            <a:ext cx="3378708" cy="899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04944" y="74676"/>
            <a:ext cx="4392167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63711" y="74676"/>
            <a:ext cx="780288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11985">
              <a:lnSpc>
                <a:spcPct val="100000"/>
              </a:lnSpc>
              <a:spcBef>
                <a:spcPts val="100"/>
              </a:spcBef>
            </a:pPr>
            <a:r>
              <a:rPr sz="3200" b="0" dirty="0">
                <a:latin typeface="SimSun"/>
                <a:cs typeface="SimSun"/>
              </a:rPr>
              <a:t>關鍵</a:t>
            </a:r>
            <a:r>
              <a:rPr sz="3200" b="0" spc="-15" dirty="0">
                <a:latin typeface="SimSun"/>
                <a:cs typeface="SimSun"/>
              </a:rPr>
              <a:t>合</a:t>
            </a:r>
            <a:r>
              <a:rPr sz="3200" b="0" dirty="0">
                <a:latin typeface="SimSun"/>
                <a:cs typeface="SimSun"/>
              </a:rPr>
              <a:t>作夥</a:t>
            </a:r>
            <a:r>
              <a:rPr sz="3200" b="0" spc="-15" dirty="0">
                <a:latin typeface="SimSun"/>
                <a:cs typeface="SimSun"/>
              </a:rPr>
              <a:t>伴</a:t>
            </a:r>
            <a:r>
              <a:rPr sz="3200" b="0" dirty="0">
                <a:latin typeface="SimSun"/>
                <a:cs typeface="SimSun"/>
              </a:rPr>
              <a:t>（Key</a:t>
            </a:r>
            <a:r>
              <a:rPr sz="3200" b="0" spc="-20" dirty="0">
                <a:latin typeface="SimSun"/>
                <a:cs typeface="SimSun"/>
              </a:rPr>
              <a:t> </a:t>
            </a:r>
            <a:r>
              <a:rPr sz="3200" b="0" spc="-5" dirty="0">
                <a:latin typeface="SimSun"/>
                <a:cs typeface="SimSun"/>
              </a:rPr>
              <a:t>Partnership,</a:t>
            </a:r>
            <a:r>
              <a:rPr sz="3200" b="0" dirty="0">
                <a:latin typeface="SimSun"/>
                <a:cs typeface="SimSun"/>
              </a:rPr>
              <a:t> </a:t>
            </a:r>
            <a:r>
              <a:rPr sz="3200" b="0" spc="-5" dirty="0">
                <a:latin typeface="SimSun"/>
                <a:cs typeface="SimSun"/>
              </a:rPr>
              <a:t>KP）</a:t>
            </a:r>
            <a:endParaRPr sz="3200">
              <a:latin typeface="SimSun"/>
              <a:cs typeface="SimSu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6921" y="1245108"/>
            <a:ext cx="86692" cy="82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2355" y="922019"/>
            <a:ext cx="826008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8972" y="922019"/>
            <a:ext cx="2962655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12235" y="922019"/>
            <a:ext cx="3843527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86371" y="922019"/>
            <a:ext cx="1182624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60564" y="1050036"/>
            <a:ext cx="803148" cy="5760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1123" y="1380744"/>
            <a:ext cx="4713732" cy="569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41391" y="1380744"/>
            <a:ext cx="3293364" cy="569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1123" y="1685544"/>
            <a:ext cx="4730496" cy="5699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3840" y="2119883"/>
            <a:ext cx="752856" cy="6629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2355" y="2043683"/>
            <a:ext cx="7933944" cy="789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0163" y="2470404"/>
            <a:ext cx="824484" cy="7894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15239" y="1011681"/>
            <a:ext cx="8338616" cy="18742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368300" indent="-356235">
              <a:lnSpc>
                <a:spcPct val="100000"/>
              </a:lnSpc>
              <a:spcBef>
                <a:spcPts val="95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8.</a:t>
            </a:r>
            <a:r>
              <a:rPr sz="28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關鍵合作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夥伴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（Key</a:t>
            </a:r>
            <a:r>
              <a:rPr sz="2800" b="1" spc="-7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Partnership,</a:t>
            </a:r>
            <a:r>
              <a:rPr sz="2800" b="1" spc="-6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KP）：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The</a:t>
            </a:r>
            <a:endParaRPr sz="2000" b="1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45"/>
              </a:spcBef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Key Partnerships Building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Block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describes the network of suppliers</a:t>
            </a:r>
            <a:r>
              <a:rPr sz="2000" b="1" spc="-19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and</a:t>
            </a:r>
            <a:endParaRPr sz="2000" b="1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partners that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makethe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business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model</a:t>
            </a:r>
            <a:r>
              <a:rPr sz="2000" b="1" spc="-13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work</a:t>
            </a:r>
            <a:endParaRPr sz="2000" b="1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marL="355600" marR="5080" indent="-343535">
              <a:lnSpc>
                <a:spcPct val="100000"/>
              </a:lnSpc>
              <a:spcBef>
                <a:spcPts val="630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spc="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</a:t>
            </a:r>
            <a:r>
              <a:rPr sz="2800" b="1" spc="-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讓商業</a:t>
            </a:r>
            <a:r>
              <a:rPr sz="2800" b="1" spc="10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模</a:t>
            </a:r>
            <a:r>
              <a:rPr sz="2800" b="1" spc="-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式運作</a:t>
            </a:r>
            <a:r>
              <a:rPr sz="2800" b="1" spc="10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所</a:t>
            </a:r>
            <a:r>
              <a:rPr sz="2800" b="1" spc="-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需要的</a:t>
            </a:r>
            <a:r>
              <a:rPr sz="2800" b="1" spc="10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供</a:t>
            </a:r>
            <a:r>
              <a:rPr sz="2800" b="1" spc="-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應商及</a:t>
            </a:r>
            <a:r>
              <a:rPr sz="2800" b="1" spc="10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合</a:t>
            </a:r>
            <a:r>
              <a:rPr sz="2800" b="1" spc="-5" dirty="0" err="1" smtClean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作夥伴網路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77850" y="3109976"/>
            <a:ext cx="7096125" cy="34082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34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9635" y="74676"/>
            <a:ext cx="3378708" cy="899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04944" y="74676"/>
            <a:ext cx="4392167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63711" y="74676"/>
            <a:ext cx="780288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11985">
              <a:lnSpc>
                <a:spcPct val="100000"/>
              </a:lnSpc>
              <a:spcBef>
                <a:spcPts val="100"/>
              </a:spcBef>
            </a:pPr>
            <a:r>
              <a:rPr sz="3200" b="0" dirty="0">
                <a:latin typeface="SimSun"/>
                <a:cs typeface="SimSun"/>
              </a:rPr>
              <a:t>關鍵</a:t>
            </a:r>
            <a:r>
              <a:rPr sz="3200" b="0" spc="-15" dirty="0">
                <a:latin typeface="SimSun"/>
                <a:cs typeface="SimSun"/>
              </a:rPr>
              <a:t>合</a:t>
            </a:r>
            <a:r>
              <a:rPr sz="3200" b="0" dirty="0">
                <a:latin typeface="SimSun"/>
                <a:cs typeface="SimSun"/>
              </a:rPr>
              <a:t>作夥</a:t>
            </a:r>
            <a:r>
              <a:rPr sz="3200" b="0" spc="-15" dirty="0">
                <a:latin typeface="SimSun"/>
                <a:cs typeface="SimSun"/>
              </a:rPr>
              <a:t>伴</a:t>
            </a:r>
            <a:r>
              <a:rPr sz="3200" b="0" dirty="0">
                <a:latin typeface="SimSun"/>
                <a:cs typeface="SimSun"/>
              </a:rPr>
              <a:t>（Key</a:t>
            </a:r>
            <a:r>
              <a:rPr sz="3200" b="0" spc="-20" dirty="0">
                <a:latin typeface="SimSun"/>
                <a:cs typeface="SimSun"/>
              </a:rPr>
              <a:t> </a:t>
            </a:r>
            <a:r>
              <a:rPr sz="3200" b="0" spc="-5" dirty="0">
                <a:latin typeface="SimSun"/>
                <a:cs typeface="SimSun"/>
              </a:rPr>
              <a:t>Partnership,</a:t>
            </a:r>
            <a:r>
              <a:rPr sz="3200" b="0" dirty="0">
                <a:latin typeface="SimSun"/>
                <a:cs typeface="SimSun"/>
              </a:rPr>
              <a:t> </a:t>
            </a:r>
            <a:r>
              <a:rPr sz="3200" b="0" spc="-5" dirty="0">
                <a:latin typeface="SimSun"/>
                <a:cs typeface="SimSun"/>
              </a:rPr>
              <a:t>KP）</a:t>
            </a:r>
            <a:endParaRPr sz="3200">
              <a:latin typeface="SimSun"/>
              <a:cs typeface="SimSu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7713" y="1245108"/>
            <a:ext cx="86692" cy="82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3148" y="922019"/>
            <a:ext cx="826007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9763" y="922019"/>
            <a:ext cx="2956560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46932" y="922019"/>
            <a:ext cx="3846575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24116" y="922019"/>
            <a:ext cx="1181100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96783" y="1051560"/>
            <a:ext cx="1107948" cy="5760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51916" y="1380744"/>
            <a:ext cx="5929884" cy="569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4631" y="1815083"/>
            <a:ext cx="752856" cy="6629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3148" y="1738883"/>
            <a:ext cx="7933944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4631" y="2327148"/>
            <a:ext cx="752856" cy="6629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3148" y="2250948"/>
            <a:ext cx="6512052" cy="7894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4631" y="2839211"/>
            <a:ext cx="752856" cy="6629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3148" y="2763011"/>
            <a:ext cx="6156959" cy="78943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4631" y="3351276"/>
            <a:ext cx="752856" cy="6629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3148" y="3275076"/>
            <a:ext cx="7933944" cy="7894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126540" y="4744862"/>
            <a:ext cx="304800" cy="1109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dirty="0">
                <a:solidFill>
                  <a:srgbClr val="292929"/>
                </a:solidFill>
                <a:latin typeface="SimSun"/>
                <a:cs typeface="SimSun"/>
              </a:rPr>
              <a:t>–</a:t>
            </a:r>
            <a:endParaRPr sz="2400">
              <a:latin typeface="SimSun"/>
              <a:cs typeface="SimSun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650">
              <a:latin typeface="SimSun"/>
              <a:cs typeface="SimSun"/>
            </a:endParaRPr>
          </a:p>
          <a:p>
            <a:pPr>
              <a:lnSpc>
                <a:spcPts val="2880"/>
              </a:lnSpc>
            </a:pPr>
            <a:r>
              <a:rPr sz="2400" dirty="0">
                <a:solidFill>
                  <a:srgbClr val="292929"/>
                </a:solidFill>
                <a:latin typeface="SimSun"/>
                <a:cs typeface="SimSun"/>
              </a:rPr>
              <a:t>–</a:t>
            </a:r>
            <a:endParaRPr sz="2400">
              <a:latin typeface="SimSun"/>
              <a:cs typeface="SimSu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6640" y="1011681"/>
            <a:ext cx="8103234" cy="52674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368300" indent="-356235">
              <a:lnSpc>
                <a:spcPct val="100000"/>
              </a:lnSpc>
              <a:spcBef>
                <a:spcPts val="95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8.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關鍵合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作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夥伴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（Key</a:t>
            </a:r>
            <a:r>
              <a:rPr sz="2800" b="1" spc="-2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Partnership,</a:t>
            </a:r>
            <a:r>
              <a:rPr sz="2800" b="1" spc="-2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KP）：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有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些活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4965">
              <a:lnSpc>
                <a:spcPct val="100000"/>
              </a:lnSpc>
              <a:spcBef>
                <a:spcPts val="30"/>
              </a:spcBef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動要借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重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外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部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資源，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而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有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些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資源是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由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組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織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外取得。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68300" indent="-356235">
              <a:lnSpc>
                <a:spcPct val="100000"/>
              </a:lnSpc>
              <a:spcBef>
                <a:spcPts val="645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們的關鍵夥伴是誰？我們的關鍵供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應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商是誰？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2800" b="1" spc="459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•</a:t>
            </a:r>
            <a:r>
              <a:rPr sz="2800" b="1" spc="93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哪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些關鍵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資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源是從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合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作夥伴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處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取得的？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800" b="1" spc="459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•</a:t>
            </a:r>
            <a:r>
              <a:rPr sz="2800" b="1" spc="93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哪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些關鍵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活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動是由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合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作夥伴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執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行的？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68300" indent="-356235">
              <a:lnSpc>
                <a:spcPct val="100000"/>
              </a:lnSpc>
              <a:spcBef>
                <a:spcPts val="675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區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分以下三種建立夥伴關係的動機，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會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非常有用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756285" marR="5080" indent="-287020">
              <a:lnSpc>
                <a:spcPct val="100000"/>
              </a:lnSpc>
              <a:spcBef>
                <a:spcPts val="590"/>
              </a:spcBef>
            </a:pP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–最適化與規模經濟：採購商和供應商的關係，目的是為 了降低成本，甚至會外包或共用基礎建設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756285" marR="5080" indent="17780">
              <a:lnSpc>
                <a:spcPct val="100000"/>
              </a:lnSpc>
              <a:spcBef>
                <a:spcPts val="575"/>
              </a:spcBef>
            </a:pP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降低風險與不確定性：藍光光碟的共同開發商，彼此又 </a:t>
            </a:r>
            <a:r>
              <a:rPr sz="24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是競爭關係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756285" marR="5080" indent="17780">
              <a:lnSpc>
                <a:spcPct val="100000"/>
              </a:lnSpc>
              <a:spcBef>
                <a:spcPts val="580"/>
              </a:spcBef>
            </a:pP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取得特定資源與活動：如知識、授權、顧客門路，像是 保險公司與保險經紀人公司合作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9387" y="4632325"/>
            <a:ext cx="1228725" cy="19716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35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3488" y="27432"/>
            <a:ext cx="38008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809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商業模式九宮格</a:t>
            </a:r>
          </a:p>
        </p:txBody>
      </p:sp>
      <p:sp>
        <p:nvSpPr>
          <p:cNvPr id="4" name="object 4"/>
          <p:cNvSpPr/>
          <p:nvPr/>
        </p:nvSpPr>
        <p:spPr>
          <a:xfrm>
            <a:off x="576921" y="1245108"/>
            <a:ext cx="86692" cy="82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2355" y="922019"/>
            <a:ext cx="826008" cy="78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8972" y="922019"/>
            <a:ext cx="2246376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95955" y="922019"/>
            <a:ext cx="3668268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94832" y="922019"/>
            <a:ext cx="1181100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67500" y="1051560"/>
            <a:ext cx="1488948" cy="5760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1123" y="1380744"/>
            <a:ext cx="5548884" cy="5699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45123" y="1380744"/>
            <a:ext cx="2753868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1123" y="1685544"/>
            <a:ext cx="976883" cy="569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3840" y="2119883"/>
            <a:ext cx="752856" cy="6629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2355" y="2043683"/>
            <a:ext cx="5446776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5239" y="1011681"/>
            <a:ext cx="7990840" cy="15741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0160" rIns="0" bIns="0" rtlCol="0">
            <a:spAutoFit/>
          </a:bodyPr>
          <a:lstStyle/>
          <a:p>
            <a:pPr marL="355600" marR="5080" indent="-343535">
              <a:lnSpc>
                <a:spcPct val="100499"/>
              </a:lnSpc>
              <a:spcBef>
                <a:spcPts val="80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9.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成本結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構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（Cost</a:t>
            </a:r>
            <a:r>
              <a:rPr sz="2800" b="1" spc="-2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Structure,</a:t>
            </a:r>
            <a:r>
              <a:rPr sz="28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CS）：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The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Cost  Structure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describes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all costs incurred to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operate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a business  model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68300" indent="-356235">
              <a:lnSpc>
                <a:spcPct val="100000"/>
              </a:lnSpc>
              <a:spcBef>
                <a:spcPts val="640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商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業模式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運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作所發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生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的所有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成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本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33437" y="2787650"/>
            <a:ext cx="6705600" cy="3733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36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3488" y="27432"/>
            <a:ext cx="38008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809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商業模式九宮格</a:t>
            </a:r>
          </a:p>
        </p:txBody>
      </p:sp>
      <p:sp>
        <p:nvSpPr>
          <p:cNvPr id="4" name="object 4"/>
          <p:cNvSpPr/>
          <p:nvPr/>
        </p:nvSpPr>
        <p:spPr>
          <a:xfrm>
            <a:off x="576921" y="1245108"/>
            <a:ext cx="86692" cy="82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2355" y="922019"/>
            <a:ext cx="826008" cy="78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8972" y="922019"/>
            <a:ext cx="2246376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95955" y="922019"/>
            <a:ext cx="3668268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94832" y="922019"/>
            <a:ext cx="1179575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65976" y="1051560"/>
            <a:ext cx="1871472" cy="5760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1123" y="1380744"/>
            <a:ext cx="3896867" cy="5699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3840" y="1815083"/>
            <a:ext cx="752856" cy="6629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2355" y="1738883"/>
            <a:ext cx="7933944" cy="7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3840" y="2327148"/>
            <a:ext cx="752856" cy="6629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2355" y="2250948"/>
            <a:ext cx="7578852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3840" y="2839211"/>
            <a:ext cx="752856" cy="6629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2355" y="2763011"/>
            <a:ext cx="7933944" cy="7894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0163" y="3189732"/>
            <a:ext cx="7933944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0163" y="3616452"/>
            <a:ext cx="7933944" cy="789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0163" y="4043171"/>
            <a:ext cx="7933944" cy="7894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15239" y="1011681"/>
            <a:ext cx="7951470" cy="35926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368300" indent="-356235">
              <a:lnSpc>
                <a:spcPct val="100000"/>
              </a:lnSpc>
              <a:spcBef>
                <a:spcPts val="95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9.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成本結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構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（Cost</a:t>
            </a:r>
            <a:r>
              <a:rPr sz="2800" b="1" spc="-2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Structure,</a:t>
            </a:r>
            <a:r>
              <a:rPr sz="28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CS）：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各個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商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業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模式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5600">
              <a:lnSpc>
                <a:spcPct val="100000"/>
              </a:lnSpc>
              <a:spcBef>
                <a:spcPts val="30"/>
              </a:spcBef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的元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素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都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會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形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塑你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成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本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結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構。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2800" b="1" spc="46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•</a:t>
            </a:r>
            <a:r>
              <a:rPr sz="2800" b="1" spc="93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我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們的商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業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模式中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最重要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既定成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本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是什麼？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68300" indent="-356235">
              <a:lnSpc>
                <a:spcPct val="100000"/>
              </a:lnSpc>
              <a:spcBef>
                <a:spcPts val="670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哪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個關鍵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資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源最昂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貴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？哪個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鍵活動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最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燒錢？</a:t>
            </a:r>
            <a:endParaRPr sz="28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5600" marR="106680" indent="-343535" algn="just">
              <a:lnSpc>
                <a:spcPct val="100000"/>
              </a:lnSpc>
              <a:spcBef>
                <a:spcPts val="675"/>
              </a:spcBef>
              <a:buSzPct val="96428"/>
              <a:buChar char="•"/>
              <a:tabLst>
                <a:tab pos="368935" algn="l"/>
              </a:tabLst>
            </a:pPr>
            <a:r>
              <a:rPr sz="28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無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論哪個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商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業模式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都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應該把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成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本降至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最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小。但低 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成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本結構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對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某些商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業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模式會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特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別重要</a:t>
            </a:r>
            <a:r>
              <a:rPr sz="28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。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因此，最 </a:t>
            </a:r>
            <a:r>
              <a:rPr sz="28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好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是能區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分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以下兩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大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類商業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模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式的成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本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結構：成 </a:t>
            </a:r>
            <a:r>
              <a:rPr sz="28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本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驅動與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價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值驅動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很多模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式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是介於</a:t>
            </a:r>
            <a:r>
              <a:rPr sz="28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兩</a:t>
            </a:r>
            <a:r>
              <a:rPr sz="28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者之間</a:t>
            </a:r>
            <a:r>
              <a:rPr sz="2800" spc="-5" dirty="0">
                <a:solidFill>
                  <a:srgbClr val="9A2EBA"/>
                </a:solidFill>
                <a:latin typeface="SimSun"/>
                <a:cs typeface="SimSun"/>
              </a:rPr>
              <a:t>）</a:t>
            </a:r>
            <a:endParaRPr sz="2800" dirty="0">
              <a:latin typeface="SimSun"/>
              <a:cs typeface="SimSu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2744" y="4561709"/>
            <a:ext cx="3227705" cy="90424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–成本驅</a:t>
            </a:r>
            <a:r>
              <a:rPr sz="24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動</a:t>
            </a: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-如廉價航空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400" b="1" spc="-5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–</a:t>
            </a: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價值驅</a:t>
            </a:r>
            <a:r>
              <a:rPr sz="2400" b="1" spc="-10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動</a:t>
            </a:r>
            <a:r>
              <a:rPr sz="2400" b="1" dirty="0">
                <a:solidFill>
                  <a:srgbClr val="292929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-如豪華飯店</a:t>
            </a:r>
            <a:endParaRPr sz="24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3837" y="5629275"/>
            <a:ext cx="3200400" cy="122872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716526" y="4891087"/>
            <a:ext cx="3284854" cy="1476375"/>
          </a:xfrm>
          <a:prstGeom prst="rect">
            <a:avLst/>
          </a:prstGeom>
          <a:solidFill>
            <a:srgbClr val="FFFF00"/>
          </a:solidFill>
          <a:ln w="9525">
            <a:solidFill>
              <a:srgbClr val="FFC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1800" dirty="0">
                <a:solidFill>
                  <a:srgbClr val="1C1C1C"/>
                </a:solidFill>
                <a:latin typeface="新細明體"/>
                <a:cs typeface="新細明體"/>
              </a:rPr>
              <a:t>成本結構的特徵</a:t>
            </a:r>
            <a:endParaRPr sz="1800">
              <a:latin typeface="新細明體"/>
              <a:cs typeface="新細明體"/>
            </a:endParaRPr>
          </a:p>
          <a:p>
            <a:pPr marL="234950" indent="-144145">
              <a:lnSpc>
                <a:spcPct val="100000"/>
              </a:lnSpc>
              <a:buFont typeface="Arial"/>
              <a:buChar char="•"/>
              <a:tabLst>
                <a:tab pos="235585" algn="l"/>
              </a:tabLst>
            </a:pPr>
            <a:r>
              <a:rPr sz="1800" dirty="0">
                <a:solidFill>
                  <a:srgbClr val="1C1C1C"/>
                </a:solidFill>
                <a:latin typeface="新細明體"/>
                <a:cs typeface="新細明體"/>
              </a:rPr>
              <a:t>固定成本</a:t>
            </a:r>
            <a:r>
              <a:rPr sz="1800" dirty="0">
                <a:solidFill>
                  <a:srgbClr val="1C1C1C"/>
                </a:solidFill>
                <a:latin typeface="Arial"/>
                <a:cs typeface="Arial"/>
              </a:rPr>
              <a:t>-</a:t>
            </a:r>
            <a:r>
              <a:rPr sz="1800" dirty="0">
                <a:solidFill>
                  <a:srgbClr val="1C1C1C"/>
                </a:solidFill>
                <a:latin typeface="新細明體"/>
                <a:cs typeface="新細明體"/>
              </a:rPr>
              <a:t>如製造業</a:t>
            </a:r>
            <a:endParaRPr sz="1800">
              <a:latin typeface="新細明體"/>
              <a:cs typeface="新細明體"/>
            </a:endParaRPr>
          </a:p>
          <a:p>
            <a:pPr marL="234950" indent="-14414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35585" algn="l"/>
              </a:tabLst>
            </a:pPr>
            <a:r>
              <a:rPr sz="1800" spc="-5" dirty="0">
                <a:solidFill>
                  <a:srgbClr val="1C1C1C"/>
                </a:solidFill>
                <a:latin typeface="新細明體"/>
                <a:cs typeface="新細明體"/>
              </a:rPr>
              <a:t>變動成</a:t>
            </a:r>
            <a:r>
              <a:rPr sz="1800" dirty="0">
                <a:solidFill>
                  <a:srgbClr val="1C1C1C"/>
                </a:solidFill>
                <a:latin typeface="新細明體"/>
                <a:cs typeface="新細明體"/>
              </a:rPr>
              <a:t>本</a:t>
            </a:r>
            <a:r>
              <a:rPr sz="1800" dirty="0">
                <a:solidFill>
                  <a:srgbClr val="1C1C1C"/>
                </a:solidFill>
                <a:latin typeface="Arial"/>
                <a:cs typeface="Arial"/>
              </a:rPr>
              <a:t>-</a:t>
            </a:r>
            <a:r>
              <a:rPr sz="1800" spc="-5" dirty="0">
                <a:solidFill>
                  <a:srgbClr val="1C1C1C"/>
                </a:solidFill>
                <a:latin typeface="新細明體"/>
                <a:cs typeface="新細明體"/>
              </a:rPr>
              <a:t>如服務業</a:t>
            </a:r>
            <a:endParaRPr sz="1800">
              <a:latin typeface="新細明體"/>
              <a:cs typeface="新細明體"/>
            </a:endParaRPr>
          </a:p>
          <a:p>
            <a:pPr marL="234950" indent="-144145">
              <a:lnSpc>
                <a:spcPct val="100000"/>
              </a:lnSpc>
              <a:buFont typeface="Arial"/>
              <a:buChar char="•"/>
              <a:tabLst>
                <a:tab pos="235585" algn="l"/>
              </a:tabLst>
            </a:pPr>
            <a:r>
              <a:rPr sz="1800" dirty="0">
                <a:solidFill>
                  <a:srgbClr val="1C1C1C"/>
                </a:solidFill>
                <a:latin typeface="新細明體"/>
                <a:cs typeface="新細明體"/>
              </a:rPr>
              <a:t>規模經濟</a:t>
            </a:r>
            <a:r>
              <a:rPr sz="1800" dirty="0">
                <a:solidFill>
                  <a:srgbClr val="1C1C1C"/>
                </a:solidFill>
                <a:latin typeface="Arial"/>
                <a:cs typeface="Arial"/>
              </a:rPr>
              <a:t>-</a:t>
            </a:r>
            <a:r>
              <a:rPr sz="1800" dirty="0">
                <a:solidFill>
                  <a:srgbClr val="1C1C1C"/>
                </a:solidFill>
                <a:latin typeface="新細明體"/>
                <a:cs typeface="新細明體"/>
              </a:rPr>
              <a:t>如採購量大的產業</a:t>
            </a:r>
            <a:endParaRPr sz="1800">
              <a:latin typeface="新細明體"/>
              <a:cs typeface="新細明體"/>
            </a:endParaRPr>
          </a:p>
          <a:p>
            <a:pPr marL="234950" indent="-144145">
              <a:lnSpc>
                <a:spcPct val="100000"/>
              </a:lnSpc>
              <a:buFont typeface="Arial"/>
              <a:buChar char="•"/>
              <a:tabLst>
                <a:tab pos="235585" algn="l"/>
              </a:tabLst>
            </a:pPr>
            <a:r>
              <a:rPr sz="1800" dirty="0">
                <a:solidFill>
                  <a:srgbClr val="1C1C1C"/>
                </a:solidFill>
                <a:latin typeface="新細明體"/>
                <a:cs typeface="新細明體"/>
              </a:rPr>
              <a:t>範疇經濟</a:t>
            </a:r>
            <a:r>
              <a:rPr sz="1800" dirty="0">
                <a:solidFill>
                  <a:srgbClr val="1C1C1C"/>
                </a:solidFill>
                <a:latin typeface="Arial"/>
                <a:cs typeface="Arial"/>
              </a:rPr>
              <a:t>-</a:t>
            </a:r>
            <a:r>
              <a:rPr sz="1800" dirty="0">
                <a:solidFill>
                  <a:srgbClr val="1C1C1C"/>
                </a:solidFill>
                <a:latin typeface="新細明體"/>
                <a:cs typeface="新細明體"/>
              </a:rPr>
              <a:t>如行銷和通路共用</a:t>
            </a:r>
            <a:endParaRPr sz="1800">
              <a:latin typeface="新細明體"/>
              <a:cs typeface="新細明體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37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5076" y="27432"/>
            <a:ext cx="42580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9175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SimSun"/>
                <a:cs typeface="SimSun"/>
              </a:rPr>
              <a:t>商業模式的九宮格</a:t>
            </a:r>
          </a:p>
        </p:txBody>
      </p:sp>
      <p:sp>
        <p:nvSpPr>
          <p:cNvPr id="4" name="object 4"/>
          <p:cNvSpPr/>
          <p:nvPr/>
        </p:nvSpPr>
        <p:spPr>
          <a:xfrm>
            <a:off x="656844" y="1477319"/>
            <a:ext cx="100584" cy="91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3127" y="1112519"/>
            <a:ext cx="7848600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9119" y="1600200"/>
            <a:ext cx="7848600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9119" y="2087879"/>
            <a:ext cx="1752600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5589" y="1213484"/>
            <a:ext cx="7755890" cy="14897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5"/>
              </a:spcBef>
              <a:buSzPct val="96875"/>
              <a:buChar char="•"/>
              <a:tabLst>
                <a:tab pos="420370" algn="l"/>
              </a:tabLst>
            </a:pP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商業模式的九個構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成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要素，形成了一個便 利工具的基礎，我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們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稱之為「商業模式畫 布」。</a:t>
            </a:r>
            <a:endParaRPr sz="32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9862" y="2767012"/>
            <a:ext cx="8637524" cy="31591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38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94888" y="27432"/>
            <a:ext cx="42580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7886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SimSun"/>
                <a:cs typeface="SimSun"/>
              </a:rPr>
              <a:t>商業模式的九宮格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881125"/>
            <a:ext cx="9144000" cy="5519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39</a:t>
            </a:fld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8910" y="978514"/>
            <a:ext cx="5378489" cy="142684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15"/>
              </a:spcBef>
              <a:buSzPct val="92307"/>
              <a:buFont typeface="SimSun"/>
              <a:buChar char="•"/>
              <a:tabLst>
                <a:tab pos="355600" algn="l"/>
              </a:tabLst>
            </a:pPr>
            <a:r>
              <a:rPr sz="2600" b="1" dirty="0">
                <a:solidFill>
                  <a:srgbClr val="FF0000"/>
                </a:solidFill>
                <a:latin typeface="微軟正黑體"/>
                <a:cs typeface="微軟正黑體"/>
              </a:rPr>
              <a:t>一般企業組</a:t>
            </a:r>
            <a:endParaRPr sz="2600" dirty="0">
              <a:latin typeface="微軟正黑體"/>
              <a:cs typeface="微軟正黑體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Clr>
                <a:srgbClr val="FF0000"/>
              </a:buClr>
              <a:buFont typeface="SimSun"/>
              <a:buChar char="•"/>
              <a:tabLst>
                <a:tab pos="355600" algn="l"/>
              </a:tabLst>
            </a:pPr>
            <a:r>
              <a:rPr sz="24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金獎一名：獎金3000元、獎狀乙紙</a:t>
            </a:r>
            <a:endParaRPr sz="2400" dirty="0">
              <a:latin typeface="Noto Sans Mono CJK TC Bold"/>
              <a:cs typeface="Noto Sans Mono CJK TC Bold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0000"/>
              </a:buClr>
              <a:buFont typeface="SimSun"/>
              <a:buChar char="•"/>
              <a:tabLst>
                <a:tab pos="355600" algn="l"/>
              </a:tabLst>
            </a:pPr>
            <a:r>
              <a:rPr sz="24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銀獎一名：獎金2000元、獎狀乙紙</a:t>
            </a:r>
            <a:endParaRPr sz="2400" dirty="0">
              <a:latin typeface="Noto Sans Mono CJK TC Bold"/>
              <a:cs typeface="Noto Sans Mono CJK TC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8911" y="2379726"/>
            <a:ext cx="5550535" cy="405688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FF0000"/>
              </a:buClr>
              <a:buFont typeface="SimSun"/>
              <a:buChar char="•"/>
              <a:tabLst>
                <a:tab pos="355600" algn="l"/>
              </a:tabLst>
            </a:pPr>
            <a:r>
              <a:rPr sz="24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銅獎一名：獎金1000元、獎狀乙紙</a:t>
            </a:r>
            <a:endParaRPr sz="2400" dirty="0">
              <a:latin typeface="Noto Sans Mono CJK TC Bold"/>
              <a:cs typeface="Noto Sans Mono CJK TC Bold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0000"/>
              </a:buClr>
              <a:buFont typeface="SimSun"/>
              <a:buChar char="•"/>
              <a:tabLst>
                <a:tab pos="355600" algn="l"/>
              </a:tabLst>
            </a:pPr>
            <a:r>
              <a:rPr sz="24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優選：擇優錄取若干名，頒發獎狀乙紙</a:t>
            </a:r>
            <a:endParaRPr sz="2400" dirty="0">
              <a:latin typeface="Noto Sans Mono CJK TC Bold"/>
              <a:cs typeface="Noto Sans Mono CJK TC Bold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0000"/>
              </a:buClr>
              <a:buFont typeface="SimSun"/>
              <a:buChar char="•"/>
              <a:tabLst>
                <a:tab pos="355600" algn="l"/>
              </a:tabLst>
            </a:pPr>
            <a:r>
              <a:rPr sz="2400" b="1" spc="-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佳作：擇優錄取若干名，頒發獎狀乙</a:t>
            </a:r>
            <a:r>
              <a:rPr sz="24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紙</a:t>
            </a:r>
            <a:endParaRPr sz="2400" dirty="0">
              <a:latin typeface="Noto Sans Mono CJK TC Bold"/>
              <a:cs typeface="Noto Sans Mono CJK TC Bold"/>
            </a:endParaRPr>
          </a:p>
          <a:p>
            <a:pPr marL="355600" indent="-342900">
              <a:lnSpc>
                <a:spcPct val="100000"/>
              </a:lnSpc>
              <a:spcBef>
                <a:spcPts val="395"/>
              </a:spcBef>
              <a:buSzPct val="92307"/>
              <a:buFont typeface="SimSun"/>
              <a:buChar char="•"/>
              <a:tabLst>
                <a:tab pos="355600" algn="l"/>
              </a:tabLst>
            </a:pPr>
            <a:r>
              <a:rPr lang="zh-TW" altLang="en-US"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微軟正黑體"/>
              </a:rPr>
              <a:t>創新創業</a:t>
            </a:r>
            <a:r>
              <a:rPr sz="2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微軟正黑體"/>
              </a:rPr>
              <a:t>組</a:t>
            </a:r>
            <a:endParaRPr sz="2600" dirty="0">
              <a:latin typeface="微軟正黑體" pitchFamily="34" charset="-120"/>
              <a:ea typeface="微軟正黑體" pitchFamily="34" charset="-120"/>
              <a:cs typeface="微軟正黑體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Clr>
                <a:srgbClr val="FF0000"/>
              </a:buClr>
              <a:buFont typeface="SimSun"/>
              <a:buChar char="•"/>
              <a:tabLst>
                <a:tab pos="355600" algn="l"/>
              </a:tabLst>
            </a:pPr>
            <a:r>
              <a:rPr sz="24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金獎一名：獎金3000元、獎狀乙紙</a:t>
            </a:r>
            <a:endParaRPr sz="2400" dirty="0">
              <a:latin typeface="Noto Sans Mono CJK TC Bold"/>
              <a:cs typeface="Noto Sans Mono CJK TC Bold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0000"/>
              </a:buClr>
              <a:buFont typeface="SimSun"/>
              <a:buChar char="•"/>
              <a:tabLst>
                <a:tab pos="355600" algn="l"/>
              </a:tabLst>
            </a:pPr>
            <a:r>
              <a:rPr sz="24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銀獎一名：獎金2000元、獎狀乙紙</a:t>
            </a:r>
            <a:endParaRPr sz="2400" dirty="0">
              <a:latin typeface="Noto Sans Mono CJK TC Bold"/>
              <a:cs typeface="Noto Sans Mono CJK TC Bold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FF0000"/>
              </a:buClr>
              <a:buFont typeface="SimSun"/>
              <a:buChar char="•"/>
              <a:tabLst>
                <a:tab pos="355600" algn="l"/>
              </a:tabLst>
            </a:pPr>
            <a:r>
              <a:rPr sz="24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銅獎一名：獎金1000元、獎狀乙紙</a:t>
            </a:r>
            <a:endParaRPr sz="2400" dirty="0">
              <a:latin typeface="Noto Sans Mono CJK TC Bold"/>
              <a:cs typeface="Noto Sans Mono CJK TC Bold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0000"/>
              </a:buClr>
              <a:buFont typeface="SimSun"/>
              <a:buChar char="•"/>
              <a:tabLst>
                <a:tab pos="355600" algn="l"/>
              </a:tabLst>
            </a:pPr>
            <a:r>
              <a:rPr sz="24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優選：擇優錄取若干名，頒發獎狀乙紙</a:t>
            </a:r>
            <a:endParaRPr sz="2400" dirty="0">
              <a:latin typeface="Noto Sans Mono CJK TC Bold"/>
              <a:cs typeface="Noto Sans Mono CJK TC Bold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FF0000"/>
              </a:buClr>
              <a:buFont typeface="SimSun"/>
              <a:buChar char="•"/>
              <a:tabLst>
                <a:tab pos="355600" algn="l"/>
              </a:tabLst>
            </a:pPr>
            <a:r>
              <a:rPr sz="24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佳作:</a:t>
            </a:r>
            <a:r>
              <a:rPr sz="2400" b="1" spc="-170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 </a:t>
            </a:r>
            <a:r>
              <a:rPr sz="24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擇優錄取若干名，頒發獎狀乙紙</a:t>
            </a:r>
            <a:endParaRPr sz="2400" dirty="0">
              <a:latin typeface="Noto Sans Mono CJK TC Bold"/>
              <a:cs typeface="Noto Sans Mono CJK TC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52088" y="27432"/>
            <a:ext cx="33436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3669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七、獎勵方式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42556" y="2680208"/>
            <a:ext cx="946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1C1C1C"/>
                </a:solidFill>
                <a:latin typeface="新細明體"/>
                <a:cs typeface="新細明體"/>
              </a:rPr>
              <a:t>報名網址</a:t>
            </a:r>
            <a:endParaRPr sz="1800">
              <a:latin typeface="新細明體"/>
              <a:cs typeface="新細明體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44230" y="6420101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fld>
            <a:endParaRPr sz="1600">
              <a:latin typeface="Arial"/>
              <a:cs typeface="Arial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81" y="1143000"/>
            <a:ext cx="1409700" cy="140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688165" cy="3377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327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822539" cy="34987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91645" y="0"/>
            <a:ext cx="4052354" cy="51087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6350" y="4921186"/>
            <a:ext cx="3143250" cy="19368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5733" y="2245906"/>
            <a:ext cx="5465173" cy="46120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3376" y="3377209"/>
            <a:ext cx="8260623" cy="27454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743403"/>
            <a:ext cx="9144000" cy="38868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89404" y="1889760"/>
            <a:ext cx="5172456" cy="1011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946256" y="2006600"/>
            <a:ext cx="5012836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商業模式九宮格的應用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814054" y="6420101"/>
            <a:ext cx="25146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40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36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725282" y="3058159"/>
            <a:ext cx="534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1.CS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76902" y="3010357"/>
            <a:ext cx="52133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.VP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02704" y="4055109"/>
            <a:ext cx="546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3.CH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75653" y="1006602"/>
            <a:ext cx="546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4.CR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90256" y="5396890"/>
            <a:ext cx="5086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5.R$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39872" y="3332734"/>
            <a:ext cx="546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6.KR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34970" y="2218182"/>
            <a:ext cx="546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7.KA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3165" y="2835605"/>
            <a:ext cx="534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.KP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34844" y="5117338"/>
            <a:ext cx="5086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9.C$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887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40829" y="5516117"/>
            <a:ext cx="4202916" cy="1341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698" y="5428291"/>
            <a:ext cx="4358640" cy="1430020"/>
          </a:xfrm>
          <a:custGeom>
            <a:avLst/>
            <a:gdLst/>
            <a:ahLst/>
            <a:cxnLst/>
            <a:rect l="l" t="t" r="r" b="b"/>
            <a:pathLst>
              <a:path w="4358640" h="1430020">
                <a:moveTo>
                  <a:pt x="4358301" y="0"/>
                </a:moveTo>
                <a:lnTo>
                  <a:pt x="4322931" y="44605"/>
                </a:lnTo>
                <a:lnTo>
                  <a:pt x="4280229" y="97082"/>
                </a:lnTo>
                <a:lnTo>
                  <a:pt x="4238153" y="147403"/>
                </a:lnTo>
                <a:lnTo>
                  <a:pt x="4196663" y="195633"/>
                </a:lnTo>
                <a:lnTo>
                  <a:pt x="4155718" y="241835"/>
                </a:lnTo>
                <a:lnTo>
                  <a:pt x="4115277" y="286072"/>
                </a:lnTo>
                <a:lnTo>
                  <a:pt x="4075299" y="328408"/>
                </a:lnTo>
                <a:lnTo>
                  <a:pt x="4035744" y="368906"/>
                </a:lnTo>
                <a:lnTo>
                  <a:pt x="3996570" y="407631"/>
                </a:lnTo>
                <a:lnTo>
                  <a:pt x="3957736" y="444645"/>
                </a:lnTo>
                <a:lnTo>
                  <a:pt x="3919203" y="480013"/>
                </a:lnTo>
                <a:lnTo>
                  <a:pt x="3880928" y="513797"/>
                </a:lnTo>
                <a:lnTo>
                  <a:pt x="3842872" y="546061"/>
                </a:lnTo>
                <a:lnTo>
                  <a:pt x="3804992" y="576869"/>
                </a:lnTo>
                <a:lnTo>
                  <a:pt x="3767249" y="606285"/>
                </a:lnTo>
                <a:lnTo>
                  <a:pt x="3729601" y="634371"/>
                </a:lnTo>
                <a:lnTo>
                  <a:pt x="3692008" y="661192"/>
                </a:lnTo>
                <a:lnTo>
                  <a:pt x="3654429" y="686811"/>
                </a:lnTo>
                <a:lnTo>
                  <a:pt x="3616822" y="711292"/>
                </a:lnTo>
                <a:lnTo>
                  <a:pt x="3579147" y="734698"/>
                </a:lnTo>
                <a:lnTo>
                  <a:pt x="3541364" y="757092"/>
                </a:lnTo>
                <a:lnTo>
                  <a:pt x="3503430" y="778539"/>
                </a:lnTo>
                <a:lnTo>
                  <a:pt x="3465306" y="799102"/>
                </a:lnTo>
                <a:lnTo>
                  <a:pt x="3426951" y="818844"/>
                </a:lnTo>
                <a:lnTo>
                  <a:pt x="3388323" y="837828"/>
                </a:lnTo>
                <a:lnTo>
                  <a:pt x="3349382" y="856120"/>
                </a:lnTo>
                <a:lnTo>
                  <a:pt x="3310087" y="873781"/>
                </a:lnTo>
                <a:lnTo>
                  <a:pt x="3270397" y="890876"/>
                </a:lnTo>
                <a:lnTo>
                  <a:pt x="3230271" y="907468"/>
                </a:lnTo>
                <a:lnTo>
                  <a:pt x="3189668" y="923621"/>
                </a:lnTo>
                <a:lnTo>
                  <a:pt x="3148548" y="939398"/>
                </a:lnTo>
                <a:lnTo>
                  <a:pt x="3106869" y="954863"/>
                </a:lnTo>
                <a:lnTo>
                  <a:pt x="3021673" y="985110"/>
                </a:lnTo>
                <a:lnTo>
                  <a:pt x="2933752" y="1014871"/>
                </a:lnTo>
                <a:lnTo>
                  <a:pt x="2599859" y="1122546"/>
                </a:lnTo>
                <a:lnTo>
                  <a:pt x="2557235" y="1135693"/>
                </a:lnTo>
                <a:lnTo>
                  <a:pt x="2512261" y="1148462"/>
                </a:lnTo>
                <a:lnTo>
                  <a:pt x="2465060" y="1160858"/>
                </a:lnTo>
                <a:lnTo>
                  <a:pt x="2415755" y="1172888"/>
                </a:lnTo>
                <a:lnTo>
                  <a:pt x="2364469" y="1184557"/>
                </a:lnTo>
                <a:lnTo>
                  <a:pt x="2311327" y="1195871"/>
                </a:lnTo>
                <a:lnTo>
                  <a:pt x="2256452" y="1206835"/>
                </a:lnTo>
                <a:lnTo>
                  <a:pt x="2199967" y="1217455"/>
                </a:lnTo>
                <a:lnTo>
                  <a:pt x="2141996" y="1227737"/>
                </a:lnTo>
                <a:lnTo>
                  <a:pt x="2022089" y="1247309"/>
                </a:lnTo>
                <a:lnTo>
                  <a:pt x="1897719" y="1265597"/>
                </a:lnTo>
                <a:lnTo>
                  <a:pt x="1704957" y="1290719"/>
                </a:lnTo>
                <a:lnTo>
                  <a:pt x="1507712" y="1313207"/>
                </a:lnTo>
                <a:lnTo>
                  <a:pt x="1243508" y="1339359"/>
                </a:lnTo>
                <a:lnTo>
                  <a:pt x="860662" y="1371114"/>
                </a:lnTo>
                <a:lnTo>
                  <a:pt x="58028" y="1424044"/>
                </a:lnTo>
                <a:lnTo>
                  <a:pt x="22282" y="1426991"/>
                </a:lnTo>
                <a:lnTo>
                  <a:pt x="9713" y="1428305"/>
                </a:lnTo>
                <a:lnTo>
                  <a:pt x="846" y="1429519"/>
                </a:lnTo>
                <a:lnTo>
                  <a:pt x="0" y="1429707"/>
                </a:lnTo>
                <a:lnTo>
                  <a:pt x="1348106" y="1429707"/>
                </a:lnTo>
                <a:lnTo>
                  <a:pt x="1507301" y="1416398"/>
                </a:lnTo>
                <a:lnTo>
                  <a:pt x="1654861" y="1401254"/>
                </a:lnTo>
                <a:lnTo>
                  <a:pt x="1797141" y="1384013"/>
                </a:lnTo>
                <a:lnTo>
                  <a:pt x="1934228" y="1364866"/>
                </a:lnTo>
                <a:lnTo>
                  <a:pt x="2066207" y="1344001"/>
                </a:lnTo>
                <a:lnTo>
                  <a:pt x="2193161" y="1321607"/>
                </a:lnTo>
                <a:lnTo>
                  <a:pt x="2315177" y="1297874"/>
                </a:lnTo>
                <a:lnTo>
                  <a:pt x="2432338" y="1272989"/>
                </a:lnTo>
                <a:lnTo>
                  <a:pt x="2544729" y="1247144"/>
                </a:lnTo>
                <a:lnTo>
                  <a:pt x="2652437" y="1220526"/>
                </a:lnTo>
                <a:lnTo>
                  <a:pt x="2745271" y="1195861"/>
                </a:lnTo>
                <a:lnTo>
                  <a:pt x="2791734" y="1182854"/>
                </a:lnTo>
                <a:lnTo>
                  <a:pt x="2838204" y="1169379"/>
                </a:lnTo>
                <a:lnTo>
                  <a:pt x="2884661" y="1155420"/>
                </a:lnTo>
                <a:lnTo>
                  <a:pt x="2931087" y="1140962"/>
                </a:lnTo>
                <a:lnTo>
                  <a:pt x="2977463" y="1125991"/>
                </a:lnTo>
                <a:lnTo>
                  <a:pt x="3023770" y="1110491"/>
                </a:lnTo>
                <a:lnTo>
                  <a:pt x="3069991" y="1094448"/>
                </a:lnTo>
                <a:lnTo>
                  <a:pt x="3116106" y="1077847"/>
                </a:lnTo>
                <a:lnTo>
                  <a:pt x="3162096" y="1060672"/>
                </a:lnTo>
                <a:lnTo>
                  <a:pt x="3207944" y="1042910"/>
                </a:lnTo>
                <a:lnTo>
                  <a:pt x="3253630" y="1024545"/>
                </a:lnTo>
                <a:lnTo>
                  <a:pt x="3299136" y="1005563"/>
                </a:lnTo>
                <a:lnTo>
                  <a:pt x="3344443" y="985947"/>
                </a:lnTo>
                <a:lnTo>
                  <a:pt x="3389532" y="965685"/>
                </a:lnTo>
                <a:lnTo>
                  <a:pt x="3434386" y="944760"/>
                </a:lnTo>
                <a:lnTo>
                  <a:pt x="3478985" y="923158"/>
                </a:lnTo>
                <a:lnTo>
                  <a:pt x="3523311" y="900864"/>
                </a:lnTo>
                <a:lnTo>
                  <a:pt x="3567345" y="877863"/>
                </a:lnTo>
                <a:lnTo>
                  <a:pt x="3611068" y="854140"/>
                </a:lnTo>
                <a:lnTo>
                  <a:pt x="3654462" y="829681"/>
                </a:lnTo>
                <a:lnTo>
                  <a:pt x="3697508" y="804470"/>
                </a:lnTo>
                <a:lnTo>
                  <a:pt x="3740188" y="778493"/>
                </a:lnTo>
                <a:lnTo>
                  <a:pt x="3782484" y="751734"/>
                </a:lnTo>
                <a:lnTo>
                  <a:pt x="3824375" y="724179"/>
                </a:lnTo>
                <a:lnTo>
                  <a:pt x="3865844" y="695814"/>
                </a:lnTo>
                <a:lnTo>
                  <a:pt x="3906872" y="666622"/>
                </a:lnTo>
                <a:lnTo>
                  <a:pt x="3947441" y="636589"/>
                </a:lnTo>
                <a:lnTo>
                  <a:pt x="3987532" y="605701"/>
                </a:lnTo>
                <a:lnTo>
                  <a:pt x="4027126" y="573943"/>
                </a:lnTo>
                <a:lnTo>
                  <a:pt x="4066205" y="541299"/>
                </a:lnTo>
                <a:lnTo>
                  <a:pt x="4104749" y="507754"/>
                </a:lnTo>
                <a:lnTo>
                  <a:pt x="4142741" y="473295"/>
                </a:lnTo>
                <a:lnTo>
                  <a:pt x="4180162" y="437906"/>
                </a:lnTo>
                <a:lnTo>
                  <a:pt x="4216993" y="401571"/>
                </a:lnTo>
                <a:lnTo>
                  <a:pt x="4253216" y="364277"/>
                </a:lnTo>
                <a:lnTo>
                  <a:pt x="4288811" y="326008"/>
                </a:lnTo>
                <a:lnTo>
                  <a:pt x="4323761" y="286750"/>
                </a:lnTo>
                <a:lnTo>
                  <a:pt x="4358047" y="246487"/>
                </a:lnTo>
                <a:lnTo>
                  <a:pt x="4358196" y="241835"/>
                </a:lnTo>
                <a:lnTo>
                  <a:pt x="4358301" y="0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22388"/>
            <a:ext cx="9144000" cy="128905"/>
          </a:xfrm>
          <a:custGeom>
            <a:avLst/>
            <a:gdLst/>
            <a:ahLst/>
            <a:cxnLst/>
            <a:rect l="l" t="t" r="r" b="b"/>
            <a:pathLst>
              <a:path w="9144000" h="128905">
                <a:moveTo>
                  <a:pt x="0" y="128587"/>
                </a:moveTo>
                <a:lnTo>
                  <a:pt x="9144000" y="128587"/>
                </a:lnTo>
                <a:lnTo>
                  <a:pt x="9144000" y="0"/>
                </a:lnTo>
                <a:lnTo>
                  <a:pt x="0" y="0"/>
                </a:lnTo>
                <a:lnTo>
                  <a:pt x="0" y="128587"/>
                </a:lnTo>
                <a:close/>
              </a:path>
            </a:pathLst>
          </a:custGeom>
          <a:solidFill>
            <a:srgbClr val="1C1C1C">
              <a:alpha val="1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5710" y="76676"/>
            <a:ext cx="592455" cy="830580"/>
          </a:xfrm>
          <a:custGeom>
            <a:avLst/>
            <a:gdLst/>
            <a:ahLst/>
            <a:cxnLst/>
            <a:rect l="l" t="t" r="r" b="b"/>
            <a:pathLst>
              <a:path w="592455" h="830580">
                <a:moveTo>
                  <a:pt x="539743" y="483870"/>
                </a:moveTo>
                <a:lnTo>
                  <a:pt x="462495" y="483870"/>
                </a:lnTo>
                <a:lnTo>
                  <a:pt x="464146" y="488950"/>
                </a:lnTo>
                <a:lnTo>
                  <a:pt x="466813" y="490220"/>
                </a:lnTo>
                <a:lnTo>
                  <a:pt x="473290" y="519430"/>
                </a:lnTo>
                <a:lnTo>
                  <a:pt x="484212" y="568960"/>
                </a:lnTo>
                <a:lnTo>
                  <a:pt x="484974" y="619760"/>
                </a:lnTo>
                <a:lnTo>
                  <a:pt x="488530" y="671830"/>
                </a:lnTo>
                <a:lnTo>
                  <a:pt x="488565" y="768350"/>
                </a:lnTo>
                <a:lnTo>
                  <a:pt x="488784" y="792480"/>
                </a:lnTo>
                <a:lnTo>
                  <a:pt x="499706" y="795020"/>
                </a:lnTo>
                <a:lnTo>
                  <a:pt x="502119" y="797560"/>
                </a:lnTo>
                <a:lnTo>
                  <a:pt x="502881" y="803910"/>
                </a:lnTo>
                <a:lnTo>
                  <a:pt x="502119" y="808990"/>
                </a:lnTo>
                <a:lnTo>
                  <a:pt x="501865" y="815340"/>
                </a:lnTo>
                <a:lnTo>
                  <a:pt x="500214" y="820420"/>
                </a:lnTo>
                <a:lnTo>
                  <a:pt x="501357" y="829310"/>
                </a:lnTo>
                <a:lnTo>
                  <a:pt x="508291" y="830580"/>
                </a:lnTo>
                <a:lnTo>
                  <a:pt x="524396" y="830580"/>
                </a:lnTo>
                <a:lnTo>
                  <a:pt x="531329" y="828040"/>
                </a:lnTo>
                <a:lnTo>
                  <a:pt x="535012" y="825500"/>
                </a:lnTo>
                <a:lnTo>
                  <a:pt x="531837" y="817880"/>
                </a:lnTo>
                <a:lnTo>
                  <a:pt x="530440" y="810260"/>
                </a:lnTo>
                <a:lnTo>
                  <a:pt x="529678" y="801370"/>
                </a:lnTo>
                <a:lnTo>
                  <a:pt x="524598" y="793750"/>
                </a:lnTo>
                <a:lnTo>
                  <a:pt x="531075" y="792480"/>
                </a:lnTo>
                <a:lnTo>
                  <a:pt x="540412" y="792480"/>
                </a:lnTo>
                <a:lnTo>
                  <a:pt x="545188" y="787400"/>
                </a:lnTo>
                <a:lnTo>
                  <a:pt x="546559" y="775970"/>
                </a:lnTo>
                <a:lnTo>
                  <a:pt x="545680" y="754380"/>
                </a:lnTo>
                <a:lnTo>
                  <a:pt x="543715" y="642620"/>
                </a:lnTo>
                <a:lnTo>
                  <a:pt x="543648" y="579120"/>
                </a:lnTo>
                <a:lnTo>
                  <a:pt x="539539" y="504190"/>
                </a:lnTo>
                <a:lnTo>
                  <a:pt x="539616" y="488950"/>
                </a:lnTo>
                <a:lnTo>
                  <a:pt x="539743" y="483870"/>
                </a:lnTo>
                <a:close/>
              </a:path>
              <a:path w="592455" h="830580">
                <a:moveTo>
                  <a:pt x="142963" y="116840"/>
                </a:moveTo>
                <a:lnTo>
                  <a:pt x="68757" y="116840"/>
                </a:lnTo>
                <a:lnTo>
                  <a:pt x="67690" y="121920"/>
                </a:lnTo>
                <a:lnTo>
                  <a:pt x="63677" y="125729"/>
                </a:lnTo>
                <a:lnTo>
                  <a:pt x="14452" y="179070"/>
                </a:lnTo>
                <a:lnTo>
                  <a:pt x="7759" y="184150"/>
                </a:lnTo>
                <a:lnTo>
                  <a:pt x="7580" y="193040"/>
                </a:lnTo>
                <a:lnTo>
                  <a:pt x="2412" y="229870"/>
                </a:lnTo>
                <a:lnTo>
                  <a:pt x="5359" y="233679"/>
                </a:lnTo>
                <a:lnTo>
                  <a:pt x="5892" y="237490"/>
                </a:lnTo>
                <a:lnTo>
                  <a:pt x="7226" y="241300"/>
                </a:lnTo>
                <a:lnTo>
                  <a:pt x="0" y="245110"/>
                </a:lnTo>
                <a:lnTo>
                  <a:pt x="2146" y="252729"/>
                </a:lnTo>
                <a:lnTo>
                  <a:pt x="1346" y="260350"/>
                </a:lnTo>
                <a:lnTo>
                  <a:pt x="4106" y="271779"/>
                </a:lnTo>
                <a:lnTo>
                  <a:pt x="4384" y="284480"/>
                </a:lnTo>
                <a:lnTo>
                  <a:pt x="3410" y="298450"/>
                </a:lnTo>
                <a:lnTo>
                  <a:pt x="2412" y="309880"/>
                </a:lnTo>
                <a:lnTo>
                  <a:pt x="5429" y="318770"/>
                </a:lnTo>
                <a:lnTo>
                  <a:pt x="6891" y="327660"/>
                </a:lnTo>
                <a:lnTo>
                  <a:pt x="7451" y="336550"/>
                </a:lnTo>
                <a:lnTo>
                  <a:pt x="7759" y="345440"/>
                </a:lnTo>
                <a:lnTo>
                  <a:pt x="10439" y="353060"/>
                </a:lnTo>
                <a:lnTo>
                  <a:pt x="16319" y="359410"/>
                </a:lnTo>
                <a:lnTo>
                  <a:pt x="20065" y="365760"/>
                </a:lnTo>
                <a:lnTo>
                  <a:pt x="39065" y="379730"/>
                </a:lnTo>
                <a:lnTo>
                  <a:pt x="52171" y="392430"/>
                </a:lnTo>
                <a:lnTo>
                  <a:pt x="50025" y="398780"/>
                </a:lnTo>
                <a:lnTo>
                  <a:pt x="46824" y="427990"/>
                </a:lnTo>
                <a:lnTo>
                  <a:pt x="66344" y="435610"/>
                </a:lnTo>
                <a:lnTo>
                  <a:pt x="64211" y="469900"/>
                </a:lnTo>
                <a:lnTo>
                  <a:pt x="67690" y="544830"/>
                </a:lnTo>
                <a:lnTo>
                  <a:pt x="69408" y="574040"/>
                </a:lnTo>
                <a:lnTo>
                  <a:pt x="69476" y="579120"/>
                </a:lnTo>
                <a:lnTo>
                  <a:pt x="66507" y="671830"/>
                </a:lnTo>
                <a:lnTo>
                  <a:pt x="66381" y="678180"/>
                </a:lnTo>
                <a:lnTo>
                  <a:pt x="68224" y="741680"/>
                </a:lnTo>
                <a:lnTo>
                  <a:pt x="69557" y="779780"/>
                </a:lnTo>
                <a:lnTo>
                  <a:pt x="75984" y="783590"/>
                </a:lnTo>
                <a:lnTo>
                  <a:pt x="71704" y="803910"/>
                </a:lnTo>
                <a:lnTo>
                  <a:pt x="71437" y="825500"/>
                </a:lnTo>
                <a:lnTo>
                  <a:pt x="105625" y="825500"/>
                </a:lnTo>
                <a:lnTo>
                  <a:pt x="105879" y="815340"/>
                </a:lnTo>
                <a:lnTo>
                  <a:pt x="188157" y="815340"/>
                </a:lnTo>
                <a:lnTo>
                  <a:pt x="177634" y="810260"/>
                </a:lnTo>
                <a:lnTo>
                  <a:pt x="203034" y="808990"/>
                </a:lnTo>
                <a:lnTo>
                  <a:pt x="201764" y="801370"/>
                </a:lnTo>
                <a:lnTo>
                  <a:pt x="183222" y="796290"/>
                </a:lnTo>
                <a:lnTo>
                  <a:pt x="152742" y="783590"/>
                </a:lnTo>
                <a:lnTo>
                  <a:pt x="143090" y="775970"/>
                </a:lnTo>
                <a:lnTo>
                  <a:pt x="137756" y="760730"/>
                </a:lnTo>
                <a:lnTo>
                  <a:pt x="144233" y="756920"/>
                </a:lnTo>
                <a:lnTo>
                  <a:pt x="149567" y="678180"/>
                </a:lnTo>
                <a:lnTo>
                  <a:pt x="164045" y="607060"/>
                </a:lnTo>
                <a:lnTo>
                  <a:pt x="174713" y="504190"/>
                </a:lnTo>
                <a:lnTo>
                  <a:pt x="176872" y="459740"/>
                </a:lnTo>
                <a:lnTo>
                  <a:pt x="195033" y="455930"/>
                </a:lnTo>
                <a:lnTo>
                  <a:pt x="220941" y="455930"/>
                </a:lnTo>
                <a:lnTo>
                  <a:pt x="220941" y="454660"/>
                </a:lnTo>
                <a:lnTo>
                  <a:pt x="219925" y="445770"/>
                </a:lnTo>
                <a:lnTo>
                  <a:pt x="218528" y="433070"/>
                </a:lnTo>
                <a:lnTo>
                  <a:pt x="216369" y="427990"/>
                </a:lnTo>
                <a:lnTo>
                  <a:pt x="215607" y="421640"/>
                </a:lnTo>
                <a:lnTo>
                  <a:pt x="212835" y="411480"/>
                </a:lnTo>
                <a:lnTo>
                  <a:pt x="210289" y="401320"/>
                </a:lnTo>
                <a:lnTo>
                  <a:pt x="208339" y="391160"/>
                </a:lnTo>
                <a:lnTo>
                  <a:pt x="207352" y="381000"/>
                </a:lnTo>
                <a:lnTo>
                  <a:pt x="204685" y="372110"/>
                </a:lnTo>
                <a:lnTo>
                  <a:pt x="202272" y="365760"/>
                </a:lnTo>
                <a:lnTo>
                  <a:pt x="200875" y="358140"/>
                </a:lnTo>
                <a:lnTo>
                  <a:pt x="197933" y="349250"/>
                </a:lnTo>
                <a:lnTo>
                  <a:pt x="195811" y="341630"/>
                </a:lnTo>
                <a:lnTo>
                  <a:pt x="194285" y="332740"/>
                </a:lnTo>
                <a:lnTo>
                  <a:pt x="193128" y="323850"/>
                </a:lnTo>
                <a:lnTo>
                  <a:pt x="190985" y="317500"/>
                </a:lnTo>
                <a:lnTo>
                  <a:pt x="189414" y="309880"/>
                </a:lnTo>
                <a:lnTo>
                  <a:pt x="189699" y="303530"/>
                </a:lnTo>
                <a:lnTo>
                  <a:pt x="193128" y="299720"/>
                </a:lnTo>
                <a:lnTo>
                  <a:pt x="267847" y="299720"/>
                </a:lnTo>
                <a:lnTo>
                  <a:pt x="266407" y="297180"/>
                </a:lnTo>
                <a:lnTo>
                  <a:pt x="260057" y="293370"/>
                </a:lnTo>
                <a:lnTo>
                  <a:pt x="258152" y="290830"/>
                </a:lnTo>
                <a:lnTo>
                  <a:pt x="251421" y="289560"/>
                </a:lnTo>
                <a:lnTo>
                  <a:pt x="252818" y="283210"/>
                </a:lnTo>
                <a:lnTo>
                  <a:pt x="250405" y="278129"/>
                </a:lnTo>
                <a:lnTo>
                  <a:pt x="241007" y="275590"/>
                </a:lnTo>
                <a:lnTo>
                  <a:pt x="244563" y="262890"/>
                </a:lnTo>
                <a:lnTo>
                  <a:pt x="240499" y="261620"/>
                </a:lnTo>
                <a:lnTo>
                  <a:pt x="238086" y="260350"/>
                </a:lnTo>
                <a:lnTo>
                  <a:pt x="232752" y="260350"/>
                </a:lnTo>
                <a:lnTo>
                  <a:pt x="219163" y="247650"/>
                </a:lnTo>
                <a:lnTo>
                  <a:pt x="211035" y="233679"/>
                </a:lnTo>
                <a:lnTo>
                  <a:pt x="201764" y="201929"/>
                </a:lnTo>
                <a:lnTo>
                  <a:pt x="190969" y="180340"/>
                </a:lnTo>
                <a:lnTo>
                  <a:pt x="188556" y="170179"/>
                </a:lnTo>
                <a:lnTo>
                  <a:pt x="174713" y="157479"/>
                </a:lnTo>
                <a:lnTo>
                  <a:pt x="154393" y="146050"/>
                </a:lnTo>
                <a:lnTo>
                  <a:pt x="128104" y="140970"/>
                </a:lnTo>
                <a:lnTo>
                  <a:pt x="125183" y="140970"/>
                </a:lnTo>
                <a:lnTo>
                  <a:pt x="134327" y="138429"/>
                </a:lnTo>
                <a:lnTo>
                  <a:pt x="135597" y="138429"/>
                </a:lnTo>
                <a:lnTo>
                  <a:pt x="143344" y="133350"/>
                </a:lnTo>
                <a:lnTo>
                  <a:pt x="144043" y="133350"/>
                </a:lnTo>
                <a:lnTo>
                  <a:pt x="144995" y="129540"/>
                </a:lnTo>
                <a:lnTo>
                  <a:pt x="140931" y="124460"/>
                </a:lnTo>
                <a:lnTo>
                  <a:pt x="143387" y="124460"/>
                </a:lnTo>
                <a:lnTo>
                  <a:pt x="142328" y="118110"/>
                </a:lnTo>
                <a:lnTo>
                  <a:pt x="142963" y="116840"/>
                </a:lnTo>
                <a:close/>
              </a:path>
              <a:path w="592455" h="830580">
                <a:moveTo>
                  <a:pt x="188157" y="815340"/>
                </a:moveTo>
                <a:lnTo>
                  <a:pt x="105879" y="815340"/>
                </a:lnTo>
                <a:lnTo>
                  <a:pt x="135597" y="825500"/>
                </a:lnTo>
                <a:lnTo>
                  <a:pt x="198208" y="825500"/>
                </a:lnTo>
                <a:lnTo>
                  <a:pt x="196049" y="819150"/>
                </a:lnTo>
                <a:lnTo>
                  <a:pt x="188157" y="815340"/>
                </a:lnTo>
                <a:close/>
              </a:path>
              <a:path w="592455" h="830580">
                <a:moveTo>
                  <a:pt x="587610" y="316230"/>
                </a:moveTo>
                <a:lnTo>
                  <a:pt x="390105" y="316230"/>
                </a:lnTo>
                <a:lnTo>
                  <a:pt x="387057" y="345440"/>
                </a:lnTo>
                <a:lnTo>
                  <a:pt x="373722" y="441960"/>
                </a:lnTo>
                <a:lnTo>
                  <a:pt x="383628" y="445770"/>
                </a:lnTo>
                <a:lnTo>
                  <a:pt x="380453" y="519430"/>
                </a:lnTo>
                <a:lnTo>
                  <a:pt x="385787" y="563880"/>
                </a:lnTo>
                <a:lnTo>
                  <a:pt x="388708" y="608330"/>
                </a:lnTo>
                <a:lnTo>
                  <a:pt x="383628" y="701040"/>
                </a:lnTo>
                <a:lnTo>
                  <a:pt x="378294" y="768350"/>
                </a:lnTo>
                <a:lnTo>
                  <a:pt x="388200" y="774700"/>
                </a:lnTo>
                <a:lnTo>
                  <a:pt x="385787" y="777240"/>
                </a:lnTo>
                <a:lnTo>
                  <a:pt x="382231" y="779780"/>
                </a:lnTo>
                <a:lnTo>
                  <a:pt x="381723" y="783590"/>
                </a:lnTo>
                <a:lnTo>
                  <a:pt x="355660" y="801018"/>
                </a:lnTo>
                <a:lnTo>
                  <a:pt x="349973" y="803910"/>
                </a:lnTo>
                <a:lnTo>
                  <a:pt x="321271" y="817880"/>
                </a:lnTo>
                <a:lnTo>
                  <a:pt x="313524" y="824230"/>
                </a:lnTo>
                <a:lnTo>
                  <a:pt x="317842" y="825500"/>
                </a:lnTo>
                <a:lnTo>
                  <a:pt x="388200" y="825500"/>
                </a:lnTo>
                <a:lnTo>
                  <a:pt x="403948" y="815340"/>
                </a:lnTo>
                <a:lnTo>
                  <a:pt x="436496" y="815340"/>
                </a:lnTo>
                <a:lnTo>
                  <a:pt x="436762" y="807720"/>
                </a:lnTo>
                <a:lnTo>
                  <a:pt x="435760" y="796290"/>
                </a:lnTo>
                <a:lnTo>
                  <a:pt x="434174" y="784860"/>
                </a:lnTo>
                <a:lnTo>
                  <a:pt x="447224" y="783590"/>
                </a:lnTo>
                <a:lnTo>
                  <a:pt x="451129" y="777240"/>
                </a:lnTo>
                <a:lnTo>
                  <a:pt x="450176" y="760730"/>
                </a:lnTo>
                <a:lnTo>
                  <a:pt x="448652" y="728980"/>
                </a:lnTo>
                <a:lnTo>
                  <a:pt x="445477" y="642620"/>
                </a:lnTo>
                <a:lnTo>
                  <a:pt x="438746" y="594360"/>
                </a:lnTo>
                <a:lnTo>
                  <a:pt x="439508" y="586740"/>
                </a:lnTo>
                <a:lnTo>
                  <a:pt x="439508" y="584200"/>
                </a:lnTo>
                <a:lnTo>
                  <a:pt x="438437" y="574040"/>
                </a:lnTo>
                <a:lnTo>
                  <a:pt x="438080" y="563880"/>
                </a:lnTo>
                <a:lnTo>
                  <a:pt x="438437" y="553720"/>
                </a:lnTo>
                <a:lnTo>
                  <a:pt x="439508" y="544830"/>
                </a:lnTo>
                <a:lnTo>
                  <a:pt x="442175" y="538480"/>
                </a:lnTo>
                <a:lnTo>
                  <a:pt x="442175" y="537210"/>
                </a:lnTo>
                <a:lnTo>
                  <a:pt x="442683" y="529590"/>
                </a:lnTo>
                <a:lnTo>
                  <a:pt x="445376" y="521970"/>
                </a:lnTo>
                <a:lnTo>
                  <a:pt x="448414" y="513080"/>
                </a:lnTo>
                <a:lnTo>
                  <a:pt x="451667" y="505460"/>
                </a:lnTo>
                <a:lnTo>
                  <a:pt x="455002" y="496570"/>
                </a:lnTo>
                <a:lnTo>
                  <a:pt x="455891" y="495300"/>
                </a:lnTo>
                <a:lnTo>
                  <a:pt x="458304" y="485140"/>
                </a:lnTo>
                <a:lnTo>
                  <a:pt x="459066" y="485140"/>
                </a:lnTo>
                <a:lnTo>
                  <a:pt x="462495" y="483870"/>
                </a:lnTo>
                <a:lnTo>
                  <a:pt x="539743" y="483870"/>
                </a:lnTo>
                <a:lnTo>
                  <a:pt x="540092" y="469900"/>
                </a:lnTo>
                <a:lnTo>
                  <a:pt x="542759" y="466090"/>
                </a:lnTo>
                <a:lnTo>
                  <a:pt x="544664" y="463550"/>
                </a:lnTo>
                <a:lnTo>
                  <a:pt x="548728" y="461010"/>
                </a:lnTo>
                <a:lnTo>
                  <a:pt x="554062" y="457200"/>
                </a:lnTo>
                <a:lnTo>
                  <a:pt x="555967" y="452120"/>
                </a:lnTo>
                <a:lnTo>
                  <a:pt x="557745" y="445770"/>
                </a:lnTo>
                <a:lnTo>
                  <a:pt x="561047" y="438150"/>
                </a:lnTo>
                <a:lnTo>
                  <a:pt x="561047" y="430530"/>
                </a:lnTo>
                <a:lnTo>
                  <a:pt x="560583" y="424180"/>
                </a:lnTo>
                <a:lnTo>
                  <a:pt x="559809" y="422910"/>
                </a:lnTo>
                <a:lnTo>
                  <a:pt x="559654" y="421640"/>
                </a:lnTo>
                <a:lnTo>
                  <a:pt x="561047" y="419100"/>
                </a:lnTo>
                <a:lnTo>
                  <a:pt x="568985" y="417830"/>
                </a:lnTo>
                <a:lnTo>
                  <a:pt x="571684" y="412750"/>
                </a:lnTo>
                <a:lnTo>
                  <a:pt x="572335" y="403860"/>
                </a:lnTo>
                <a:lnTo>
                  <a:pt x="574128" y="389890"/>
                </a:lnTo>
                <a:lnTo>
                  <a:pt x="583780" y="342900"/>
                </a:lnTo>
                <a:lnTo>
                  <a:pt x="587610" y="316230"/>
                </a:lnTo>
                <a:close/>
              </a:path>
              <a:path w="592455" h="830580">
                <a:moveTo>
                  <a:pt x="436496" y="815340"/>
                </a:moveTo>
                <a:lnTo>
                  <a:pt x="403948" y="815340"/>
                </a:lnTo>
                <a:lnTo>
                  <a:pt x="404964" y="825500"/>
                </a:lnTo>
                <a:lnTo>
                  <a:pt x="433920" y="825500"/>
                </a:lnTo>
                <a:lnTo>
                  <a:pt x="436407" y="817880"/>
                </a:lnTo>
                <a:lnTo>
                  <a:pt x="436496" y="815340"/>
                </a:lnTo>
                <a:close/>
              </a:path>
              <a:path w="592455" h="830580">
                <a:moveTo>
                  <a:pt x="357466" y="800100"/>
                </a:moveTo>
                <a:lnTo>
                  <a:pt x="353656" y="801370"/>
                </a:lnTo>
                <a:lnTo>
                  <a:pt x="355660" y="801018"/>
                </a:lnTo>
                <a:lnTo>
                  <a:pt x="357466" y="800100"/>
                </a:lnTo>
                <a:close/>
              </a:path>
              <a:path w="592455" h="830580">
                <a:moveTo>
                  <a:pt x="220941" y="455930"/>
                </a:moveTo>
                <a:lnTo>
                  <a:pt x="195033" y="455930"/>
                </a:lnTo>
                <a:lnTo>
                  <a:pt x="201764" y="463550"/>
                </a:lnTo>
                <a:lnTo>
                  <a:pt x="220941" y="461010"/>
                </a:lnTo>
                <a:lnTo>
                  <a:pt x="220941" y="455930"/>
                </a:lnTo>
                <a:close/>
              </a:path>
              <a:path w="592455" h="830580">
                <a:moveTo>
                  <a:pt x="267847" y="299720"/>
                </a:moveTo>
                <a:lnTo>
                  <a:pt x="193128" y="299720"/>
                </a:lnTo>
                <a:lnTo>
                  <a:pt x="200367" y="302260"/>
                </a:lnTo>
                <a:lnTo>
                  <a:pt x="205955" y="307340"/>
                </a:lnTo>
                <a:lnTo>
                  <a:pt x="207860" y="312420"/>
                </a:lnTo>
                <a:lnTo>
                  <a:pt x="210527" y="314960"/>
                </a:lnTo>
                <a:lnTo>
                  <a:pt x="235927" y="331470"/>
                </a:lnTo>
                <a:lnTo>
                  <a:pt x="243166" y="336550"/>
                </a:lnTo>
                <a:lnTo>
                  <a:pt x="245071" y="337820"/>
                </a:lnTo>
                <a:lnTo>
                  <a:pt x="252928" y="339090"/>
                </a:lnTo>
                <a:lnTo>
                  <a:pt x="256676" y="340360"/>
                </a:lnTo>
                <a:lnTo>
                  <a:pt x="259162" y="344170"/>
                </a:lnTo>
                <a:lnTo>
                  <a:pt x="263232" y="350520"/>
                </a:lnTo>
                <a:lnTo>
                  <a:pt x="267804" y="350520"/>
                </a:lnTo>
                <a:lnTo>
                  <a:pt x="267296" y="353060"/>
                </a:lnTo>
                <a:lnTo>
                  <a:pt x="269963" y="356870"/>
                </a:lnTo>
                <a:lnTo>
                  <a:pt x="278726" y="358140"/>
                </a:lnTo>
                <a:lnTo>
                  <a:pt x="277202" y="363220"/>
                </a:lnTo>
                <a:lnTo>
                  <a:pt x="285965" y="364490"/>
                </a:lnTo>
                <a:lnTo>
                  <a:pt x="291045" y="363220"/>
                </a:lnTo>
                <a:lnTo>
                  <a:pt x="294601" y="361950"/>
                </a:lnTo>
                <a:lnTo>
                  <a:pt x="297776" y="358140"/>
                </a:lnTo>
                <a:lnTo>
                  <a:pt x="304704" y="354330"/>
                </a:lnTo>
                <a:lnTo>
                  <a:pt x="312524" y="351790"/>
                </a:lnTo>
                <a:lnTo>
                  <a:pt x="319797" y="349250"/>
                </a:lnTo>
                <a:lnTo>
                  <a:pt x="325081" y="344170"/>
                </a:lnTo>
                <a:lnTo>
                  <a:pt x="329526" y="342900"/>
                </a:lnTo>
                <a:lnTo>
                  <a:pt x="331685" y="340360"/>
                </a:lnTo>
                <a:lnTo>
                  <a:pt x="335495" y="337820"/>
                </a:lnTo>
                <a:lnTo>
                  <a:pt x="336765" y="332740"/>
                </a:lnTo>
                <a:lnTo>
                  <a:pt x="342734" y="331470"/>
                </a:lnTo>
                <a:lnTo>
                  <a:pt x="347179" y="330200"/>
                </a:lnTo>
                <a:lnTo>
                  <a:pt x="352894" y="328930"/>
                </a:lnTo>
                <a:lnTo>
                  <a:pt x="357466" y="327660"/>
                </a:lnTo>
                <a:lnTo>
                  <a:pt x="361911" y="325120"/>
                </a:lnTo>
                <a:lnTo>
                  <a:pt x="365975" y="318770"/>
                </a:lnTo>
                <a:lnTo>
                  <a:pt x="370547" y="318770"/>
                </a:lnTo>
                <a:lnTo>
                  <a:pt x="377151" y="317500"/>
                </a:lnTo>
                <a:lnTo>
                  <a:pt x="383628" y="317500"/>
                </a:lnTo>
                <a:lnTo>
                  <a:pt x="390105" y="316230"/>
                </a:lnTo>
                <a:lnTo>
                  <a:pt x="587610" y="316230"/>
                </a:lnTo>
                <a:lnTo>
                  <a:pt x="588522" y="309880"/>
                </a:lnTo>
                <a:lnTo>
                  <a:pt x="276313" y="309880"/>
                </a:lnTo>
                <a:lnTo>
                  <a:pt x="275805" y="308610"/>
                </a:lnTo>
                <a:lnTo>
                  <a:pt x="273138" y="304800"/>
                </a:lnTo>
                <a:lnTo>
                  <a:pt x="269455" y="303530"/>
                </a:lnTo>
                <a:lnTo>
                  <a:pt x="268566" y="300990"/>
                </a:lnTo>
                <a:lnTo>
                  <a:pt x="267847" y="299720"/>
                </a:lnTo>
                <a:close/>
              </a:path>
              <a:path w="592455" h="830580">
                <a:moveTo>
                  <a:pt x="514184" y="118110"/>
                </a:moveTo>
                <a:lnTo>
                  <a:pt x="452589" y="118110"/>
                </a:lnTo>
                <a:lnTo>
                  <a:pt x="432904" y="137160"/>
                </a:lnTo>
                <a:lnTo>
                  <a:pt x="429602" y="151129"/>
                </a:lnTo>
                <a:lnTo>
                  <a:pt x="423252" y="157479"/>
                </a:lnTo>
                <a:lnTo>
                  <a:pt x="409536" y="175260"/>
                </a:lnTo>
                <a:lnTo>
                  <a:pt x="397852" y="199390"/>
                </a:lnTo>
                <a:lnTo>
                  <a:pt x="388708" y="228600"/>
                </a:lnTo>
                <a:lnTo>
                  <a:pt x="383628" y="236220"/>
                </a:lnTo>
                <a:lnTo>
                  <a:pt x="378294" y="243840"/>
                </a:lnTo>
                <a:lnTo>
                  <a:pt x="365975" y="260350"/>
                </a:lnTo>
                <a:lnTo>
                  <a:pt x="338162" y="278129"/>
                </a:lnTo>
                <a:lnTo>
                  <a:pt x="316953" y="295910"/>
                </a:lnTo>
                <a:lnTo>
                  <a:pt x="308952" y="295910"/>
                </a:lnTo>
                <a:lnTo>
                  <a:pt x="304380" y="297180"/>
                </a:lnTo>
                <a:lnTo>
                  <a:pt x="300695" y="298450"/>
                </a:lnTo>
                <a:lnTo>
                  <a:pt x="298904" y="300990"/>
                </a:lnTo>
                <a:lnTo>
                  <a:pt x="296040" y="302260"/>
                </a:lnTo>
                <a:lnTo>
                  <a:pt x="289140" y="302260"/>
                </a:lnTo>
                <a:lnTo>
                  <a:pt x="285457" y="303530"/>
                </a:lnTo>
                <a:lnTo>
                  <a:pt x="283298" y="303530"/>
                </a:lnTo>
                <a:lnTo>
                  <a:pt x="280885" y="308610"/>
                </a:lnTo>
                <a:lnTo>
                  <a:pt x="276313" y="309880"/>
                </a:lnTo>
                <a:lnTo>
                  <a:pt x="588522" y="309880"/>
                </a:lnTo>
                <a:lnTo>
                  <a:pt x="590892" y="293370"/>
                </a:lnTo>
                <a:lnTo>
                  <a:pt x="592289" y="257810"/>
                </a:lnTo>
                <a:lnTo>
                  <a:pt x="590892" y="203200"/>
                </a:lnTo>
                <a:lnTo>
                  <a:pt x="590892" y="179070"/>
                </a:lnTo>
                <a:lnTo>
                  <a:pt x="589114" y="160020"/>
                </a:lnTo>
                <a:lnTo>
                  <a:pt x="577303" y="147320"/>
                </a:lnTo>
                <a:lnTo>
                  <a:pt x="554570" y="137160"/>
                </a:lnTo>
                <a:lnTo>
                  <a:pt x="535012" y="130810"/>
                </a:lnTo>
                <a:lnTo>
                  <a:pt x="531329" y="128270"/>
                </a:lnTo>
                <a:lnTo>
                  <a:pt x="529170" y="124460"/>
                </a:lnTo>
                <a:lnTo>
                  <a:pt x="525360" y="121920"/>
                </a:lnTo>
                <a:lnTo>
                  <a:pt x="519010" y="120650"/>
                </a:lnTo>
                <a:lnTo>
                  <a:pt x="514184" y="118110"/>
                </a:lnTo>
                <a:close/>
              </a:path>
              <a:path w="592455" h="830580">
                <a:moveTo>
                  <a:pt x="144043" y="133350"/>
                </a:moveTo>
                <a:lnTo>
                  <a:pt x="143344" y="133350"/>
                </a:lnTo>
                <a:lnTo>
                  <a:pt x="143090" y="137160"/>
                </a:lnTo>
                <a:lnTo>
                  <a:pt x="144043" y="133350"/>
                </a:lnTo>
                <a:close/>
              </a:path>
              <a:path w="592455" h="830580">
                <a:moveTo>
                  <a:pt x="143387" y="124460"/>
                </a:moveTo>
                <a:lnTo>
                  <a:pt x="140931" y="124460"/>
                </a:lnTo>
                <a:lnTo>
                  <a:pt x="143598" y="125729"/>
                </a:lnTo>
                <a:lnTo>
                  <a:pt x="143387" y="124460"/>
                </a:lnTo>
                <a:close/>
              </a:path>
              <a:path w="592455" h="830580">
                <a:moveTo>
                  <a:pt x="442683" y="0"/>
                </a:moveTo>
                <a:lnTo>
                  <a:pt x="426427" y="2540"/>
                </a:lnTo>
                <a:lnTo>
                  <a:pt x="414870" y="15240"/>
                </a:lnTo>
                <a:lnTo>
                  <a:pt x="412838" y="29210"/>
                </a:lnTo>
                <a:lnTo>
                  <a:pt x="412838" y="38100"/>
                </a:lnTo>
                <a:lnTo>
                  <a:pt x="403694" y="44450"/>
                </a:lnTo>
                <a:lnTo>
                  <a:pt x="403694" y="55879"/>
                </a:lnTo>
                <a:lnTo>
                  <a:pt x="405853" y="59690"/>
                </a:lnTo>
                <a:lnTo>
                  <a:pt x="407123" y="63500"/>
                </a:lnTo>
                <a:lnTo>
                  <a:pt x="397852" y="80010"/>
                </a:lnTo>
                <a:lnTo>
                  <a:pt x="392391" y="82550"/>
                </a:lnTo>
                <a:lnTo>
                  <a:pt x="401789" y="86360"/>
                </a:lnTo>
                <a:lnTo>
                  <a:pt x="412203" y="86360"/>
                </a:lnTo>
                <a:lnTo>
                  <a:pt x="410425" y="88900"/>
                </a:lnTo>
                <a:lnTo>
                  <a:pt x="409536" y="96520"/>
                </a:lnTo>
                <a:lnTo>
                  <a:pt x="416267" y="97790"/>
                </a:lnTo>
                <a:lnTo>
                  <a:pt x="418680" y="99060"/>
                </a:lnTo>
                <a:lnTo>
                  <a:pt x="412838" y="102870"/>
                </a:lnTo>
                <a:lnTo>
                  <a:pt x="412203" y="105410"/>
                </a:lnTo>
                <a:lnTo>
                  <a:pt x="416267" y="105410"/>
                </a:lnTo>
                <a:lnTo>
                  <a:pt x="418172" y="109220"/>
                </a:lnTo>
                <a:lnTo>
                  <a:pt x="414108" y="120650"/>
                </a:lnTo>
                <a:lnTo>
                  <a:pt x="418680" y="119379"/>
                </a:lnTo>
                <a:lnTo>
                  <a:pt x="441096" y="119379"/>
                </a:lnTo>
                <a:lnTo>
                  <a:pt x="452589" y="118110"/>
                </a:lnTo>
                <a:lnTo>
                  <a:pt x="514184" y="118110"/>
                </a:lnTo>
                <a:lnTo>
                  <a:pt x="511771" y="116840"/>
                </a:lnTo>
                <a:lnTo>
                  <a:pt x="510120" y="110490"/>
                </a:lnTo>
                <a:lnTo>
                  <a:pt x="507707" y="109220"/>
                </a:lnTo>
                <a:lnTo>
                  <a:pt x="506945" y="101600"/>
                </a:lnTo>
                <a:lnTo>
                  <a:pt x="504278" y="99060"/>
                </a:lnTo>
                <a:lnTo>
                  <a:pt x="497293" y="99060"/>
                </a:lnTo>
                <a:lnTo>
                  <a:pt x="496563" y="97790"/>
                </a:lnTo>
                <a:lnTo>
                  <a:pt x="494118" y="92710"/>
                </a:lnTo>
                <a:lnTo>
                  <a:pt x="493102" y="80010"/>
                </a:lnTo>
                <a:lnTo>
                  <a:pt x="496277" y="69850"/>
                </a:lnTo>
                <a:lnTo>
                  <a:pt x="496277" y="55879"/>
                </a:lnTo>
                <a:lnTo>
                  <a:pt x="497547" y="36829"/>
                </a:lnTo>
                <a:lnTo>
                  <a:pt x="487641" y="15240"/>
                </a:lnTo>
                <a:lnTo>
                  <a:pt x="469988" y="6350"/>
                </a:lnTo>
                <a:lnTo>
                  <a:pt x="442683" y="0"/>
                </a:lnTo>
                <a:close/>
              </a:path>
              <a:path w="592455" h="830580">
                <a:moveTo>
                  <a:pt x="441096" y="119379"/>
                </a:moveTo>
                <a:lnTo>
                  <a:pt x="418680" y="119379"/>
                </a:lnTo>
                <a:lnTo>
                  <a:pt x="429602" y="120650"/>
                </a:lnTo>
                <a:lnTo>
                  <a:pt x="441096" y="119379"/>
                </a:lnTo>
                <a:close/>
              </a:path>
              <a:path w="592455" h="830580">
                <a:moveTo>
                  <a:pt x="110451" y="34290"/>
                </a:moveTo>
                <a:lnTo>
                  <a:pt x="105117" y="39370"/>
                </a:lnTo>
                <a:lnTo>
                  <a:pt x="77584" y="39370"/>
                </a:lnTo>
                <a:lnTo>
                  <a:pt x="65011" y="44450"/>
                </a:lnTo>
                <a:lnTo>
                  <a:pt x="54584" y="58420"/>
                </a:lnTo>
                <a:lnTo>
                  <a:pt x="52971" y="60960"/>
                </a:lnTo>
                <a:lnTo>
                  <a:pt x="51638" y="62229"/>
                </a:lnTo>
                <a:lnTo>
                  <a:pt x="48600" y="66075"/>
                </a:lnTo>
                <a:lnTo>
                  <a:pt x="48158" y="72390"/>
                </a:lnTo>
                <a:lnTo>
                  <a:pt x="48691" y="82550"/>
                </a:lnTo>
                <a:lnTo>
                  <a:pt x="47625" y="83820"/>
                </a:lnTo>
                <a:lnTo>
                  <a:pt x="52171" y="91440"/>
                </a:lnTo>
                <a:lnTo>
                  <a:pt x="56451" y="93979"/>
                </a:lnTo>
                <a:lnTo>
                  <a:pt x="55918" y="99060"/>
                </a:lnTo>
                <a:lnTo>
                  <a:pt x="56451" y="104140"/>
                </a:lnTo>
                <a:lnTo>
                  <a:pt x="58318" y="107950"/>
                </a:lnTo>
                <a:lnTo>
                  <a:pt x="60998" y="111760"/>
                </a:lnTo>
                <a:lnTo>
                  <a:pt x="61798" y="116840"/>
                </a:lnTo>
                <a:lnTo>
                  <a:pt x="66344" y="118110"/>
                </a:lnTo>
                <a:lnTo>
                  <a:pt x="68757" y="116840"/>
                </a:lnTo>
                <a:lnTo>
                  <a:pt x="142963" y="116840"/>
                </a:lnTo>
                <a:lnTo>
                  <a:pt x="144233" y="114300"/>
                </a:lnTo>
                <a:lnTo>
                  <a:pt x="147916" y="113029"/>
                </a:lnTo>
                <a:lnTo>
                  <a:pt x="148424" y="110490"/>
                </a:lnTo>
                <a:lnTo>
                  <a:pt x="146646" y="106679"/>
                </a:lnTo>
                <a:lnTo>
                  <a:pt x="143090" y="102870"/>
                </a:lnTo>
                <a:lnTo>
                  <a:pt x="142328" y="99060"/>
                </a:lnTo>
                <a:lnTo>
                  <a:pt x="140850" y="92710"/>
                </a:lnTo>
                <a:lnTo>
                  <a:pt x="140927" y="88900"/>
                </a:lnTo>
                <a:lnTo>
                  <a:pt x="140989" y="81279"/>
                </a:lnTo>
                <a:lnTo>
                  <a:pt x="139153" y="74929"/>
                </a:lnTo>
                <a:lnTo>
                  <a:pt x="135089" y="72390"/>
                </a:lnTo>
                <a:lnTo>
                  <a:pt x="133184" y="68579"/>
                </a:lnTo>
                <a:lnTo>
                  <a:pt x="132676" y="63500"/>
                </a:lnTo>
                <a:lnTo>
                  <a:pt x="128448" y="60960"/>
                </a:lnTo>
                <a:lnTo>
                  <a:pt x="127136" y="55879"/>
                </a:lnTo>
                <a:lnTo>
                  <a:pt x="126658" y="49529"/>
                </a:lnTo>
                <a:lnTo>
                  <a:pt x="124929" y="43179"/>
                </a:lnTo>
                <a:lnTo>
                  <a:pt x="110451" y="34290"/>
                </a:lnTo>
                <a:close/>
              </a:path>
              <a:path w="592455" h="830580">
                <a:moveTo>
                  <a:pt x="498976" y="97790"/>
                </a:moveTo>
                <a:lnTo>
                  <a:pt x="497293" y="99060"/>
                </a:lnTo>
                <a:lnTo>
                  <a:pt x="504278" y="99060"/>
                </a:lnTo>
                <a:lnTo>
                  <a:pt x="498976" y="97790"/>
                </a:lnTo>
                <a:close/>
              </a:path>
              <a:path w="592455" h="830580">
                <a:moveTo>
                  <a:pt x="48691" y="64770"/>
                </a:moveTo>
                <a:lnTo>
                  <a:pt x="47625" y="67310"/>
                </a:lnTo>
                <a:lnTo>
                  <a:pt x="48600" y="66075"/>
                </a:lnTo>
                <a:lnTo>
                  <a:pt x="48691" y="647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16484" y="205295"/>
            <a:ext cx="1171841" cy="70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6096000" cy="930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725282" y="3058159"/>
            <a:ext cx="534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1.CS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76902" y="3010357"/>
            <a:ext cx="52133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.VP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47231" y="3351733"/>
            <a:ext cx="5467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.CH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47231" y="636473"/>
            <a:ext cx="5467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.CR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90256" y="5396890"/>
            <a:ext cx="5086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5.R$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39872" y="3332734"/>
            <a:ext cx="546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6.KR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54020" y="2046478"/>
            <a:ext cx="546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7.KA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3165" y="2835605"/>
            <a:ext cx="534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.KP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19296" y="5766917"/>
            <a:ext cx="5086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9.C$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90256" y="3529710"/>
            <a:ext cx="534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1.CS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7923" y="1662429"/>
            <a:ext cx="5213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2.VP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34429" y="3710685"/>
            <a:ext cx="546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3.CH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42482" y="2739009"/>
            <a:ext cx="546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4.CR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90256" y="5396890"/>
            <a:ext cx="5086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5.R$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9197" y="2516504"/>
            <a:ext cx="546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7.KA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1369" y="1703578"/>
            <a:ext cx="534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8.KP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34844" y="4536440"/>
            <a:ext cx="811530" cy="8807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749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6.KR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0000"/>
                </a:solidFill>
                <a:latin typeface="Arial"/>
                <a:cs typeface="Arial"/>
              </a:rPr>
              <a:t>9.C$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972" y="10667"/>
            <a:ext cx="2657855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9371" y="10667"/>
            <a:ext cx="3800855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7085" algn="ctr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SimSun"/>
                <a:cs typeface="SimSun"/>
              </a:rPr>
              <a:t>Nespresso咖啡的商業模式</a:t>
            </a:r>
          </a:p>
        </p:txBody>
      </p:sp>
      <p:sp>
        <p:nvSpPr>
          <p:cNvPr id="5" name="object 5"/>
          <p:cNvSpPr/>
          <p:nvPr/>
        </p:nvSpPr>
        <p:spPr>
          <a:xfrm>
            <a:off x="228600" y="1031875"/>
            <a:ext cx="8361299" cy="5346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88100" y="3557587"/>
            <a:ext cx="2755900" cy="3300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69554" y="6432801"/>
            <a:ext cx="226060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4"/>
              </a:lnSpc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47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3"/>
            <a:ext cx="9144000" cy="6700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9288" y="27432"/>
            <a:ext cx="15148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23688" y="27432"/>
            <a:ext cx="1514856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93895">
              <a:lnSpc>
                <a:spcPct val="100000"/>
              </a:lnSpc>
              <a:spcBef>
                <a:spcPts val="100"/>
              </a:spcBef>
            </a:pPr>
            <a:r>
              <a:rPr spc="-5" dirty="0" err="1" smtClean="0"/>
              <a:t>報名</a:t>
            </a:r>
            <a:r>
              <a:rPr lang="zh-TW" altLang="en-US" spc="-5" dirty="0" smtClean="0"/>
              <a:t>官方</a:t>
            </a:r>
            <a:r>
              <a:rPr spc="-5" dirty="0" err="1" smtClean="0"/>
              <a:t>網站</a:t>
            </a:r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8356854" y="6400901"/>
            <a:ext cx="25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49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0"/>
            <a:ext cx="53340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9288" y="27432"/>
            <a:ext cx="24292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9389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資料來源</a:t>
            </a:r>
          </a:p>
        </p:txBody>
      </p:sp>
      <p:sp>
        <p:nvSpPr>
          <p:cNvPr id="4" name="object 4"/>
          <p:cNvSpPr/>
          <p:nvPr/>
        </p:nvSpPr>
        <p:spPr>
          <a:xfrm>
            <a:off x="532541" y="1409700"/>
            <a:ext cx="68772" cy="64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0521" y="1310298"/>
            <a:ext cx="755419" cy="264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77696" y="1182624"/>
            <a:ext cx="1229867" cy="569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66188" y="1182624"/>
            <a:ext cx="3898391" cy="5699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23203" y="1182624"/>
            <a:ext cx="2118359" cy="5699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7957" y="1766316"/>
            <a:ext cx="77941" cy="777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1123" y="1548383"/>
            <a:ext cx="1138427" cy="5699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08175" y="1548383"/>
            <a:ext cx="1359408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4131" y="1967483"/>
            <a:ext cx="545592" cy="4800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1123" y="1914144"/>
            <a:ext cx="2500884" cy="569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97123" y="1914144"/>
            <a:ext cx="1993392" cy="5699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75632" y="1914144"/>
            <a:ext cx="2119884" cy="5699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80631" y="1914144"/>
            <a:ext cx="975359" cy="5699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1123" y="2218944"/>
            <a:ext cx="1103376" cy="5699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01139" y="2218944"/>
            <a:ext cx="2372868" cy="5699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32632" y="2218944"/>
            <a:ext cx="1103376" cy="5699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94632" y="2218944"/>
            <a:ext cx="594360" cy="5699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47615" y="2218944"/>
            <a:ext cx="3137916" cy="5699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44156" y="2218944"/>
            <a:ext cx="467868" cy="5699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70647" y="2218944"/>
            <a:ext cx="1356359" cy="56997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1123" y="2523744"/>
            <a:ext cx="1612391" cy="5699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82139" y="2523744"/>
            <a:ext cx="467868" cy="56997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08632" y="2523744"/>
            <a:ext cx="3136392" cy="56997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03647" y="2523744"/>
            <a:ext cx="469391" cy="56997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31664" y="2523744"/>
            <a:ext cx="3640836" cy="56997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231123" y="2523744"/>
            <a:ext cx="595883" cy="56997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11123" y="2828544"/>
            <a:ext cx="1610868" cy="56997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4131" y="3247644"/>
            <a:ext cx="545592" cy="480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1123" y="3194304"/>
            <a:ext cx="850391" cy="56997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20139" y="3194304"/>
            <a:ext cx="2246376" cy="56997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51632" y="3194304"/>
            <a:ext cx="2372868" cy="56997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11140" y="3194304"/>
            <a:ext cx="1229867" cy="56997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99632" y="3194304"/>
            <a:ext cx="595884" cy="56997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454140" y="3194304"/>
            <a:ext cx="1229867" cy="56997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342631" y="3194304"/>
            <a:ext cx="1357883" cy="56997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11123" y="3499103"/>
            <a:ext cx="1229868" cy="56997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99616" y="3499103"/>
            <a:ext cx="6438900" cy="56997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11123" y="3803903"/>
            <a:ext cx="3012948" cy="56997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282696" y="3803903"/>
            <a:ext cx="1865376" cy="56997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06696" y="3803903"/>
            <a:ext cx="595884" cy="56997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94131" y="4223003"/>
            <a:ext cx="545592" cy="4800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11123" y="4169664"/>
            <a:ext cx="1612391" cy="56997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82139" y="4169664"/>
            <a:ext cx="1737360" cy="56997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406140" y="4169664"/>
            <a:ext cx="467867" cy="56997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59123" y="4169664"/>
            <a:ext cx="976884" cy="56997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294632" y="4169664"/>
            <a:ext cx="1229867" cy="56997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183123" y="4169664"/>
            <a:ext cx="1103376" cy="56997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945123" y="4169664"/>
            <a:ext cx="595883" cy="56997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199632" y="4169664"/>
            <a:ext cx="467867" cy="56997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326123" y="4169664"/>
            <a:ext cx="1104900" cy="56997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16140" y="4169664"/>
            <a:ext cx="595883" cy="56997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470647" y="4169664"/>
            <a:ext cx="1229868" cy="56997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59140" y="4169664"/>
            <a:ext cx="594359" cy="56997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11123" y="4474464"/>
            <a:ext cx="1362456" cy="56997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632204" y="4474464"/>
            <a:ext cx="594359" cy="56997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885188" y="4474464"/>
            <a:ext cx="595884" cy="56997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139695" y="4474464"/>
            <a:ext cx="1865376" cy="56997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663696" y="4474464"/>
            <a:ext cx="595884" cy="56997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94131" y="4893564"/>
            <a:ext cx="545592" cy="4800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11123" y="4840223"/>
            <a:ext cx="1104900" cy="56997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74647" y="4840223"/>
            <a:ext cx="467867" cy="56997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501139" y="4840223"/>
            <a:ext cx="2119884" cy="56997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406140" y="4840223"/>
            <a:ext cx="1104900" cy="56997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296155" y="4840223"/>
            <a:ext cx="848868" cy="56997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94131" y="5259323"/>
            <a:ext cx="545592" cy="480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11123" y="5205984"/>
            <a:ext cx="1104900" cy="56997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374647" y="5205984"/>
            <a:ext cx="594360" cy="56997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627632" y="5205984"/>
            <a:ext cx="1357883" cy="569976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644139" y="5205984"/>
            <a:ext cx="595884" cy="56997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898648" y="5205984"/>
            <a:ext cx="847344" cy="569976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415239" y="1182979"/>
            <a:ext cx="8372475" cy="44601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73660" rIns="0" bIns="0" rtlCol="0">
            <a:spAutoFit/>
          </a:bodyPr>
          <a:lstStyle/>
          <a:p>
            <a:pPr marL="355600" indent="-343535" algn="just">
              <a:lnSpc>
                <a:spcPct val="100000"/>
              </a:lnSpc>
              <a:spcBef>
                <a:spcPts val="580"/>
              </a:spcBef>
              <a:buChar char="•"/>
              <a:tabLst>
                <a:tab pos="356235" algn="l"/>
              </a:tabLst>
            </a:pPr>
            <a:r>
              <a:rPr sz="20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李振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勇(2009),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商業模式：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企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業競爭的最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高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形</a:t>
            </a:r>
            <a:r>
              <a:rPr sz="2000" b="1" spc="-2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態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，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新華出版社。</a:t>
            </a:r>
            <a:endParaRPr sz="2000" b="1" dirty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355600" indent="-343535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6235" algn="l"/>
              </a:tabLst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MBAlib智庫百科</a:t>
            </a:r>
            <a:endParaRPr sz="2000" b="1" dirty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355600" indent="-343535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6235" algn="l"/>
              </a:tabLst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Alex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Osterwalder,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Yves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Pigneur,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Greg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Bernarda,</a:t>
            </a:r>
            <a:r>
              <a:rPr sz="2000" b="1" spc="2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Alan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5600" marR="130810" algn="just">
              <a:lnSpc>
                <a:spcPct val="100000"/>
              </a:lnSpc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Smith,</a:t>
            </a:r>
            <a:r>
              <a:rPr sz="20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Trish</a:t>
            </a:r>
            <a:r>
              <a:rPr sz="2000" b="1" spc="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Papadakos</a:t>
            </a:r>
            <a:r>
              <a:rPr sz="2000" b="1" spc="2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(2017)，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價值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主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張年代：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設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計思</a:t>
            </a:r>
            <a:r>
              <a:rPr sz="2000" b="1" spc="-2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考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X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顧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客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不可 或缺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的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需求=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成功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商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業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模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式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的獲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利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核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心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(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Value</a:t>
            </a:r>
            <a:r>
              <a:rPr sz="2000" b="1" spc="2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Proposition</a:t>
            </a:r>
            <a:r>
              <a:rPr sz="2000" b="1" spc="2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Design)</a:t>
            </a:r>
            <a:r>
              <a:rPr sz="20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  天下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雜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誌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。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5600" indent="-343535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6235" algn="l"/>
              </a:tabLst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Tim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Clark,Alexander</a:t>
            </a:r>
            <a:r>
              <a:rPr sz="20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Osterwalder,Yves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Pigneur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等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(2012)(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曹先進等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5600" marR="1014730" algn="just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,2017),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一個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人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的獲利模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式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：用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這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張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圖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探索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你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未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來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要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走的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路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  (Business</a:t>
            </a:r>
            <a:r>
              <a:rPr sz="2000" b="1" spc="-5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Model</a:t>
            </a:r>
            <a:r>
              <a:rPr sz="2000" b="1" spc="-3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You),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早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安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財經文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化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。</a:t>
            </a:r>
            <a:endParaRPr sz="2000" b="1" dirty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355600" marR="508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6235" algn="l"/>
              </a:tabLst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Alexander</a:t>
            </a:r>
            <a:r>
              <a:rPr sz="20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Osterwalder</a:t>
            </a:r>
            <a:r>
              <a:rPr sz="2000" b="1" spc="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&amp; Yves</a:t>
            </a:r>
            <a:r>
              <a:rPr sz="20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Pigneur(2010)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等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(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尤傳莉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譯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,2012),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《 </a:t>
            </a:r>
            <a:r>
              <a:rPr sz="2000" b="1" spc="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獲利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世代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》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，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早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安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財經文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化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。</a:t>
            </a:r>
            <a:endParaRPr sz="2000" b="1" dirty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6235" algn="l"/>
              </a:tabLst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劉基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欽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,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商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業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模式</a:t>
            </a:r>
            <a:r>
              <a:rPr sz="20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新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生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代</a:t>
            </a:r>
            <a:r>
              <a:rPr sz="2000" b="1" spc="-2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個人篇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導讀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5600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356235" algn="l"/>
              </a:tabLst>
            </a:pP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賴建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源</a:t>
            </a:r>
            <a:r>
              <a:rPr sz="20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《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獲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利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世</a:t>
            </a:r>
            <a:r>
              <a:rPr sz="20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代</a:t>
            </a:r>
            <a:r>
              <a:rPr sz="20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》</a:t>
            </a:r>
            <a:r>
              <a:rPr sz="20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導讀</a:t>
            </a:r>
            <a:endParaRPr sz="20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9288" y="27432"/>
            <a:ext cx="15148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23688" y="27432"/>
            <a:ext cx="1514856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9389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報名網站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44230" y="6420101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5</a:t>
            </a:fld>
            <a:endParaRPr sz="1600">
              <a:latin typeface="Arial"/>
              <a:cs typeface="Arial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0"/>
            <a:ext cx="52578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2188" y="27432"/>
            <a:ext cx="1059180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37988" y="27432"/>
            <a:ext cx="1059180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0" y="143078"/>
            <a:ext cx="91440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2589" algn="ctr">
              <a:lnSpc>
                <a:spcPct val="100000"/>
              </a:lnSpc>
              <a:spcBef>
                <a:spcPts val="100"/>
              </a:spcBef>
              <a:tabLst>
                <a:tab pos="2358390" algn="l"/>
              </a:tabLst>
            </a:pPr>
            <a:r>
              <a:rPr sz="3600" b="1" spc="-5" dirty="0">
                <a:solidFill>
                  <a:srgbClr val="FFFFFF"/>
                </a:solidFill>
                <a:latin typeface="新細明體"/>
                <a:cs typeface="新細明體"/>
              </a:rPr>
              <a:t>大	綱</a:t>
            </a:r>
            <a:endParaRPr sz="3600">
              <a:latin typeface="新細明體"/>
              <a:cs typeface="新細明體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6581" y="1659294"/>
            <a:ext cx="328600" cy="333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6300" y="1438655"/>
            <a:ext cx="1350264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1876" y="2057400"/>
            <a:ext cx="858012" cy="835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6300" y="2023872"/>
            <a:ext cx="2976372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1876" y="2642616"/>
            <a:ext cx="858012" cy="835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6300" y="2609088"/>
            <a:ext cx="3383279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1876" y="3227832"/>
            <a:ext cx="858012" cy="8351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6300" y="3194304"/>
            <a:ext cx="4195572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1876" y="3813047"/>
            <a:ext cx="858012" cy="835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6300" y="3779520"/>
            <a:ext cx="3383279" cy="8991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1876" y="4398264"/>
            <a:ext cx="858012" cy="8351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76300" y="4364735"/>
            <a:ext cx="4602480" cy="8991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1876" y="4983479"/>
            <a:ext cx="858012" cy="8351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6300" y="4949952"/>
            <a:ext cx="1350264" cy="899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52043" y="1442059"/>
            <a:ext cx="4457700" cy="41735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09855" rIns="0" bIns="0" rtlCol="0">
            <a:spAutoFit/>
          </a:bodyPr>
          <a:lstStyle/>
          <a:p>
            <a:pPr marL="375920" indent="-363855">
              <a:lnSpc>
                <a:spcPct val="100000"/>
              </a:lnSpc>
              <a:spcBef>
                <a:spcPts val="865"/>
              </a:spcBef>
              <a:buSzPct val="96875"/>
              <a:buFont typeface="Wingdings"/>
              <a:buChar char=""/>
              <a:tabLst>
                <a:tab pos="376555" algn="l"/>
              </a:tabLst>
            </a:pPr>
            <a:r>
              <a:rPr sz="3200" b="1" spc="10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前言</a:t>
            </a:r>
            <a:endParaRPr sz="3200" dirty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375920" indent="-363855">
              <a:lnSpc>
                <a:spcPct val="100000"/>
              </a:lnSpc>
              <a:spcBef>
                <a:spcPts val="770"/>
              </a:spcBef>
              <a:buSzPct val="96875"/>
              <a:buFont typeface="Wingdings"/>
              <a:buChar char=""/>
              <a:tabLst>
                <a:tab pos="376555" algn="l"/>
              </a:tabLst>
            </a:pPr>
            <a:r>
              <a:rPr sz="3200" b="1" spc="5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何謂</a:t>
            </a: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商業</a:t>
            </a:r>
            <a:r>
              <a:rPr sz="3200" b="1" spc="-15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模</a:t>
            </a: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式</a:t>
            </a:r>
            <a:endParaRPr sz="3200" dirty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375920" indent="-363855">
              <a:lnSpc>
                <a:spcPct val="100000"/>
              </a:lnSpc>
              <a:spcBef>
                <a:spcPts val="770"/>
              </a:spcBef>
              <a:buSzPct val="96875"/>
              <a:buFont typeface="Wingdings"/>
              <a:buChar char=""/>
              <a:tabLst>
                <a:tab pos="376555" algn="l"/>
              </a:tabLst>
            </a:pP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商</a:t>
            </a:r>
            <a:r>
              <a:rPr sz="3200" b="1" spc="15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業</a:t>
            </a: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模式</a:t>
            </a:r>
            <a:r>
              <a:rPr sz="3200" b="1" spc="-20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的</a:t>
            </a: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概念</a:t>
            </a:r>
            <a:endParaRPr sz="3200" dirty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375920" indent="-363855">
              <a:lnSpc>
                <a:spcPct val="100000"/>
              </a:lnSpc>
              <a:spcBef>
                <a:spcPts val="770"/>
              </a:spcBef>
              <a:buSzPct val="96875"/>
              <a:buFont typeface="Wingdings"/>
              <a:buChar char=""/>
              <a:tabLst>
                <a:tab pos="376555" algn="l"/>
              </a:tabLst>
            </a:pPr>
            <a:r>
              <a:rPr sz="3200" b="1" spc="5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商業</a:t>
            </a: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模式</a:t>
            </a:r>
            <a:r>
              <a:rPr sz="3200" b="1" spc="-15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的</a:t>
            </a: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八大</a:t>
            </a:r>
            <a:r>
              <a:rPr sz="3200" b="1" spc="-15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元</a:t>
            </a: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素</a:t>
            </a:r>
            <a:endParaRPr sz="3200" dirty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375920" indent="-363855">
              <a:lnSpc>
                <a:spcPct val="100000"/>
              </a:lnSpc>
              <a:spcBef>
                <a:spcPts val="765"/>
              </a:spcBef>
              <a:buSzPct val="96875"/>
              <a:buFont typeface="Wingdings"/>
              <a:buChar char=""/>
              <a:tabLst>
                <a:tab pos="376555" algn="l"/>
              </a:tabLst>
            </a:pPr>
            <a:r>
              <a:rPr sz="3200" b="1" spc="5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商業</a:t>
            </a: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模式</a:t>
            </a:r>
            <a:r>
              <a:rPr sz="3200" b="1" spc="-15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九</a:t>
            </a: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宮格</a:t>
            </a:r>
            <a:endParaRPr sz="3200" dirty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375920" indent="-363855">
              <a:lnSpc>
                <a:spcPct val="100000"/>
              </a:lnSpc>
              <a:spcBef>
                <a:spcPts val="770"/>
              </a:spcBef>
              <a:buSzPct val="96875"/>
              <a:buFont typeface="Wingdings"/>
              <a:buChar char=""/>
              <a:tabLst>
                <a:tab pos="376555" algn="l"/>
              </a:tabLst>
            </a:pP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商</a:t>
            </a:r>
            <a:r>
              <a:rPr sz="3200" b="1" spc="15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業</a:t>
            </a: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模式</a:t>
            </a:r>
            <a:r>
              <a:rPr sz="3200" b="1" spc="-20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九</a:t>
            </a: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宮格</a:t>
            </a:r>
            <a:r>
              <a:rPr sz="3200" b="1" spc="-20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之</a:t>
            </a:r>
            <a:r>
              <a:rPr sz="3200" b="1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應用</a:t>
            </a:r>
            <a:endParaRPr sz="3200" dirty="0">
              <a:latin typeface="微軟正黑體" pitchFamily="34" charset="-120"/>
              <a:ea typeface="微軟正黑體" pitchFamily="34" charset="-120"/>
              <a:cs typeface="新細明體"/>
            </a:endParaRPr>
          </a:p>
          <a:p>
            <a:pPr marL="375920" indent="-363855">
              <a:lnSpc>
                <a:spcPct val="100000"/>
              </a:lnSpc>
              <a:spcBef>
                <a:spcPts val="770"/>
              </a:spcBef>
              <a:buSzPct val="96875"/>
              <a:buFont typeface="Wingdings"/>
              <a:buChar char=""/>
              <a:tabLst>
                <a:tab pos="376555" algn="l"/>
              </a:tabLst>
            </a:pPr>
            <a:r>
              <a:rPr sz="3200" b="1" spc="10" dirty="0">
                <a:solidFill>
                  <a:srgbClr val="1C1C1C"/>
                </a:solidFill>
                <a:latin typeface="微軟正黑體" pitchFamily="34" charset="-120"/>
                <a:ea typeface="微軟正黑體" pitchFamily="34" charset="-120"/>
                <a:cs typeface="新細明體"/>
              </a:rPr>
              <a:t>結語</a:t>
            </a:r>
            <a:endParaRPr sz="3200" dirty="0">
              <a:latin typeface="微軟正黑體" pitchFamily="34" charset="-120"/>
              <a:ea typeface="微軟正黑體" pitchFamily="34" charset="-120"/>
              <a:cs typeface="新細明體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44230" y="6420101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6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66488" y="27432"/>
            <a:ext cx="15148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7804" y="1609907"/>
            <a:ext cx="100583" cy="91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4087" y="1245108"/>
            <a:ext cx="3785616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6303" y="1245108"/>
            <a:ext cx="736091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8327" y="1915667"/>
            <a:ext cx="859536" cy="755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4087" y="1830323"/>
            <a:ext cx="4192524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63211" y="1830323"/>
            <a:ext cx="734567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8327" y="2500883"/>
            <a:ext cx="859536" cy="755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4087" y="2415539"/>
            <a:ext cx="3378708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8327" y="3086100"/>
            <a:ext cx="859536" cy="755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4087" y="3000755"/>
            <a:ext cx="4191000" cy="8991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8327" y="3671315"/>
            <a:ext cx="859536" cy="755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4087" y="3585971"/>
            <a:ext cx="4191000" cy="8991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8327" y="4256532"/>
            <a:ext cx="859536" cy="755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4087" y="4171188"/>
            <a:ext cx="4191000" cy="899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8327" y="4841747"/>
            <a:ext cx="859536" cy="755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4087" y="4756403"/>
            <a:ext cx="2566416" cy="8991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37104" y="4756403"/>
            <a:ext cx="3377184" cy="8991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0" y="143078"/>
            <a:ext cx="9144000" cy="52285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672589" algn="ctr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Noto Sans Mono CJK TC Bold"/>
                <a:cs typeface="Noto Sans Mono CJK TC Bold"/>
              </a:rPr>
              <a:t>前言</a:t>
            </a:r>
            <a:endParaRPr sz="3600" dirty="0">
              <a:latin typeface="Noto Sans Mono CJK TC Bold"/>
              <a:cs typeface="Noto Sans Mono CJK TC Bold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400" dirty="0">
              <a:latin typeface="Noto Sans Mono CJK TC Bold"/>
              <a:cs typeface="Noto Sans Mono CJK TC Bold"/>
            </a:endParaRPr>
          </a:p>
          <a:p>
            <a:pPr marL="956310" indent="-408305">
              <a:lnSpc>
                <a:spcPct val="100000"/>
              </a:lnSpc>
              <a:buSzPct val="96875"/>
              <a:buFont typeface="SimSun"/>
              <a:buChar char="•"/>
              <a:tabLst>
                <a:tab pos="956944" algn="l"/>
              </a:tabLst>
            </a:pP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為何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要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有商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業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模式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?</a:t>
            </a:r>
            <a:endParaRPr sz="3200" dirty="0">
              <a:latin typeface="Noto Sans Mono CJK TC Bold"/>
              <a:cs typeface="Noto Sans Mono CJK TC Bold"/>
            </a:endParaRPr>
          </a:p>
          <a:p>
            <a:pPr marL="955675" indent="-407670">
              <a:lnSpc>
                <a:spcPct val="100000"/>
              </a:lnSpc>
              <a:spcBef>
                <a:spcPts val="770"/>
              </a:spcBef>
              <a:buSzPct val="96875"/>
              <a:buFont typeface="SimSun"/>
              <a:buChar char="•"/>
              <a:tabLst>
                <a:tab pos="956310" algn="l"/>
              </a:tabLst>
            </a:pP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您的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商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業模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式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是什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麼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?</a:t>
            </a:r>
            <a:endParaRPr sz="3200" dirty="0">
              <a:latin typeface="Noto Sans Mono CJK TC Bold"/>
              <a:cs typeface="Noto Sans Mono CJK TC Bold"/>
            </a:endParaRPr>
          </a:p>
          <a:p>
            <a:pPr marL="955675" indent="-407670">
              <a:lnSpc>
                <a:spcPct val="100000"/>
              </a:lnSpc>
              <a:spcBef>
                <a:spcPts val="770"/>
              </a:spcBef>
              <a:buSzPct val="96875"/>
              <a:buFont typeface="SimSun"/>
              <a:buChar char="•"/>
              <a:tabLst>
                <a:tab pos="956310" algn="l"/>
              </a:tabLst>
            </a:pP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商業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模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式的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應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用</a:t>
            </a:r>
            <a:endParaRPr sz="3200" dirty="0">
              <a:latin typeface="Noto Sans Mono CJK TC Bold"/>
              <a:cs typeface="Noto Sans Mono CJK TC Bold"/>
            </a:endParaRPr>
          </a:p>
          <a:p>
            <a:pPr marL="956310" indent="-408305">
              <a:lnSpc>
                <a:spcPct val="100000"/>
              </a:lnSpc>
              <a:spcBef>
                <a:spcPts val="770"/>
              </a:spcBef>
              <a:buSzPct val="96875"/>
              <a:buFont typeface="SimSun"/>
              <a:buChar char="•"/>
              <a:tabLst>
                <a:tab pos="956944" algn="l"/>
              </a:tabLst>
            </a:pP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商業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模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式是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策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略思維</a:t>
            </a:r>
            <a:endParaRPr sz="3200" dirty="0">
              <a:latin typeface="Noto Sans Mono CJK TC Bold"/>
              <a:cs typeface="Noto Sans Mono CJK TC Bold"/>
            </a:endParaRPr>
          </a:p>
          <a:p>
            <a:pPr marL="955675" indent="-407670">
              <a:lnSpc>
                <a:spcPct val="100000"/>
              </a:lnSpc>
              <a:spcBef>
                <a:spcPts val="765"/>
              </a:spcBef>
              <a:buSzPct val="96875"/>
              <a:buFont typeface="SimSun"/>
              <a:buChar char="•"/>
              <a:tabLst>
                <a:tab pos="956310" algn="l"/>
              </a:tabLst>
            </a:pP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商業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模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式是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指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導方針</a:t>
            </a:r>
            <a:endParaRPr sz="3200" dirty="0">
              <a:latin typeface="Noto Sans Mono CJK TC Bold"/>
              <a:cs typeface="Noto Sans Mono CJK TC Bold"/>
            </a:endParaRPr>
          </a:p>
          <a:p>
            <a:pPr marL="955675" indent="-407670">
              <a:lnSpc>
                <a:spcPct val="100000"/>
              </a:lnSpc>
              <a:spcBef>
                <a:spcPts val="770"/>
              </a:spcBef>
              <a:buSzPct val="96875"/>
              <a:buFont typeface="SimSun"/>
              <a:buChar char="•"/>
              <a:tabLst>
                <a:tab pos="956310" algn="l"/>
              </a:tabLst>
            </a:pP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商業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模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式是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團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隊共識</a:t>
            </a:r>
            <a:endParaRPr sz="3200" dirty="0">
              <a:latin typeface="Noto Sans Mono CJK TC Bold"/>
              <a:cs typeface="Noto Sans Mono CJK TC Bold"/>
            </a:endParaRPr>
          </a:p>
          <a:p>
            <a:pPr marL="956310" indent="-408305">
              <a:lnSpc>
                <a:spcPct val="100000"/>
              </a:lnSpc>
              <a:spcBef>
                <a:spcPts val="770"/>
              </a:spcBef>
              <a:buSzPct val="96875"/>
              <a:buFont typeface="SimSun"/>
              <a:buChar char="•"/>
              <a:tabLst>
                <a:tab pos="956944" algn="l"/>
              </a:tabLst>
            </a:pP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商業</a:t>
            </a:r>
            <a:r>
              <a:rPr sz="3200" b="1" spc="-1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模</a:t>
            </a:r>
            <a:r>
              <a:rPr sz="3200" b="1" spc="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式</a:t>
            </a:r>
            <a:r>
              <a:rPr sz="3200" b="1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是</a:t>
            </a:r>
            <a:r>
              <a:rPr sz="3200" b="1" spc="-5" dirty="0">
                <a:solidFill>
                  <a:srgbClr val="9A2EBA"/>
                </a:solidFill>
                <a:latin typeface="Noto Sans Mono CJK TC Bold"/>
                <a:cs typeface="Noto Sans Mono CJK TC Bold"/>
              </a:rPr>
              <a:t>………………..</a:t>
            </a:r>
            <a:endParaRPr sz="3200" dirty="0">
              <a:latin typeface="Noto Sans Mono CJK TC Bold"/>
              <a:cs typeface="Noto Sans Mono CJK TC 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44230" y="6420101"/>
            <a:ext cx="18923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64"/>
              </a:lnSpc>
            </a:pPr>
            <a:fld id="{81D60167-4931-47E6-BA6A-407CBD079E47}" type="slidenum"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7</a:t>
            </a:fld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688165" cy="3377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327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822539" cy="34987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91645" y="0"/>
            <a:ext cx="4052354" cy="51087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-6350" y="4921186"/>
            <a:ext cx="3143250" cy="19368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5733" y="2245906"/>
            <a:ext cx="5465173" cy="46120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83376" y="3377209"/>
            <a:ext cx="8260623" cy="27454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743403"/>
            <a:ext cx="9144000" cy="38868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03804" y="1615439"/>
            <a:ext cx="3343655" cy="10119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18004" y="2164079"/>
            <a:ext cx="1057656" cy="10119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75204" y="2164079"/>
            <a:ext cx="3800855" cy="10119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75603" y="2164079"/>
            <a:ext cx="1057655" cy="10119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590292" y="1732279"/>
            <a:ext cx="45275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何謂商業模式</a:t>
            </a:r>
          </a:p>
          <a:p>
            <a:pPr algn="ctr">
              <a:lnSpc>
                <a:spcPct val="100000"/>
              </a:lnSpc>
              <a:tabLst>
                <a:tab pos="2513965" algn="l"/>
              </a:tabLst>
            </a:pPr>
            <a:r>
              <a:rPr dirty="0"/>
              <a:t>（Business	Mode</a:t>
            </a:r>
            <a:r>
              <a:rPr spc="5" dirty="0"/>
              <a:t>l</a:t>
            </a:r>
            <a:r>
              <a:rPr dirty="0"/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09188" y="27432"/>
            <a:ext cx="3800856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09588" y="27432"/>
            <a:ext cx="829055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9379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商業模式的定義</a:t>
            </a:r>
            <a:r>
              <a:rPr dirty="0"/>
              <a:t>1</a:t>
            </a:r>
          </a:p>
        </p:txBody>
      </p:sp>
      <p:sp>
        <p:nvSpPr>
          <p:cNvPr id="5" name="object 5"/>
          <p:cNvSpPr/>
          <p:nvPr/>
        </p:nvSpPr>
        <p:spPr>
          <a:xfrm>
            <a:off x="717804" y="1609907"/>
            <a:ext cx="100583" cy="91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4087" y="1245108"/>
            <a:ext cx="5004816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75503" y="1245108"/>
            <a:ext cx="3784092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0080" y="1732788"/>
            <a:ext cx="4191000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8327" y="2403348"/>
            <a:ext cx="859536" cy="7559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4087" y="2318004"/>
            <a:ext cx="4597908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68596" y="2318004"/>
            <a:ext cx="2564892" cy="899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00088" y="2318004"/>
            <a:ext cx="1347216" cy="8991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3904" y="2318004"/>
            <a:ext cx="1345692" cy="899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0080" y="2805683"/>
            <a:ext cx="2971799" cy="8991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78479" y="2805683"/>
            <a:ext cx="5817108" cy="8991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0080" y="3293364"/>
            <a:ext cx="7848600" cy="8991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55280" y="3293364"/>
            <a:ext cx="940307" cy="89916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0080" y="3781044"/>
            <a:ext cx="940307" cy="89915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46988" y="3781044"/>
            <a:ext cx="2564891" cy="8991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78479" y="3781044"/>
            <a:ext cx="2159508" cy="8991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04588" y="3781044"/>
            <a:ext cx="940308" cy="89915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11496" y="3781044"/>
            <a:ext cx="2971800" cy="899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49895" y="3781044"/>
            <a:ext cx="938783" cy="8991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955280" y="3781044"/>
            <a:ext cx="940307" cy="89915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0080" y="4268723"/>
            <a:ext cx="1752600" cy="89915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59279" y="4268723"/>
            <a:ext cx="940307" cy="8991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66188" y="4268723"/>
            <a:ext cx="4594860" cy="89915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27647" y="4268723"/>
            <a:ext cx="2564892" cy="89915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0080" y="4756403"/>
            <a:ext cx="7848600" cy="89916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55280" y="4756403"/>
            <a:ext cx="940307" cy="89916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0080" y="5244084"/>
            <a:ext cx="2973323" cy="89916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80004" y="5244084"/>
            <a:ext cx="734568" cy="89916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81171" y="5244084"/>
            <a:ext cx="2159507" cy="89916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07279" y="5244084"/>
            <a:ext cx="737615" cy="89916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11496" y="5244084"/>
            <a:ext cx="2156459" cy="89916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35940" y="1345133"/>
            <a:ext cx="8155940" cy="4514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5"/>
              </a:spcBef>
              <a:buSzPct val="96875"/>
              <a:buChar char="•"/>
              <a:tabLst>
                <a:tab pos="421005" algn="l"/>
              </a:tabLst>
            </a:pP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商業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模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式的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定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義：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為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體現</a:t>
            </a:r>
            <a:r>
              <a:rPr sz="3200" b="1" spc="-1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消</a:t>
            </a:r>
            <a:r>
              <a:rPr sz="3200" b="1" spc="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費者</a:t>
            </a:r>
            <a:r>
              <a:rPr sz="3200" b="1" spc="-1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價</a:t>
            </a:r>
            <a:r>
              <a:rPr sz="3200" b="1" spc="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值最</a:t>
            </a:r>
            <a:r>
              <a:rPr sz="3200" b="1" spc="-1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大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化 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的商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業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邏輯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或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哲學。</a:t>
            </a:r>
            <a:endParaRPr sz="3200" b="1" dirty="0">
              <a:latin typeface="微軟正黑體" pitchFamily="34" charset="-120"/>
              <a:ea typeface="微軟正黑體" pitchFamily="34" charset="-120"/>
              <a:cs typeface="SimSun"/>
            </a:endParaRPr>
          </a:p>
          <a:p>
            <a:pPr marL="354965" marR="6350" indent="-342900" algn="just">
              <a:lnSpc>
                <a:spcPct val="100000"/>
              </a:lnSpc>
              <a:spcBef>
                <a:spcPts val="770"/>
              </a:spcBef>
            </a:pPr>
            <a:r>
              <a:rPr sz="3200" b="1" spc="38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•商業</a:t>
            </a:r>
            <a:r>
              <a:rPr sz="3200" b="1" spc="44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模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式是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一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種包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含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了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一</a:t>
            </a:r>
            <a:r>
              <a:rPr sz="3200" b="1" spc="-1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系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列要</a:t>
            </a:r>
            <a:r>
              <a:rPr sz="3200" b="1" spc="-1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素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及其</a:t>
            </a:r>
            <a:r>
              <a:rPr sz="3200" b="1" spc="-1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關係 </a:t>
            </a:r>
            <a:r>
              <a:rPr sz="3200" b="1" spc="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的概</a:t>
            </a:r>
            <a:r>
              <a:rPr sz="3200" b="1" spc="-1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念</a:t>
            </a:r>
            <a:r>
              <a:rPr sz="3200" b="1" spc="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性工</a:t>
            </a:r>
            <a:r>
              <a:rPr sz="3200" b="1" spc="-1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具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，用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以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闡明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某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個特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定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實體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商 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業邏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輯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。它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描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述了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公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司所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能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為客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戶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提供的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價 值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以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及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公司</a:t>
            </a:r>
            <a:r>
              <a:rPr sz="3200" b="1" spc="-10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內部</a:t>
            </a:r>
            <a:r>
              <a:rPr sz="3200" b="1" spc="-1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結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構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、</a:t>
            </a:r>
            <a:r>
              <a:rPr sz="3200" b="1" spc="-1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合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作伙</a:t>
            </a:r>
            <a:r>
              <a:rPr sz="3200" b="1" spc="-1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伴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網路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和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關 係資</a:t>
            </a:r>
            <a:r>
              <a:rPr sz="3200" b="1" spc="-1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本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（Relationship</a:t>
            </a:r>
            <a:r>
              <a:rPr sz="3200" b="1" spc="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 </a:t>
            </a:r>
            <a:r>
              <a:rPr sz="3200" b="1" spc="-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Capital）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等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藉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以實 現（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創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造、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推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銷和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交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付）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這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一價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值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並產生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可 持續</a:t>
            </a:r>
            <a:r>
              <a:rPr sz="3200" b="1" spc="-1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盈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利收</a:t>
            </a:r>
            <a:r>
              <a:rPr sz="3200" b="1" spc="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入</a:t>
            </a:r>
            <a:r>
              <a:rPr sz="3200" b="1" spc="-2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(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永續</a:t>
            </a:r>
            <a:r>
              <a:rPr sz="3200" b="1" spc="-1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經</a:t>
            </a:r>
            <a:r>
              <a:rPr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營</a:t>
            </a:r>
            <a:r>
              <a:rPr sz="3200" b="1" spc="5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Noto Sans Mono CJK TC Bold"/>
              </a:rPr>
              <a:t>)</a:t>
            </a:r>
            <a:r>
              <a:rPr sz="3200" b="1" spc="-15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的要</a:t>
            </a:r>
            <a:r>
              <a:rPr sz="3200" b="1" dirty="0">
                <a:solidFill>
                  <a:srgbClr val="9A2EBA"/>
                </a:solidFill>
                <a:latin typeface="微軟正黑體" pitchFamily="34" charset="-120"/>
                <a:ea typeface="微軟正黑體" pitchFamily="34" charset="-120"/>
                <a:cs typeface="SimSun"/>
              </a:rPr>
              <a:t>素。</a:t>
            </a:r>
            <a:endParaRPr sz="3200" b="1" dirty="0">
              <a:latin typeface="微軟正黑體" pitchFamily="34" charset="-120"/>
              <a:ea typeface="微軟正黑體" pitchFamily="34" charset="-120"/>
              <a:cs typeface="SimSu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61263" y="6373469"/>
            <a:ext cx="2630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C1C1C"/>
                </a:solidFill>
                <a:latin typeface="新細明體"/>
                <a:cs typeface="新細明體"/>
              </a:rPr>
              <a:t>資料來</a:t>
            </a:r>
            <a:r>
              <a:rPr sz="1800" spc="-10" dirty="0">
                <a:solidFill>
                  <a:srgbClr val="1C1C1C"/>
                </a:solidFill>
                <a:latin typeface="新細明體"/>
                <a:cs typeface="新細明體"/>
              </a:rPr>
              <a:t>源</a:t>
            </a:r>
            <a:r>
              <a:rPr sz="1800" spc="-5" dirty="0">
                <a:solidFill>
                  <a:srgbClr val="1C1C1C"/>
                </a:solidFill>
                <a:latin typeface="新細明體"/>
                <a:cs typeface="新細明體"/>
              </a:rPr>
              <a:t>:MBAlib</a:t>
            </a:r>
            <a:r>
              <a:rPr sz="1800" dirty="0">
                <a:solidFill>
                  <a:srgbClr val="1C1C1C"/>
                </a:solidFill>
                <a:latin typeface="新細明體"/>
                <a:cs typeface="新細明體"/>
              </a:rPr>
              <a:t>智庫百科</a:t>
            </a:r>
            <a:endParaRPr sz="1800">
              <a:latin typeface="新細明體"/>
              <a:cs typeface="新細明體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469630" y="6400901"/>
            <a:ext cx="1384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Words>1455</Words>
  <Application>Microsoft Office PowerPoint</Application>
  <PresentationFormat>如螢幕大小 (4:3)</PresentationFormat>
  <Paragraphs>311</Paragraphs>
  <Slides>48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8" baseType="lpstr">
      <vt:lpstr>Noto Sans Mono CJK TC Bold</vt:lpstr>
      <vt:lpstr>SimSun</vt:lpstr>
      <vt:lpstr>微軟正黑體</vt:lpstr>
      <vt:lpstr>新細明體</vt:lpstr>
      <vt:lpstr>Arial</vt:lpstr>
      <vt:lpstr>Calibri</vt:lpstr>
      <vt:lpstr>Century Gothic</vt:lpstr>
      <vt:lpstr>Times New Roman</vt:lpstr>
      <vt:lpstr>Wingdings</vt:lpstr>
      <vt:lpstr>Office Theme</vt:lpstr>
      <vt:lpstr>110 全國高中職創新創業商業模式競賽 宣導說明會</vt:lpstr>
      <vt:lpstr>110全國高中職創新創業商業模式競賽</vt:lpstr>
      <vt:lpstr>六、報名與競賽方式：</vt:lpstr>
      <vt:lpstr>七、獎勵方式</vt:lpstr>
      <vt:lpstr>報名網站</vt:lpstr>
      <vt:lpstr>PowerPoint 簡報</vt:lpstr>
      <vt:lpstr>PowerPoint 簡報</vt:lpstr>
      <vt:lpstr>何謂商業模式 （Business Model）</vt:lpstr>
      <vt:lpstr>商業模式的定義1</vt:lpstr>
      <vt:lpstr>商業模式的定義2</vt:lpstr>
      <vt:lpstr>商業模式的概念</vt:lpstr>
      <vt:lpstr>商業模式概念與範疇</vt:lpstr>
      <vt:lpstr>商業模式的八大要素</vt:lpstr>
      <vt:lpstr>商業模式的八大要素</vt:lpstr>
      <vt:lpstr>商業模式九宮格</vt:lpstr>
      <vt:lpstr>商業模式九宮格</vt:lpstr>
      <vt:lpstr>商業模式九宮格</vt:lpstr>
      <vt:lpstr>商業模式九宮格</vt:lpstr>
      <vt:lpstr>1.目標客層（Customer Segments, CS）</vt:lpstr>
      <vt:lpstr>1.目標客層（Customer Segments, CS）</vt:lpstr>
      <vt:lpstr>2.價值主張（Value Propositions, VP）</vt:lpstr>
      <vt:lpstr>2.價值主張（Value Propositions, VP）</vt:lpstr>
      <vt:lpstr>3.通路（Channels, CH）</vt:lpstr>
      <vt:lpstr>3.通路（Channels, CH）</vt:lpstr>
      <vt:lpstr>4.顧客關係（Customer Relationships, CR）</vt:lpstr>
      <vt:lpstr>4.顧客關係（Customer Relationships, CR）</vt:lpstr>
      <vt:lpstr>5.收益流（Revenue Streams, R$)</vt:lpstr>
      <vt:lpstr>5.收益流（Revenue Streams, R$)</vt:lpstr>
      <vt:lpstr>5.收益流（Revenue Streams, R$)</vt:lpstr>
      <vt:lpstr>6.關鍵資源（Key Resources, KR）</vt:lpstr>
      <vt:lpstr>6.關鍵資源（Key Resources, KR）</vt:lpstr>
      <vt:lpstr>關鍵活動（Key Activities, KA）</vt:lpstr>
      <vt:lpstr>關鍵活動（Key Activities, KA）</vt:lpstr>
      <vt:lpstr>關鍵合作夥伴（Key Partnership, KP）</vt:lpstr>
      <vt:lpstr>關鍵合作夥伴（Key Partnership, KP）</vt:lpstr>
      <vt:lpstr>商業模式九宮格</vt:lpstr>
      <vt:lpstr>商業模式九宮格</vt:lpstr>
      <vt:lpstr>商業模式的九宮格</vt:lpstr>
      <vt:lpstr>商業模式的九宮格</vt:lpstr>
      <vt:lpstr>商業模式九宮格的應用</vt:lpstr>
      <vt:lpstr>PowerPoint 簡報</vt:lpstr>
      <vt:lpstr>PowerPoint 簡報</vt:lpstr>
      <vt:lpstr>PowerPoint 簡報</vt:lpstr>
      <vt:lpstr>Nespresso咖啡的商業模式</vt:lpstr>
      <vt:lpstr>PowerPoint 簡報</vt:lpstr>
      <vt:lpstr>報名官方網站</vt:lpstr>
      <vt:lpstr>PowerPoint 簡報</vt:lpstr>
      <vt:lpstr>資料來源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18</cp:revision>
  <dcterms:created xsi:type="dcterms:W3CDTF">2020-08-28T21:57:33Z</dcterms:created>
  <dcterms:modified xsi:type="dcterms:W3CDTF">2021-09-14T03:42:58Z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2019-09-24T00:00:00Z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2020-08-28T00:00:00Z</vt:filetime>
  </property>
</Properties>
</file>