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8" r:id="rId3"/>
    <p:sldId id="257" r:id="rId4"/>
    <p:sldId id="288" r:id="rId5"/>
    <p:sldId id="261" r:id="rId6"/>
    <p:sldId id="262" r:id="rId7"/>
    <p:sldId id="269" r:id="rId8"/>
    <p:sldId id="270" r:id="rId9"/>
    <p:sldId id="271" r:id="rId10"/>
    <p:sldId id="284" r:id="rId11"/>
    <p:sldId id="273" r:id="rId12"/>
    <p:sldId id="285" r:id="rId13"/>
    <p:sldId id="286" r:id="rId14"/>
    <p:sldId id="274" r:id="rId15"/>
    <p:sldId id="275" r:id="rId16"/>
    <p:sldId id="278" r:id="rId17"/>
    <p:sldId id="277" r:id="rId18"/>
    <p:sldId id="264" r:id="rId19"/>
    <p:sldId id="282" r:id="rId20"/>
    <p:sldId id="265" r:id="rId21"/>
    <p:sldId id="279" r:id="rId22"/>
    <p:sldId id="280"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29" autoAdjust="0"/>
  </p:normalViewPr>
  <p:slideViewPr>
    <p:cSldViewPr>
      <p:cViewPr varScale="1">
        <p:scale>
          <a:sx n="49" d="100"/>
          <a:sy n="49" d="100"/>
        </p:scale>
        <p:origin x="-1205"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A18062-11A9-4A17-8296-5B80A7F81C27}" type="datetimeFigureOut">
              <a:rPr lang="zh-TW" altLang="en-US" smtClean="0"/>
              <a:pPr/>
              <a:t>2017/6/11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5AF6C-9E2C-4793-8B12-17D0157CE81F}" type="slidenum">
              <a:rPr lang="zh-TW" altLang="en-US" smtClean="0"/>
              <a:pPr/>
              <a:t>‹#›</a:t>
            </a:fld>
            <a:endParaRPr lang="zh-TW" altLang="en-US"/>
          </a:p>
        </p:txBody>
      </p:sp>
    </p:spTree>
    <p:extLst>
      <p:ext uri="{BB962C8B-B14F-4D97-AF65-F5344CB8AC3E}">
        <p14:creationId xmlns:p14="http://schemas.microsoft.com/office/powerpoint/2010/main" xmlns="" val="1421455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zh.wikipedia.org/wiki/IPhone" TargetMode="External"/><Relationship Id="rId3" Type="http://schemas.openxmlformats.org/officeDocument/2006/relationships/hyperlink" Target="https://zh.wikipedia.org/wiki/%E8%8B%B9%E6%9E%9C%E5%85%AC%E5%8F%B8" TargetMode="External"/><Relationship Id="rId7" Type="http://schemas.openxmlformats.org/officeDocument/2006/relationships/hyperlink" Target="https://zh.wikipedia.org/w/index.php?title=QuickTime_X&amp;action=edit&amp;redlink=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zh.wikipedia.org/wiki/%E7%BD%91%E7%BB%9C%E4%BC%A0%E8%BE%93%E5%8D%8F%E8%AE%AE" TargetMode="External"/><Relationship Id="rId5" Type="http://schemas.openxmlformats.org/officeDocument/2006/relationships/hyperlink" Target="https://zh.wikipedia.org/wiki/%E6%B5%81%E5%AA%92%E4%BD%93" TargetMode="External"/><Relationship Id="rId10" Type="http://schemas.openxmlformats.org/officeDocument/2006/relationships/hyperlink" Target="https://zh.wikipedia.org/w/index.php?title=Playlist&amp;action=edit&amp;redlink=1" TargetMode="External"/><Relationship Id="rId4" Type="http://schemas.openxmlformats.org/officeDocument/2006/relationships/hyperlink" Target="https://zh.wikipedia.org/wiki/HTTP" TargetMode="External"/><Relationship Id="rId9" Type="http://schemas.openxmlformats.org/officeDocument/2006/relationships/hyperlink" Target="https://zh.wikipedia.org/w/index.php?title=Extended_M3U&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FA5AF6C-9E2C-4793-8B12-17D0157CE81F}" type="slidenum">
              <a:rPr lang="zh-TW" altLang="en-US" smtClean="0"/>
              <a:pPr/>
              <a:t>2</a:t>
            </a:fld>
            <a:endParaRPr lang="zh-TW" altLang="en-US"/>
          </a:p>
        </p:txBody>
      </p:sp>
    </p:spTree>
    <p:extLst>
      <p:ext uri="{BB962C8B-B14F-4D97-AF65-F5344CB8AC3E}">
        <p14:creationId xmlns:p14="http://schemas.microsoft.com/office/powerpoint/2010/main" xmlns="" val="42533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FA5AF6C-9E2C-4793-8B12-17D0157CE81F}" type="slidenum">
              <a:rPr lang="zh-TW" altLang="en-US" smtClean="0"/>
              <a:pPr/>
              <a:t>5</a:t>
            </a:fld>
            <a:endParaRPr lang="zh-TW" altLang="en-US"/>
          </a:p>
        </p:txBody>
      </p:sp>
    </p:spTree>
    <p:extLst>
      <p:ext uri="{BB962C8B-B14F-4D97-AF65-F5344CB8AC3E}">
        <p14:creationId xmlns:p14="http://schemas.microsoft.com/office/powerpoint/2010/main" xmlns="" val="68857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FA5AF6C-9E2C-4793-8B12-17D0157CE81F}" type="slidenum">
              <a:rPr lang="zh-TW" altLang="en-US" smtClean="0"/>
              <a:pPr/>
              <a:t>7</a:t>
            </a:fld>
            <a:endParaRPr lang="zh-TW" altLang="en-US"/>
          </a:p>
        </p:txBody>
      </p:sp>
    </p:spTree>
    <p:extLst>
      <p:ext uri="{BB962C8B-B14F-4D97-AF65-F5344CB8AC3E}">
        <p14:creationId xmlns:p14="http://schemas.microsoft.com/office/powerpoint/2010/main" xmlns="" val="191394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kern="1200" dirty="0" smtClean="0">
                <a:solidFill>
                  <a:schemeClr val="tx1"/>
                </a:solidFill>
                <a:effectLst/>
                <a:latin typeface="+mn-lt"/>
                <a:ea typeface="+mn-ea"/>
                <a:cs typeface="+mn-cs"/>
              </a:rPr>
              <a:t>HTTP Live Streaming</a:t>
            </a:r>
            <a:r>
              <a:rPr lang="zh-TW" altLang="en-US" sz="1200" b="0" i="0" kern="1200" dirty="0" smtClean="0">
                <a:solidFill>
                  <a:schemeClr val="tx1"/>
                </a:solidFill>
                <a:effectLst/>
                <a:latin typeface="+mn-lt"/>
                <a:ea typeface="+mn-ea"/>
                <a:cs typeface="+mn-cs"/>
              </a:rPr>
              <a:t>（縮寫是</a:t>
            </a:r>
            <a:r>
              <a:rPr lang="en-US" altLang="zh-TW" sz="1200" b="1" i="0" kern="1200" dirty="0" smtClean="0">
                <a:solidFill>
                  <a:schemeClr val="tx1"/>
                </a:solidFill>
                <a:effectLst/>
                <a:latin typeface="+mn-lt"/>
                <a:ea typeface="+mn-ea"/>
                <a:cs typeface="+mn-cs"/>
              </a:rPr>
              <a:t>HLS</a:t>
            </a:r>
            <a:r>
              <a:rPr lang="zh-TW" altLang="en-US" sz="1200" b="0" i="0" kern="1200" dirty="0" smtClean="0">
                <a:solidFill>
                  <a:schemeClr val="tx1"/>
                </a:solidFill>
                <a:effectLst/>
                <a:latin typeface="+mn-lt"/>
                <a:ea typeface="+mn-ea"/>
                <a:cs typeface="+mn-cs"/>
              </a:rPr>
              <a:t>）是一個由</a:t>
            </a:r>
            <a:r>
              <a:rPr lang="zh-TW" altLang="en-US" sz="1200" b="0" i="0" u="none" strike="noStrike" kern="1200" dirty="0" smtClean="0">
                <a:solidFill>
                  <a:schemeClr val="tx1"/>
                </a:solidFill>
                <a:effectLst/>
                <a:latin typeface="+mn-lt"/>
                <a:ea typeface="+mn-ea"/>
                <a:cs typeface="+mn-cs"/>
                <a:hlinkClick r:id="rId3" tooltip="蘋果公司"/>
              </a:rPr>
              <a:t>蘋果公司</a:t>
            </a:r>
            <a:r>
              <a:rPr lang="zh-TW" altLang="en-US" sz="1200" b="0" i="0" kern="1200" dirty="0" smtClean="0">
                <a:solidFill>
                  <a:schemeClr val="tx1"/>
                </a:solidFill>
                <a:effectLst/>
                <a:latin typeface="+mn-lt"/>
                <a:ea typeface="+mn-ea"/>
                <a:cs typeface="+mn-cs"/>
              </a:rPr>
              <a:t>提出的基於</a:t>
            </a:r>
            <a:r>
              <a:rPr lang="en-US" altLang="zh-TW" sz="1200" b="0" i="0" u="none" strike="noStrike" kern="1200" dirty="0" smtClean="0">
                <a:solidFill>
                  <a:schemeClr val="tx1"/>
                </a:solidFill>
                <a:effectLst/>
                <a:latin typeface="+mn-lt"/>
                <a:ea typeface="+mn-ea"/>
                <a:cs typeface="+mn-cs"/>
                <a:hlinkClick r:id="rId4" tooltip="HTTP"/>
              </a:rPr>
              <a:t>HTTP</a:t>
            </a:r>
            <a:r>
              <a:rPr lang="zh-TW" altLang="en-US" sz="1200" b="0" i="0" kern="1200" dirty="0" smtClean="0">
                <a:solidFill>
                  <a:schemeClr val="tx1"/>
                </a:solidFill>
                <a:effectLst/>
                <a:latin typeface="+mn-lt"/>
                <a:ea typeface="+mn-ea"/>
                <a:cs typeface="+mn-cs"/>
              </a:rPr>
              <a:t>的</a:t>
            </a:r>
            <a:r>
              <a:rPr lang="zh-TW" altLang="en-US" sz="1200" b="0" i="0" u="none" strike="noStrike" kern="1200" dirty="0" smtClean="0">
                <a:solidFill>
                  <a:schemeClr val="tx1"/>
                </a:solidFill>
                <a:effectLst/>
                <a:latin typeface="+mn-lt"/>
                <a:ea typeface="+mn-ea"/>
                <a:cs typeface="+mn-cs"/>
                <a:hlinkClick r:id="rId5" tooltip="流媒體"/>
              </a:rPr>
              <a:t>流媒體</a:t>
            </a:r>
            <a:r>
              <a:rPr lang="zh-TW" altLang="en-US" sz="1200" b="0" i="0" u="none" strike="noStrike" kern="1200" dirty="0" smtClean="0">
                <a:solidFill>
                  <a:schemeClr val="tx1"/>
                </a:solidFill>
                <a:effectLst/>
                <a:latin typeface="+mn-lt"/>
                <a:ea typeface="+mn-ea"/>
                <a:cs typeface="+mn-cs"/>
                <a:hlinkClick r:id="rId6" tooltip="網絡傳輸協議"/>
              </a:rPr>
              <a:t>網絡傳輸協議</a:t>
            </a:r>
            <a:r>
              <a:rPr lang="zh-TW" altLang="en-US" sz="1200" b="0" i="0" kern="1200" dirty="0" smtClean="0">
                <a:solidFill>
                  <a:schemeClr val="tx1"/>
                </a:solidFill>
                <a:effectLst/>
                <a:latin typeface="+mn-lt"/>
                <a:ea typeface="+mn-ea"/>
                <a:cs typeface="+mn-cs"/>
              </a:rPr>
              <a:t>。是蘋果公司</a:t>
            </a:r>
            <a:r>
              <a:rPr lang="en-US" altLang="zh-TW" sz="1200" b="0" i="0" u="none" strike="noStrike" kern="1200" dirty="0" smtClean="0">
                <a:solidFill>
                  <a:schemeClr val="tx1"/>
                </a:solidFill>
                <a:effectLst/>
                <a:latin typeface="+mn-lt"/>
                <a:ea typeface="+mn-ea"/>
                <a:cs typeface="+mn-cs"/>
                <a:hlinkClick r:id="rId7" tooltip="QuickTime X (頁面不存在)"/>
              </a:rPr>
              <a:t>QuickTime X</a:t>
            </a:r>
            <a:r>
              <a:rPr lang="zh-TW" altLang="en-US" sz="1200" b="0" i="0" kern="1200" dirty="0" smtClean="0">
                <a:solidFill>
                  <a:schemeClr val="tx1"/>
                </a:solidFill>
                <a:effectLst/>
                <a:latin typeface="+mn-lt"/>
                <a:ea typeface="+mn-ea"/>
                <a:cs typeface="+mn-cs"/>
              </a:rPr>
              <a:t>和</a:t>
            </a:r>
            <a:r>
              <a:rPr lang="en-US" altLang="zh-TW" sz="1200" b="0" i="0" u="none" strike="noStrike" kern="1200" dirty="0" smtClean="0">
                <a:solidFill>
                  <a:schemeClr val="tx1"/>
                </a:solidFill>
                <a:effectLst/>
                <a:latin typeface="+mn-lt"/>
                <a:ea typeface="+mn-ea"/>
                <a:cs typeface="+mn-cs"/>
                <a:hlinkClick r:id="rId8" tooltip="IPhone"/>
              </a:rPr>
              <a:t>iPhone</a:t>
            </a:r>
            <a:r>
              <a:rPr lang="zh-TW" altLang="en-US" sz="1200" b="0" i="0" kern="1200" dirty="0" smtClean="0">
                <a:solidFill>
                  <a:schemeClr val="tx1"/>
                </a:solidFill>
                <a:effectLst/>
                <a:latin typeface="+mn-lt"/>
                <a:ea typeface="+mn-ea"/>
                <a:cs typeface="+mn-cs"/>
              </a:rPr>
              <a:t>軟體系統的一部分。它的工作原理是把整個流分成一個個小的基於</a:t>
            </a:r>
            <a:r>
              <a:rPr lang="en-US" altLang="zh-TW" sz="1200" b="0" i="0" kern="1200" dirty="0" smtClean="0">
                <a:solidFill>
                  <a:schemeClr val="tx1"/>
                </a:solidFill>
                <a:effectLst/>
                <a:latin typeface="+mn-lt"/>
                <a:ea typeface="+mn-ea"/>
                <a:cs typeface="+mn-cs"/>
              </a:rPr>
              <a:t>HTTP</a:t>
            </a:r>
            <a:r>
              <a:rPr lang="zh-TW" altLang="en-US" sz="1200" b="0" i="0" kern="1200" dirty="0" smtClean="0">
                <a:solidFill>
                  <a:schemeClr val="tx1"/>
                </a:solidFill>
                <a:effectLst/>
                <a:latin typeface="+mn-lt"/>
                <a:ea typeface="+mn-ea"/>
                <a:cs typeface="+mn-cs"/>
              </a:rPr>
              <a:t>的文件來下載，每次只下載一些。當媒體流正在播放時，客戶端可以選擇從許多不同的備用源中以不同的速率下載同樣的資源，允許流媒體會話適應不同的數據速率。在開始一個流媒體會話時，客戶端會下載一個包含元數據的</a:t>
            </a:r>
            <a:r>
              <a:rPr lang="en-US" altLang="zh-TW" sz="1200" b="0" i="0" u="none" strike="noStrike" kern="1200" dirty="0" smtClean="0">
                <a:solidFill>
                  <a:schemeClr val="tx1"/>
                </a:solidFill>
                <a:effectLst/>
                <a:latin typeface="+mn-lt"/>
                <a:ea typeface="+mn-ea"/>
                <a:cs typeface="+mn-cs"/>
                <a:hlinkClick r:id="rId9" tooltip="Extended M3U (頁面不存在)"/>
              </a:rPr>
              <a:t>extended M3U (m3u8)</a:t>
            </a:r>
            <a:r>
              <a:rPr lang="zh-TW" altLang="en-US" sz="1200" b="0" i="0" kern="1200" dirty="0" smtClean="0">
                <a:solidFill>
                  <a:schemeClr val="tx1"/>
                </a:solidFill>
                <a:effectLst/>
                <a:latin typeface="+mn-lt"/>
                <a:ea typeface="+mn-ea"/>
                <a:cs typeface="+mn-cs"/>
              </a:rPr>
              <a:t> </a:t>
            </a:r>
            <a:r>
              <a:rPr lang="en-US" altLang="zh-TW" sz="1200" b="0" i="0" u="none" strike="noStrike" kern="1200" dirty="0" smtClean="0">
                <a:solidFill>
                  <a:schemeClr val="tx1"/>
                </a:solidFill>
                <a:effectLst/>
                <a:latin typeface="+mn-lt"/>
                <a:ea typeface="+mn-ea"/>
                <a:cs typeface="+mn-cs"/>
                <a:hlinkClick r:id="rId10" tooltip="Playlist (頁面不存在)"/>
              </a:rPr>
              <a:t>playlist</a:t>
            </a:r>
            <a:r>
              <a:rPr lang="zh-TW" altLang="en-US" sz="1200" b="0" i="0" kern="1200" dirty="0" smtClean="0">
                <a:solidFill>
                  <a:schemeClr val="tx1"/>
                </a:solidFill>
                <a:effectLst/>
                <a:latin typeface="+mn-lt"/>
                <a:ea typeface="+mn-ea"/>
                <a:cs typeface="+mn-cs"/>
              </a:rPr>
              <a:t>文件，用於尋找可用的媒體流。</a:t>
            </a:r>
            <a:endParaRPr lang="zh-TW" altLang="en-US" dirty="0"/>
          </a:p>
        </p:txBody>
      </p:sp>
      <p:sp>
        <p:nvSpPr>
          <p:cNvPr id="4" name="投影片編號版面配置區 3"/>
          <p:cNvSpPr>
            <a:spLocks noGrp="1"/>
          </p:cNvSpPr>
          <p:nvPr>
            <p:ph type="sldNum" sz="quarter" idx="10"/>
          </p:nvPr>
        </p:nvSpPr>
        <p:spPr/>
        <p:txBody>
          <a:bodyPr/>
          <a:lstStyle/>
          <a:p>
            <a:fld id="{4FA5AF6C-9E2C-4793-8B12-17D0157CE81F}" type="slidenum">
              <a:rPr lang="zh-TW" altLang="en-US" smtClean="0"/>
              <a:pPr/>
              <a:t>12</a:t>
            </a:fld>
            <a:endParaRPr lang="zh-TW" altLang="en-US"/>
          </a:p>
        </p:txBody>
      </p:sp>
    </p:spTree>
    <p:extLst>
      <p:ext uri="{BB962C8B-B14F-4D97-AF65-F5344CB8AC3E}">
        <p14:creationId xmlns:p14="http://schemas.microsoft.com/office/powerpoint/2010/main" xmlns="" val="265385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B7A70AF7-FFFE-4298-848C-7B87B4338F83}" type="datetimeFigureOut">
              <a:rPr lang="zh-TW" altLang="en-US" smtClean="0"/>
              <a:pPr/>
              <a:t>2017/6/11</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ADDDAF3C-570B-453D-86D1-8A2146B782BB}"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7A70AF7-FFFE-4298-848C-7B87B4338F83}" type="datetimeFigureOut">
              <a:rPr lang="zh-TW" altLang="en-US" smtClean="0"/>
              <a:pPr/>
              <a:t>2017/6/11</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DDDAF3C-570B-453D-86D1-8A2146B782BB}"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0740\Desktop\12351151_887128421372469_908124157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8051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p:nvPr>
        </p:nvSpPr>
        <p:spPr>
          <a:xfrm>
            <a:off x="1331640" y="1340768"/>
            <a:ext cx="7406640" cy="1472184"/>
          </a:xfrm>
        </p:spPr>
        <p:txBody>
          <a:bodyPr>
            <a:normAutofit/>
          </a:bodyPr>
          <a:lstStyle/>
          <a:p>
            <a:r>
              <a:rPr lang="en-US" altLang="zh-TW" sz="7500" dirty="0" smtClean="0">
                <a:latin typeface="Arial Rounded MT Bold" panose="020F0704030504030204" pitchFamily="34" charset="0"/>
              </a:rPr>
              <a:t>Media</a:t>
            </a:r>
            <a:r>
              <a:rPr lang="en-US" altLang="zh-TW" sz="7500" dirty="0" smtClean="0"/>
              <a:t> </a:t>
            </a:r>
            <a:r>
              <a:rPr lang="en-US" altLang="zh-TW" sz="7500" dirty="0" smtClean="0">
                <a:latin typeface="Arial Rounded MT Bold" panose="020F0704030504030204" pitchFamily="34" charset="0"/>
              </a:rPr>
              <a:t>Media</a:t>
            </a:r>
            <a:endParaRPr lang="zh-TW" altLang="en-US" sz="7500" dirty="0">
              <a:latin typeface="Arial Rounded MT Bold" panose="020F0704030504030204" pitchFamily="34" charset="0"/>
            </a:endParaRPr>
          </a:p>
        </p:txBody>
      </p:sp>
      <p:sp>
        <p:nvSpPr>
          <p:cNvPr id="3" name="副標題 2"/>
          <p:cNvSpPr>
            <a:spLocks noGrp="1"/>
          </p:cNvSpPr>
          <p:nvPr>
            <p:ph type="subTitle" idx="1"/>
          </p:nvPr>
        </p:nvSpPr>
        <p:spPr>
          <a:xfrm>
            <a:off x="1719431" y="4653136"/>
            <a:ext cx="7406640" cy="1752600"/>
          </a:xfrm>
        </p:spPr>
        <p:txBody>
          <a:bodyPr>
            <a:noAutofit/>
          </a:bodyPr>
          <a:lstStyle/>
          <a:p>
            <a:pPr algn="r">
              <a:lnSpc>
                <a:spcPct val="150000"/>
              </a:lnSpc>
            </a:pPr>
            <a:r>
              <a:rPr lang="zh-TW" altLang="en-US" sz="3500" b="1" dirty="0" smtClean="0">
                <a:latin typeface="Times New Roman" panose="02020603050405020304" pitchFamily="18" charset="0"/>
                <a:ea typeface="標楷體" panose="03000509000000000000" pitchFamily="65" charset="-120"/>
                <a:cs typeface="Times New Roman" panose="02020603050405020304" pitchFamily="18" charset="0"/>
              </a:rPr>
              <a:t>組員：林藜蓉、蘇瑞燁</a:t>
            </a:r>
            <a:endParaRPr lang="en-US" altLang="zh-TW" sz="35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gn="r">
              <a:lnSpc>
                <a:spcPct val="150000"/>
              </a:lnSpc>
            </a:pPr>
            <a:r>
              <a:rPr lang="zh-TW" altLang="en-US" sz="3500" b="1" dirty="0">
                <a:latin typeface="Times New Roman" panose="02020603050405020304" pitchFamily="18" charset="0"/>
                <a:ea typeface="標楷體" panose="03000509000000000000" pitchFamily="65" charset="-120"/>
                <a:cs typeface="Times New Roman" panose="02020603050405020304" pitchFamily="18" charset="0"/>
              </a:rPr>
              <a:t>指導老師</a:t>
            </a:r>
            <a:r>
              <a:rPr lang="en-US" altLang="zh-TW" sz="35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500" b="1" dirty="0">
                <a:latin typeface="Times New Roman" panose="02020603050405020304" pitchFamily="18" charset="0"/>
                <a:ea typeface="標楷體" panose="03000509000000000000" pitchFamily="65" charset="-120"/>
                <a:cs typeface="Times New Roman" panose="02020603050405020304" pitchFamily="18" charset="0"/>
              </a:rPr>
              <a:t>王木良</a:t>
            </a:r>
            <a:r>
              <a:rPr lang="zh-TW" altLang="zh-TW" sz="3500" b="1" dirty="0">
                <a:latin typeface="Times New Roman" panose="02020603050405020304" pitchFamily="18" charset="0"/>
                <a:ea typeface="標楷體" panose="03000509000000000000" pitchFamily="65" charset="-120"/>
                <a:cs typeface="Times New Roman" panose="02020603050405020304" pitchFamily="18" charset="0"/>
              </a:rPr>
              <a:t/>
            </a:r>
            <a:br>
              <a:rPr lang="zh-TW" altLang="zh-TW" sz="3500" b="1" dirty="0">
                <a:latin typeface="Times New Roman" panose="02020603050405020304" pitchFamily="18" charset="0"/>
                <a:ea typeface="標楷體" panose="03000509000000000000" pitchFamily="65" charset="-120"/>
                <a:cs typeface="Times New Roman" panose="02020603050405020304" pitchFamily="18" charset="0"/>
              </a:rPr>
            </a:br>
            <a:endParaRPr lang="zh-TW" altLang="en-US" sz="35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xmlns="" val="2723511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332656"/>
            <a:ext cx="7406640" cy="1067378"/>
          </a:xfrm>
        </p:spPr>
        <p:txBody>
          <a:bodyPr>
            <a:normAutofit/>
          </a:bodyPr>
          <a:lstStyle/>
          <a:p>
            <a:pPr algn="ctr"/>
            <a:r>
              <a:rPr lang="zh-TW" altLang="en-US" sz="5000" b="1" dirty="0" smtClean="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帳號管理</a:t>
            </a:r>
            <a:r>
              <a:rPr lang="zh-TW" altLang="zh-TW" sz="5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rPr>
              <a:t>子系統</a:t>
            </a:r>
            <a:endParaRPr lang="zh-TW" altLang="en-US" sz="50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34773" y="2348880"/>
            <a:ext cx="7406640" cy="4747288"/>
          </a:xfrm>
        </p:spPr>
        <p:txBody>
          <a:bodyPr>
            <a:normAutofit/>
          </a:bodyPr>
          <a:lstStyle/>
          <a:p>
            <a:pPr marL="484632" indent="-457200">
              <a:lnSpc>
                <a:spcPct val="150000"/>
              </a:lnSpc>
              <a:buFont typeface="Wingdings" panose="05000000000000000000" pitchFamily="2" charset="2"/>
              <a:buChar char="l"/>
            </a:pP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負責記錄使用者帳戶資</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料</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endParaRPr lang="en-US" altLang="zh-TW" sz="1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84632" indent="-457200">
              <a:lnSpc>
                <a:spcPct val="150000"/>
              </a:lnSpc>
              <a:buFont typeface="Wingdings" panose="05000000000000000000" pitchFamily="2" charset="2"/>
              <a:buChar char="l"/>
            </a:pP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系統管理者</a:t>
            </a:r>
            <a:r>
              <a:rPr lang="zh-TW"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：管理</a:t>
            </a:r>
            <a:r>
              <a:rPr lang="zh-TW"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一般使用者的</a:t>
            </a:r>
            <a:r>
              <a:rPr lang="zh-TW"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帳號</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xmlns="" val="240935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19672" y="736772"/>
            <a:ext cx="959991" cy="959991"/>
          </a:xfrm>
          <a:prstGeom prst="rect">
            <a:avLst/>
          </a:prstGeom>
        </p:spPr>
      </p:pic>
      <p:sp>
        <p:nvSpPr>
          <p:cNvPr id="6" name="文字方塊 5"/>
          <p:cNvSpPr txBox="1"/>
          <p:nvPr/>
        </p:nvSpPr>
        <p:spPr>
          <a:xfrm>
            <a:off x="1430254" y="1672876"/>
            <a:ext cx="1338829" cy="369332"/>
          </a:xfrm>
          <a:prstGeom prst="rect">
            <a:avLst/>
          </a:prstGeom>
          <a:noFill/>
        </p:spPr>
        <p:txBody>
          <a:bodyPr wrap="none" rtlCol="0">
            <a:spAutoFit/>
          </a:bodyPr>
          <a:lstStyle/>
          <a:p>
            <a:pPr algn="ctr"/>
            <a:r>
              <a:rPr lang="zh-TW" altLang="en-US" dirty="0" smtClean="0">
                <a:latin typeface="標楷體" panose="03000509000000000000" pitchFamily="65" charset="-120"/>
                <a:ea typeface="標楷體" panose="03000509000000000000" pitchFamily="65" charset="-120"/>
              </a:rPr>
              <a:t>系統管</a:t>
            </a:r>
            <a:r>
              <a:rPr lang="zh-TW" altLang="en-US" dirty="0">
                <a:latin typeface="標楷體" panose="03000509000000000000" pitchFamily="65" charset="-120"/>
                <a:ea typeface="標楷體" panose="03000509000000000000" pitchFamily="65" charset="-120"/>
              </a:rPr>
              <a:t>理</a:t>
            </a:r>
            <a:r>
              <a:rPr lang="zh-TW" altLang="en-US" dirty="0" smtClean="0">
                <a:latin typeface="標楷體" panose="03000509000000000000" pitchFamily="65" charset="-120"/>
                <a:ea typeface="標楷體" panose="03000509000000000000" pitchFamily="65" charset="-120"/>
              </a:rPr>
              <a:t>者</a:t>
            </a:r>
            <a:endParaRPr lang="zh-TW" altLang="en-US" dirty="0">
              <a:latin typeface="標楷體" panose="03000509000000000000" pitchFamily="65" charset="-120"/>
              <a:ea typeface="標楷體" panose="03000509000000000000" pitchFamily="65" charset="-120"/>
            </a:endParaRPr>
          </a:p>
        </p:txBody>
      </p:sp>
      <p:sp>
        <p:nvSpPr>
          <p:cNvPr id="8" name="向下箭號 7"/>
          <p:cNvSpPr/>
          <p:nvPr/>
        </p:nvSpPr>
        <p:spPr>
          <a:xfrm rot="16200000">
            <a:off x="3225190" y="1175550"/>
            <a:ext cx="410706" cy="50405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3928" y="548680"/>
            <a:ext cx="4756510" cy="2037654"/>
          </a:xfrm>
          <a:prstGeom prst="rect">
            <a:avLst/>
          </a:prstGeom>
        </p:spPr>
      </p:pic>
      <p:sp>
        <p:nvSpPr>
          <p:cNvPr id="10" name="文字方塊 9"/>
          <p:cNvSpPr txBox="1"/>
          <p:nvPr/>
        </p:nvSpPr>
        <p:spPr>
          <a:xfrm>
            <a:off x="5334384" y="2748451"/>
            <a:ext cx="1804571"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登入網頁介面</a:t>
            </a:r>
          </a:p>
        </p:txBody>
      </p:sp>
      <p:sp>
        <p:nvSpPr>
          <p:cNvPr id="11" name="向下箭號 10"/>
          <p:cNvSpPr/>
          <p:nvPr/>
        </p:nvSpPr>
        <p:spPr>
          <a:xfrm>
            <a:off x="5866347" y="3356992"/>
            <a:ext cx="432048" cy="62438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59832" y="4139788"/>
            <a:ext cx="5793690" cy="1575334"/>
          </a:xfrm>
          <a:prstGeom prst="rect">
            <a:avLst/>
          </a:prstGeom>
        </p:spPr>
      </p:pic>
      <p:sp>
        <p:nvSpPr>
          <p:cNvPr id="17" name="文字方塊 16"/>
          <p:cNvSpPr txBox="1"/>
          <p:nvPr/>
        </p:nvSpPr>
        <p:spPr>
          <a:xfrm>
            <a:off x="5085095" y="5880961"/>
            <a:ext cx="2303147" cy="369332"/>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管</a:t>
            </a:r>
            <a:r>
              <a:rPr lang="zh-TW" altLang="en-US" dirty="0">
                <a:latin typeface="標楷體" panose="03000509000000000000" pitchFamily="65" charset="-120"/>
                <a:ea typeface="標楷體" panose="03000509000000000000" pitchFamily="65" charset="-120"/>
              </a:rPr>
              <a:t>理</a:t>
            </a:r>
            <a:r>
              <a:rPr lang="zh-TW" altLang="en-US" dirty="0" smtClean="0">
                <a:latin typeface="標楷體" panose="03000509000000000000" pitchFamily="65" charset="-120"/>
                <a:ea typeface="標楷體" panose="03000509000000000000" pitchFamily="65" charset="-120"/>
              </a:rPr>
              <a:t>者查看帳戶資料</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2921275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188640"/>
            <a:ext cx="7406640" cy="1472184"/>
          </a:xfrm>
        </p:spPr>
        <p:txBody>
          <a:bodyPr/>
          <a:lstStyle/>
          <a:p>
            <a:pPr lvl="1" algn="ctr" rtl="0">
              <a:spcBef>
                <a:spcPct val="0"/>
              </a:spcBef>
            </a:pPr>
            <a:r>
              <a:rPr lang="zh-TW" altLang="en-US" sz="5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廣告上架</a:t>
            </a:r>
            <a:r>
              <a:rPr lang="zh-TW" altLang="en-US" sz="5000" b="1" dirty="0" smtClean="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子系統</a:t>
            </a:r>
            <a: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br>
            <a:endParaRPr lang="zh-TW" altLang="en-US"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32560" y="1850064"/>
            <a:ext cx="7406640" cy="4747288"/>
          </a:xfrm>
        </p:spPr>
        <p:txBody>
          <a:bodyPr>
            <a:normAutofit/>
          </a:bodyPr>
          <a:lstStyle/>
          <a:p>
            <a:endPar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41782" indent="-514350">
              <a:lnSpc>
                <a:spcPct val="150000"/>
              </a:lnSpc>
              <a:spcAft>
                <a:spcPts val="500"/>
              </a:spcAft>
              <a:buFont typeface="Wingdings" panose="05000000000000000000" pitchFamily="2" charset="2"/>
              <a:buChar char="l"/>
            </a:pP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上傳廣告影片</a:t>
            </a:r>
            <a:r>
              <a:rPr lang="zh-TW"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541782" indent="-514350">
              <a:lnSpc>
                <a:spcPct val="150000"/>
              </a:lnSpc>
              <a:spcAft>
                <a:spcPts val="500"/>
              </a:spcAft>
              <a:buFont typeface="Wingdings" panose="05000000000000000000" pitchFamily="2" charset="2"/>
              <a:buChar char="l"/>
            </a:pP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影片轉檔為串流影片片段，格式為</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M3U8</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xmlns="" val="1664104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0740\Desktop\12343254_1071259349581349_970602809_o.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9414"/>
          <a:stretch/>
        </p:blipFill>
        <p:spPr bwMode="auto">
          <a:xfrm>
            <a:off x="2339752" y="2642035"/>
            <a:ext cx="6576065" cy="367990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內容版面配置區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070" y="476672"/>
            <a:ext cx="959991" cy="959991"/>
          </a:xfrm>
          <a:prstGeom prst="rect">
            <a:avLst/>
          </a:prstGeom>
        </p:spPr>
      </p:pic>
      <p:sp>
        <p:nvSpPr>
          <p:cNvPr id="7" name="文字方塊 6"/>
          <p:cNvSpPr txBox="1"/>
          <p:nvPr/>
        </p:nvSpPr>
        <p:spPr>
          <a:xfrm>
            <a:off x="1285651" y="1412776"/>
            <a:ext cx="1338829" cy="369332"/>
          </a:xfrm>
          <a:prstGeom prst="rect">
            <a:avLst/>
          </a:prstGeom>
          <a:noFill/>
        </p:spPr>
        <p:txBody>
          <a:bodyPr wrap="none" rtlCol="0">
            <a:spAutoFit/>
          </a:bodyPr>
          <a:lstStyle/>
          <a:p>
            <a:pPr algn="ctr"/>
            <a:r>
              <a:rPr lang="zh-TW" altLang="en-US" dirty="0" smtClean="0">
                <a:latin typeface="標楷體" panose="03000509000000000000" pitchFamily="65" charset="-120"/>
                <a:ea typeface="標楷體" panose="03000509000000000000" pitchFamily="65" charset="-120"/>
              </a:rPr>
              <a:t>系統管理者</a:t>
            </a:r>
            <a:endParaRPr lang="zh-TW" altLang="en-US" dirty="0">
              <a:latin typeface="標楷體" panose="03000509000000000000" pitchFamily="65" charset="-120"/>
              <a:ea typeface="標楷體" panose="03000509000000000000" pitchFamily="65" charset="-120"/>
            </a:endParaRPr>
          </a:p>
        </p:txBody>
      </p:sp>
      <p:sp>
        <p:nvSpPr>
          <p:cNvPr id="11" name="向下箭號 10"/>
          <p:cNvSpPr/>
          <p:nvPr/>
        </p:nvSpPr>
        <p:spPr>
          <a:xfrm rot="19539250">
            <a:off x="2743010" y="1942041"/>
            <a:ext cx="387913" cy="54006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74383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0"/>
            <a:ext cx="7406640" cy="1472184"/>
          </a:xfrm>
        </p:spPr>
        <p:txBody>
          <a:bodyPr>
            <a:normAutofit/>
          </a:bodyPr>
          <a:lstStyle/>
          <a:p>
            <a:pPr algn="ctr"/>
            <a:r>
              <a:rPr lang="zh-TW" altLang="en-US" sz="5000" b="1" dirty="0" smtClean="0">
                <a:solidFill>
                  <a:schemeClr val="accent5">
                    <a:lumMod val="75000"/>
                  </a:schemeClr>
                </a:solidFill>
                <a:latin typeface="標楷體" panose="03000509000000000000" pitchFamily="65" charset="-120"/>
                <a:ea typeface="標楷體" panose="03000509000000000000" pitchFamily="65" charset="-120"/>
              </a:rPr>
              <a:t>伺服器子系統</a:t>
            </a:r>
            <a:endParaRPr lang="zh-TW" altLang="en-US" sz="5000" b="1" dirty="0">
              <a:solidFill>
                <a:schemeClr val="accent5">
                  <a:lumMod val="75000"/>
                </a:schemeClr>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04086" y="2420888"/>
            <a:ext cx="7406640" cy="4675280"/>
          </a:xfrm>
        </p:spPr>
        <p:txBody>
          <a:bodyPr>
            <a:normAutofit/>
          </a:bodyPr>
          <a:lstStyle/>
          <a:p>
            <a:pPr>
              <a:lnSpc>
                <a:spcPct val="150000"/>
              </a:lnSpc>
              <a:spcAft>
                <a:spcPts val="500"/>
              </a:spcAft>
            </a:pPr>
            <a:endParaRPr lang="en-US" altLang="zh-TW" sz="10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84632" indent="-457200">
              <a:lnSpc>
                <a:spcPct val="150000"/>
              </a:lnSpc>
              <a:spcAft>
                <a:spcPts val="500"/>
              </a:spcAft>
              <a:buFont typeface="Wingdings" panose="05000000000000000000" pitchFamily="2" charset="2"/>
              <a:buChar char="l"/>
            </a:pPr>
            <a:r>
              <a:rPr lang="zh-TW"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負責</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放置</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上傳後的</a:t>
            </a: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影片</a:t>
            </a:r>
            <a:endPar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84632" indent="-457200">
              <a:lnSpc>
                <a:spcPct val="150000"/>
              </a:lnSpc>
              <a:spcAft>
                <a:spcPts val="500"/>
              </a:spcAft>
              <a:buFont typeface="Wingdings" panose="05000000000000000000" pitchFamily="2" charset="2"/>
              <a:buChar char="l"/>
            </a:pPr>
            <a:r>
              <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使用者管理</a:t>
            </a:r>
            <a:endPar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xmlns="" val="3496338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7704" y="2559775"/>
            <a:ext cx="968404" cy="1080120"/>
          </a:xfrm>
          <a:prstGeom prst="rect">
            <a:avLst/>
          </a:prstGeom>
        </p:spPr>
      </p:pic>
      <p:sp>
        <p:nvSpPr>
          <p:cNvPr id="5" name="矩形 4"/>
          <p:cNvSpPr/>
          <p:nvPr/>
        </p:nvSpPr>
        <p:spPr>
          <a:xfrm>
            <a:off x="1953324" y="3711902"/>
            <a:ext cx="877163" cy="369332"/>
          </a:xfrm>
          <a:prstGeom prst="rect">
            <a:avLst/>
          </a:prstGeom>
        </p:spPr>
        <p:txBody>
          <a:bodyPr wrap="none">
            <a:spAutoFit/>
          </a:bodyPr>
          <a:lstStyle/>
          <a:p>
            <a:r>
              <a:rPr lang="zh-TW" altLang="en-US" dirty="0" smtClean="0">
                <a:latin typeface="標楷體" panose="03000509000000000000" pitchFamily="65" charset="-120"/>
                <a:ea typeface="標楷體" panose="03000509000000000000" pitchFamily="65" charset="-120"/>
              </a:rPr>
              <a:t>伺服器</a:t>
            </a:r>
            <a:endParaRPr lang="zh-TW" altLang="en-US" dirty="0">
              <a:latin typeface="標楷體" panose="03000509000000000000" pitchFamily="65" charset="-120"/>
              <a:ea typeface="標楷體" panose="03000509000000000000" pitchFamily="65" charset="-120"/>
            </a:endParaRPr>
          </a:p>
        </p:txBody>
      </p:sp>
      <p:pic>
        <p:nvPicPr>
          <p:cNvPr id="6" name="圖片 5"/>
          <p:cNvPicPr/>
          <p:nvPr/>
        </p:nvPicPr>
        <p:blipFill>
          <a:blip r:embed="rId3" cstate="print">
            <a:extLst>
              <a:ext uri="{28A0092B-C50C-407E-A947-70E740481C1C}">
                <a14:useLocalDpi xmlns:a14="http://schemas.microsoft.com/office/drawing/2010/main" xmlns="" val="0"/>
              </a:ext>
            </a:extLst>
          </a:blip>
          <a:stretch>
            <a:fillRect/>
          </a:stretch>
        </p:blipFill>
        <p:spPr bwMode="auto">
          <a:xfrm rot="20464869">
            <a:off x="5011920" y="575377"/>
            <a:ext cx="1254814" cy="1214613"/>
          </a:xfrm>
          <a:prstGeom prst="rect">
            <a:avLst/>
          </a:prstGeom>
          <a:noFill/>
        </p:spPr>
      </p:pic>
      <p:pic>
        <p:nvPicPr>
          <p:cNvPr id="7" name="圖片 6"/>
          <p:cNvPicPr/>
          <p:nvPr/>
        </p:nvPicPr>
        <p:blipFill>
          <a:blip r:embed="rId4" cstate="print">
            <a:extLst>
              <a:ext uri="{28A0092B-C50C-407E-A947-70E740481C1C}">
                <a14:useLocalDpi xmlns:a14="http://schemas.microsoft.com/office/drawing/2010/main" xmlns="" val="0"/>
              </a:ext>
            </a:extLst>
          </a:blip>
          <a:stretch>
            <a:fillRect/>
          </a:stretch>
        </p:blipFill>
        <p:spPr bwMode="auto">
          <a:xfrm rot="175765">
            <a:off x="4917126" y="1089603"/>
            <a:ext cx="1524881" cy="952895"/>
          </a:xfrm>
          <a:prstGeom prst="rect">
            <a:avLst/>
          </a:prstGeom>
          <a:noFill/>
        </p:spPr>
      </p:pic>
      <p:pic>
        <p:nvPicPr>
          <p:cNvPr id="8" name="圖片 7"/>
          <p:cNvPicPr/>
          <p:nvPr/>
        </p:nvPicPr>
        <p:blipFill>
          <a:blip r:embed="rId5" cstate="print">
            <a:extLst>
              <a:ext uri="{28A0092B-C50C-407E-A947-70E740481C1C}">
                <a14:useLocalDpi xmlns:a14="http://schemas.microsoft.com/office/drawing/2010/main" xmlns="" val="0"/>
              </a:ext>
            </a:extLst>
          </a:blip>
          <a:stretch>
            <a:fillRect/>
          </a:stretch>
        </p:blipFill>
        <p:spPr bwMode="auto">
          <a:xfrm rot="1603319">
            <a:off x="5670193" y="842983"/>
            <a:ext cx="1590334" cy="1098664"/>
          </a:xfrm>
          <a:prstGeom prst="rect">
            <a:avLst/>
          </a:prstGeom>
          <a:noFill/>
        </p:spPr>
      </p:pic>
      <p:pic>
        <p:nvPicPr>
          <p:cNvPr id="9" name="圖片 8"/>
          <p:cNvPicPr/>
          <p:nvPr/>
        </p:nvPicPr>
        <p:blipFill>
          <a:blip r:embed="rId6" cstate="print">
            <a:extLst>
              <a:ext uri="{28A0092B-C50C-407E-A947-70E740481C1C}">
                <a14:useLocalDpi xmlns:a14="http://schemas.microsoft.com/office/drawing/2010/main" xmlns="" val="0"/>
              </a:ext>
            </a:extLst>
          </a:blip>
          <a:stretch>
            <a:fillRect/>
          </a:stretch>
        </p:blipFill>
        <p:spPr bwMode="auto">
          <a:xfrm>
            <a:off x="5404604" y="5022469"/>
            <a:ext cx="1084161" cy="1008112"/>
          </a:xfrm>
          <a:prstGeom prst="rect">
            <a:avLst/>
          </a:prstGeom>
          <a:noFill/>
        </p:spPr>
      </p:pic>
      <p:sp>
        <p:nvSpPr>
          <p:cNvPr id="12" name="矩形 11"/>
          <p:cNvSpPr/>
          <p:nvPr/>
        </p:nvSpPr>
        <p:spPr>
          <a:xfrm>
            <a:off x="5220072" y="2332715"/>
            <a:ext cx="1569660" cy="369332"/>
          </a:xfrm>
          <a:prstGeom prst="rect">
            <a:avLst/>
          </a:prstGeom>
        </p:spPr>
        <p:txBody>
          <a:bodyPr wrap="none">
            <a:spAutoFit/>
          </a:bodyPr>
          <a:lstStyle/>
          <a:p>
            <a:r>
              <a:rPr lang="zh-TW" altLang="en-US" dirty="0" smtClean="0">
                <a:latin typeface="標楷體" panose="03000509000000000000" pitchFamily="65" charset="-120"/>
                <a:ea typeface="標楷體" panose="03000509000000000000" pitchFamily="65" charset="-120"/>
              </a:rPr>
              <a:t>影片以及圖片</a:t>
            </a:r>
            <a:endParaRPr lang="zh-TW" altLang="en-US" dirty="0">
              <a:latin typeface="標楷體" panose="03000509000000000000" pitchFamily="65" charset="-120"/>
              <a:ea typeface="標楷體" panose="03000509000000000000" pitchFamily="65" charset="-120"/>
            </a:endParaRPr>
          </a:p>
        </p:txBody>
      </p:sp>
      <p:sp>
        <p:nvSpPr>
          <p:cNvPr id="13" name="矩形 12"/>
          <p:cNvSpPr/>
          <p:nvPr/>
        </p:nvSpPr>
        <p:spPr>
          <a:xfrm>
            <a:off x="5508104" y="6147731"/>
            <a:ext cx="877163" cy="369332"/>
          </a:xfrm>
          <a:prstGeom prst="rect">
            <a:avLst/>
          </a:prstGeom>
        </p:spPr>
        <p:txBody>
          <a:bodyPr wrap="none">
            <a:spAutoFit/>
          </a:bodyPr>
          <a:lstStyle/>
          <a:p>
            <a:r>
              <a:rPr lang="zh-TW" altLang="en-US" dirty="0" smtClean="0">
                <a:latin typeface="標楷體" panose="03000509000000000000" pitchFamily="65" charset="-120"/>
                <a:ea typeface="標楷體" panose="03000509000000000000" pitchFamily="65" charset="-120"/>
              </a:rPr>
              <a:t>優惠券</a:t>
            </a:r>
            <a:endParaRPr lang="zh-TW" altLang="en-US" dirty="0">
              <a:latin typeface="標楷體" panose="03000509000000000000" pitchFamily="65" charset="-120"/>
              <a:ea typeface="標楷體" panose="03000509000000000000" pitchFamily="65" charset="-120"/>
            </a:endParaRPr>
          </a:p>
        </p:txBody>
      </p:sp>
      <p:pic>
        <p:nvPicPr>
          <p:cNvPr id="15" name="內容版面配置區 9"/>
          <p:cNvPicPr>
            <a:picLocks noGrp="1" noChangeAspect="1"/>
          </p:cNvPicPr>
          <p:nvPr>
            <p:ph idx="1"/>
          </p:nvPr>
        </p:nvPicPr>
        <p:blipFill>
          <a:blip r:embed="rId7" cstate="print">
            <a:extLst>
              <a:ext uri="{28A0092B-C50C-407E-A947-70E740481C1C}">
                <a14:useLocalDpi xmlns:a14="http://schemas.microsoft.com/office/drawing/2010/main" xmlns="" val="0"/>
              </a:ext>
            </a:extLst>
          </a:blip>
          <a:stretch>
            <a:fillRect/>
          </a:stretch>
        </p:blipFill>
        <p:spPr>
          <a:xfrm>
            <a:off x="5480392" y="2928571"/>
            <a:ext cx="904875" cy="990600"/>
          </a:xfrm>
        </p:spPr>
      </p:pic>
      <p:sp>
        <p:nvSpPr>
          <p:cNvPr id="16" name="矩形 15"/>
          <p:cNvSpPr/>
          <p:nvPr/>
        </p:nvSpPr>
        <p:spPr>
          <a:xfrm>
            <a:off x="5450904" y="3961029"/>
            <a:ext cx="1107996"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個人資料</a:t>
            </a:r>
          </a:p>
        </p:txBody>
      </p:sp>
      <p:sp>
        <p:nvSpPr>
          <p:cNvPr id="2" name="左-右雙向箭號 1"/>
          <p:cNvSpPr/>
          <p:nvPr/>
        </p:nvSpPr>
        <p:spPr>
          <a:xfrm rot="19868007">
            <a:off x="3289743" y="2057078"/>
            <a:ext cx="864096" cy="366913"/>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左-右雙向箭號 16"/>
          <p:cNvSpPr/>
          <p:nvPr/>
        </p:nvSpPr>
        <p:spPr>
          <a:xfrm>
            <a:off x="3424999" y="3240414"/>
            <a:ext cx="864096" cy="366913"/>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左-右雙向箭號 17"/>
          <p:cNvSpPr/>
          <p:nvPr/>
        </p:nvSpPr>
        <p:spPr>
          <a:xfrm rot="1376168">
            <a:off x="3462335" y="4391831"/>
            <a:ext cx="864096" cy="366913"/>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200731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0"/>
            <a:ext cx="7406640" cy="1472184"/>
          </a:xfrm>
        </p:spPr>
        <p:txBody>
          <a:bodyPr>
            <a:normAutofit/>
          </a:bodyPr>
          <a:lstStyle/>
          <a:p>
            <a:pPr algn="ctr"/>
            <a:r>
              <a:rPr lang="zh-TW" altLang="en-US" sz="5000" b="1" dirty="0">
                <a:solidFill>
                  <a:schemeClr val="accent5">
                    <a:lumMod val="75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條碼推播子系統</a:t>
            </a:r>
            <a:endParaRPr lang="zh-TW" altLang="en-US" sz="50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432560" y="1850064"/>
            <a:ext cx="7406640" cy="4891304"/>
          </a:xfrm>
        </p:spPr>
        <p:txBody>
          <a:bodyPr/>
          <a:lstStyle/>
          <a:p>
            <a:pPr marL="484632" indent="-457200">
              <a:lnSpc>
                <a:spcPct val="150000"/>
              </a:lnSpc>
              <a:buFont typeface="Wingdings" panose="05000000000000000000" pitchFamily="2" charset="2"/>
              <a:buChar char="l"/>
            </a:pPr>
            <a:r>
              <a:rPr lang="zh-TW" altLang="en-US" sz="3200" b="1" dirty="0" smtClean="0">
                <a:solidFill>
                  <a:schemeClr val="tx1"/>
                </a:solidFill>
                <a:latin typeface="標楷體" panose="03000509000000000000" pitchFamily="65" charset="-120"/>
                <a:ea typeface="標楷體" panose="03000509000000000000" pitchFamily="65" charset="-120"/>
              </a:rPr>
              <a:t>以</a:t>
            </a:r>
            <a:r>
              <a:rPr lang="en-US" altLang="zh-TW" sz="3200" b="1" dirty="0" smtClean="0">
                <a:solidFill>
                  <a:schemeClr val="tx1"/>
                </a:solidFill>
                <a:latin typeface="標楷體" panose="03000509000000000000" pitchFamily="65" charset="-120"/>
                <a:ea typeface="標楷體" panose="03000509000000000000" pitchFamily="65" charset="-120"/>
              </a:rPr>
              <a:t>QR code</a:t>
            </a:r>
            <a:r>
              <a:rPr lang="zh-TW" altLang="en-US" sz="3200" b="1" dirty="0">
                <a:solidFill>
                  <a:schemeClr val="tx1"/>
                </a:solidFill>
                <a:latin typeface="標楷體" panose="03000509000000000000" pitchFamily="65" charset="-120"/>
                <a:ea typeface="標楷體" panose="03000509000000000000" pitchFamily="65" charset="-120"/>
              </a:rPr>
              <a:t>進行</a:t>
            </a:r>
            <a:r>
              <a:rPr lang="zh-TW" altLang="en-US" sz="3200" b="1" dirty="0" smtClean="0">
                <a:solidFill>
                  <a:schemeClr val="tx1"/>
                </a:solidFill>
                <a:latin typeface="標楷體" panose="03000509000000000000" pitchFamily="65" charset="-120"/>
                <a:ea typeface="標楷體" panose="03000509000000000000" pitchFamily="65" charset="-120"/>
              </a:rPr>
              <a:t>廣告</a:t>
            </a:r>
            <a:r>
              <a:rPr lang="zh-TW" altLang="en-US" sz="3200" b="1" dirty="0">
                <a:solidFill>
                  <a:schemeClr val="tx1"/>
                </a:solidFill>
                <a:latin typeface="標楷體" panose="03000509000000000000" pitchFamily="65" charset="-120"/>
                <a:ea typeface="標楷體" panose="03000509000000000000" pitchFamily="65" charset="-120"/>
              </a:rPr>
              <a:t>或</a:t>
            </a:r>
            <a:r>
              <a:rPr lang="zh-TW" altLang="en-US" sz="3200" b="1" dirty="0" smtClean="0">
                <a:solidFill>
                  <a:schemeClr val="tx1"/>
                </a:solidFill>
                <a:latin typeface="標楷體" panose="03000509000000000000" pitchFamily="65" charset="-120"/>
                <a:ea typeface="標楷體" panose="03000509000000000000" pitchFamily="65" charset="-120"/>
              </a:rPr>
              <a:t>延伸</a:t>
            </a:r>
            <a:r>
              <a:rPr lang="zh-TW" altLang="en-US" sz="3200" b="1" dirty="0">
                <a:solidFill>
                  <a:schemeClr val="tx1"/>
                </a:solidFill>
                <a:latin typeface="標楷體" panose="03000509000000000000" pitchFamily="65" charset="-120"/>
                <a:ea typeface="標楷體" panose="03000509000000000000" pitchFamily="65" charset="-120"/>
              </a:rPr>
              <a:t>資訊推播。</a:t>
            </a:r>
            <a:endParaRPr lang="en-US" altLang="zh-TW" sz="3200" b="1" dirty="0">
              <a:solidFill>
                <a:schemeClr val="tx1"/>
              </a:solidFill>
              <a:latin typeface="標楷體" panose="03000509000000000000" pitchFamily="65" charset="-120"/>
              <a:ea typeface="標楷體" panose="03000509000000000000" pitchFamily="65" charset="-120"/>
            </a:endParaRPr>
          </a:p>
          <a:p>
            <a:pPr>
              <a:lnSpc>
                <a:spcPct val="150000"/>
              </a:lnSpc>
            </a:pPr>
            <a:endParaRPr lang="en-US" altLang="zh-TW" sz="1000" b="1" dirty="0">
              <a:solidFill>
                <a:schemeClr val="tx1"/>
              </a:solidFill>
              <a:latin typeface="標楷體" panose="03000509000000000000" pitchFamily="65" charset="-120"/>
              <a:ea typeface="標楷體" panose="03000509000000000000" pitchFamily="65" charset="-120"/>
            </a:endParaRPr>
          </a:p>
          <a:p>
            <a:pPr marL="484632" indent="-457200">
              <a:lnSpc>
                <a:spcPct val="150000"/>
              </a:lnSpc>
              <a:buFont typeface="Wingdings" panose="05000000000000000000" pitchFamily="2" charset="2"/>
              <a:buChar char="l"/>
            </a:pPr>
            <a:r>
              <a:rPr lang="en-US" altLang="zh-TW" sz="3200" b="1" dirty="0">
                <a:solidFill>
                  <a:schemeClr val="tx1"/>
                </a:solidFill>
                <a:latin typeface="標楷體" panose="03000509000000000000" pitchFamily="65" charset="-120"/>
                <a:ea typeface="標楷體" panose="03000509000000000000" pitchFamily="65" charset="-120"/>
              </a:rPr>
              <a:t>QR code</a:t>
            </a:r>
            <a:r>
              <a:rPr lang="zh-TW" altLang="zh-TW" sz="3200" b="1" dirty="0">
                <a:solidFill>
                  <a:schemeClr val="tx1"/>
                </a:solidFill>
                <a:latin typeface="標楷體" panose="03000509000000000000" pitchFamily="65" charset="-120"/>
                <a:ea typeface="標楷體" panose="03000509000000000000" pitchFamily="65" charset="-120"/>
              </a:rPr>
              <a:t>放至在每個影片的左下角，而</a:t>
            </a:r>
            <a:r>
              <a:rPr lang="en-US" altLang="zh-TW" sz="3200" b="1" dirty="0">
                <a:solidFill>
                  <a:schemeClr val="tx1"/>
                </a:solidFill>
                <a:latin typeface="標楷體" panose="03000509000000000000" pitchFamily="65" charset="-120"/>
                <a:ea typeface="標楷體" panose="03000509000000000000" pitchFamily="65" charset="-120"/>
              </a:rPr>
              <a:t>QR code</a:t>
            </a:r>
            <a:r>
              <a:rPr lang="zh-TW" altLang="zh-TW" sz="3200" b="1" dirty="0">
                <a:solidFill>
                  <a:schemeClr val="tx1"/>
                </a:solidFill>
                <a:latin typeface="標楷體" panose="03000509000000000000" pitchFamily="65" charset="-120"/>
                <a:ea typeface="標楷體" panose="03000509000000000000" pitchFamily="65" charset="-120"/>
              </a:rPr>
              <a:t>的內容有些會和影片內容無關，有些會有</a:t>
            </a:r>
            <a:r>
              <a:rPr lang="zh-TW" altLang="zh-TW" sz="3200" b="1" dirty="0" smtClean="0">
                <a:solidFill>
                  <a:schemeClr val="tx1"/>
                </a:solidFill>
                <a:latin typeface="標楷體" panose="03000509000000000000" pitchFamily="65" charset="-120"/>
                <a:ea typeface="標楷體" panose="03000509000000000000" pitchFamily="65" charset="-120"/>
              </a:rPr>
              <a:t>關連</a:t>
            </a:r>
            <a:r>
              <a:rPr lang="zh-TW" altLang="en-US" sz="3200" b="1" dirty="0" smtClean="0">
                <a:solidFill>
                  <a:schemeClr val="tx1"/>
                </a:solidFill>
                <a:latin typeface="標楷體" panose="03000509000000000000" pitchFamily="65" charset="-120"/>
                <a:ea typeface="標楷體" panose="03000509000000000000" pitchFamily="65" charset="-120"/>
              </a:rPr>
              <a:t>。</a:t>
            </a:r>
            <a:endParaRPr lang="en-US" altLang="zh-TW" sz="3200" b="1" dirty="0">
              <a:solidFill>
                <a:schemeClr val="tx1"/>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xmlns="" val="1363003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橢圓 14"/>
          <p:cNvSpPr/>
          <p:nvPr/>
        </p:nvSpPr>
        <p:spPr>
          <a:xfrm>
            <a:off x="4305629" y="2636912"/>
            <a:ext cx="1353498" cy="887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內容版面配置區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74268" y="2375484"/>
            <a:ext cx="1149411" cy="1149411"/>
          </a:xfrm>
          <a:prstGeom prst="rect">
            <a:avLst/>
          </a:prstGeom>
        </p:spPr>
      </p:pic>
      <p:sp>
        <p:nvSpPr>
          <p:cNvPr id="5" name="文字方塊 4"/>
          <p:cNvSpPr txBox="1"/>
          <p:nvPr/>
        </p:nvSpPr>
        <p:spPr>
          <a:xfrm>
            <a:off x="1574268" y="3636596"/>
            <a:ext cx="1338829" cy="369332"/>
          </a:xfrm>
          <a:prstGeom prst="rect">
            <a:avLst/>
          </a:prstGeom>
          <a:noFill/>
        </p:spPr>
        <p:txBody>
          <a:bodyPr wrap="none" rtlCol="0">
            <a:spAutoFit/>
          </a:bodyPr>
          <a:lstStyle/>
          <a:p>
            <a:pPr algn="ctr"/>
            <a:r>
              <a:rPr lang="zh-TW" altLang="en-US" dirty="0" smtClean="0">
                <a:latin typeface="標楷體" panose="03000509000000000000" pitchFamily="65" charset="-120"/>
                <a:ea typeface="標楷體" panose="03000509000000000000" pitchFamily="65" charset="-120"/>
              </a:rPr>
              <a:t>系統</a:t>
            </a:r>
            <a:r>
              <a:rPr lang="zh-TW" altLang="en-US" dirty="0">
                <a:latin typeface="標楷體" panose="03000509000000000000" pitchFamily="65" charset="-120"/>
                <a:ea typeface="標楷體" panose="03000509000000000000" pitchFamily="65" charset="-120"/>
              </a:rPr>
              <a:t>管理</a:t>
            </a:r>
            <a:r>
              <a:rPr lang="zh-TW" altLang="en-US" dirty="0" smtClean="0">
                <a:latin typeface="標楷體" panose="03000509000000000000" pitchFamily="65" charset="-120"/>
                <a:ea typeface="標楷體" panose="03000509000000000000" pitchFamily="65" charset="-120"/>
              </a:rPr>
              <a:t>者</a:t>
            </a:r>
            <a:endParaRPr lang="zh-TW" altLang="en-US" dirty="0">
              <a:latin typeface="標楷體" panose="03000509000000000000" pitchFamily="65" charset="-120"/>
              <a:ea typeface="標楷體" panose="03000509000000000000" pitchFamily="65" charset="-120"/>
            </a:endParaRPr>
          </a:p>
        </p:txBody>
      </p:sp>
      <p:sp>
        <p:nvSpPr>
          <p:cNvPr id="8" name="向右箭號 7"/>
          <p:cNvSpPr/>
          <p:nvPr/>
        </p:nvSpPr>
        <p:spPr>
          <a:xfrm>
            <a:off x="6215027" y="2830318"/>
            <a:ext cx="604116" cy="45610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77286" y="2290258"/>
            <a:ext cx="1211138" cy="1350856"/>
          </a:xfrm>
          <a:prstGeom prst="rect">
            <a:avLst/>
          </a:prstGeom>
        </p:spPr>
      </p:pic>
      <p:sp>
        <p:nvSpPr>
          <p:cNvPr id="10" name="矩形 9"/>
          <p:cNvSpPr/>
          <p:nvPr/>
        </p:nvSpPr>
        <p:spPr>
          <a:xfrm>
            <a:off x="6998025" y="3689702"/>
            <a:ext cx="1569660" cy="369332"/>
          </a:xfrm>
          <a:prstGeom prst="rect">
            <a:avLst/>
          </a:prstGeom>
        </p:spPr>
        <p:txBody>
          <a:bodyPr wrap="none">
            <a:spAutoFit/>
          </a:bodyPr>
          <a:lstStyle/>
          <a:p>
            <a:r>
              <a:rPr lang="zh-TW" altLang="en-US" dirty="0">
                <a:latin typeface="標楷體" panose="03000509000000000000" pitchFamily="65" charset="-120"/>
                <a:ea typeface="標楷體" panose="03000509000000000000" pitchFamily="65" charset="-120"/>
              </a:rPr>
              <a:t>伺服器子系統</a:t>
            </a:r>
          </a:p>
        </p:txBody>
      </p:sp>
      <p:sp>
        <p:nvSpPr>
          <p:cNvPr id="13" name="向右箭號 12"/>
          <p:cNvSpPr/>
          <p:nvPr/>
        </p:nvSpPr>
        <p:spPr>
          <a:xfrm>
            <a:off x="3203848" y="2762837"/>
            <a:ext cx="896533" cy="456109"/>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656281" y="2849614"/>
            <a:ext cx="697627" cy="400110"/>
          </a:xfrm>
          <a:prstGeom prst="rect">
            <a:avLst/>
          </a:prstGeom>
          <a:noFill/>
        </p:spPr>
        <p:txBody>
          <a:bodyPr wrap="none" rtlCol="0">
            <a:spAutoFit/>
          </a:bodyPr>
          <a:lstStyle/>
          <a:p>
            <a:r>
              <a:rPr lang="zh-TW" altLang="en-US" sz="2000" dirty="0" smtClean="0">
                <a:latin typeface="標楷體" panose="03000509000000000000" pitchFamily="65" charset="-120"/>
                <a:ea typeface="標楷體" panose="03000509000000000000" pitchFamily="65" charset="-120"/>
              </a:rPr>
              <a:t>上傳</a:t>
            </a:r>
            <a:endParaRPr lang="zh-TW" altLang="en-US" sz="2000" dirty="0">
              <a:latin typeface="標楷體" panose="03000509000000000000" pitchFamily="65" charset="-120"/>
              <a:ea typeface="標楷體" panose="03000509000000000000" pitchFamily="65" charset="-120"/>
            </a:endParaRPr>
          </a:p>
        </p:txBody>
      </p:sp>
      <p:sp>
        <p:nvSpPr>
          <p:cNvPr id="2" name="文字方塊 1"/>
          <p:cNvSpPr txBox="1"/>
          <p:nvPr/>
        </p:nvSpPr>
        <p:spPr>
          <a:xfrm>
            <a:off x="3281919" y="2460986"/>
            <a:ext cx="665567" cy="369332"/>
          </a:xfrm>
          <a:prstGeom prst="rect">
            <a:avLst/>
          </a:prstGeom>
          <a:noFill/>
        </p:spPr>
        <p:txBody>
          <a:bodyPr wrap="none" rtlCol="0">
            <a:spAutoFit/>
          </a:bodyPr>
          <a:lstStyle/>
          <a:p>
            <a:r>
              <a:rPr lang="en-US" altLang="zh-TW" dirty="0" smtClean="0">
                <a:latin typeface="Arial Rounded MT Bold" panose="020F0704030504030204" pitchFamily="34" charset="0"/>
              </a:rPr>
              <a:t>URL</a:t>
            </a:r>
            <a:endParaRPr lang="zh-TW" altLang="en-US" dirty="0">
              <a:latin typeface="Arial Rounded MT Bold" panose="020F0704030504030204" pitchFamily="34" charset="0"/>
            </a:endParaRPr>
          </a:p>
        </p:txBody>
      </p:sp>
    </p:spTree>
    <p:extLst>
      <p:ext uri="{BB962C8B-B14F-4D97-AF65-F5344CB8AC3E}">
        <p14:creationId xmlns:p14="http://schemas.microsoft.com/office/powerpoint/2010/main" xmlns="" val="1007988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648" y="90555"/>
            <a:ext cx="7498080" cy="1143000"/>
          </a:xfrm>
        </p:spPr>
        <p:txBody>
          <a:bodyPr>
            <a:normAutofit fontScale="90000"/>
          </a:bodyPr>
          <a:lstStyle/>
          <a:p>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已完成功能</a:t>
            </a:r>
            <a: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t/>
            </a:r>
            <a:b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br>
            <a:r>
              <a:rPr lang="en-US" altLang="zh-TW" b="1"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b="1" dirty="0" smtClean="0">
                <a:latin typeface="Arial Rounded MT Bold" panose="020F0704030504030204" pitchFamily="34" charset="0"/>
                <a:ea typeface="標楷體" panose="03000509000000000000" pitchFamily="65" charset="-120"/>
                <a:cs typeface="Times New Roman" panose="02020603050405020304" pitchFamily="18" charset="0"/>
              </a:rPr>
              <a:t>Android</a:t>
            </a: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手機</a:t>
            </a:r>
            <a:endParaRPr lang="zh-TW" altLang="en-US" dirty="0">
              <a:latin typeface="標楷體" panose="03000509000000000000" pitchFamily="65" charset="-120"/>
              <a:ea typeface="標楷體" panose="03000509000000000000" pitchFamily="65" charset="-120"/>
            </a:endParaRPr>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88896" y="1272125"/>
            <a:ext cx="1285200" cy="2184466"/>
          </a:xfrm>
        </p:spPr>
      </p:pic>
      <p:sp>
        <p:nvSpPr>
          <p:cNvPr id="5" name="文字方塊 4"/>
          <p:cNvSpPr txBox="1"/>
          <p:nvPr/>
        </p:nvSpPr>
        <p:spPr>
          <a:xfrm>
            <a:off x="1475656" y="3501008"/>
            <a:ext cx="1338828"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使用者登入</a:t>
            </a:r>
            <a:endParaRPr lang="zh-TW" altLang="en-US"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11733" y="1296806"/>
            <a:ext cx="1285023" cy="2204202"/>
          </a:xfrm>
          <a:prstGeom prst="rect">
            <a:avLst/>
          </a:prstGeom>
        </p:spPr>
      </p:pic>
      <p:sp>
        <p:nvSpPr>
          <p:cNvPr id="8" name="向右箭號 7"/>
          <p:cNvSpPr/>
          <p:nvPr/>
        </p:nvSpPr>
        <p:spPr>
          <a:xfrm>
            <a:off x="3023165" y="2346659"/>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923928" y="3491716"/>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登入畫面</a:t>
            </a:r>
            <a:endParaRPr lang="zh-TW" altLang="en-US" dirty="0">
              <a:latin typeface="標楷體" panose="03000509000000000000" pitchFamily="65" charset="-120"/>
              <a:ea typeface="標楷體" panose="03000509000000000000" pitchFamily="65" charset="-120"/>
            </a:endParaRPr>
          </a:p>
        </p:txBody>
      </p:sp>
      <p:sp>
        <p:nvSpPr>
          <p:cNvPr id="10" name="向右箭號 9"/>
          <p:cNvSpPr/>
          <p:nvPr/>
        </p:nvSpPr>
        <p:spPr>
          <a:xfrm>
            <a:off x="5451357" y="2346659"/>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8184" y="1274800"/>
            <a:ext cx="1296144" cy="2226208"/>
          </a:xfrm>
          <a:prstGeom prst="rect">
            <a:avLst/>
          </a:prstGeom>
        </p:spPr>
      </p:pic>
      <p:sp>
        <p:nvSpPr>
          <p:cNvPr id="12" name="文字方塊 11"/>
          <p:cNvSpPr txBox="1"/>
          <p:nvPr/>
        </p:nvSpPr>
        <p:spPr>
          <a:xfrm>
            <a:off x="5940152" y="3501008"/>
            <a:ext cx="2031325"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點擊即可播放影片</a:t>
            </a:r>
            <a:endParaRPr lang="zh-TW" altLang="en-US" dirty="0">
              <a:latin typeface="標楷體" panose="03000509000000000000" pitchFamily="65" charset="-120"/>
              <a:ea typeface="標楷體" panose="03000509000000000000" pitchFamily="65" charset="-120"/>
            </a:endParaRPr>
          </a:p>
        </p:txBody>
      </p:sp>
      <p:sp>
        <p:nvSpPr>
          <p:cNvPr id="13" name="向右箭號 12"/>
          <p:cNvSpPr/>
          <p:nvPr/>
        </p:nvSpPr>
        <p:spPr>
          <a:xfrm rot="7500000">
            <a:off x="3220010" y="3798139"/>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036081" y="6260830"/>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選單內</a:t>
            </a:r>
            <a:r>
              <a:rPr lang="zh-TW" altLang="en-US" dirty="0">
                <a:latin typeface="標楷體" panose="03000509000000000000" pitchFamily="65" charset="-120"/>
                <a:ea typeface="標楷體" panose="03000509000000000000" pitchFamily="65" charset="-120"/>
              </a:rPr>
              <a:t>容</a:t>
            </a:r>
          </a:p>
        </p:txBody>
      </p:sp>
      <p:pic>
        <p:nvPicPr>
          <p:cNvPr id="18" name="圖片 17"/>
          <p:cNvPicPr>
            <a:picLocks noChangeAspect="1"/>
          </p:cNvPicPr>
          <p:nvPr/>
        </p:nvPicPr>
        <p:blipFill rotWithShape="1">
          <a:blip r:embed="rId5" cstate="print">
            <a:extLst>
              <a:ext uri="{28A0092B-C50C-407E-A947-70E740481C1C}">
                <a14:useLocalDpi xmlns:a14="http://schemas.microsoft.com/office/drawing/2010/main" xmlns="" val="0"/>
              </a:ext>
            </a:extLst>
          </a:blip>
          <a:srcRect b="64909"/>
          <a:stretch/>
        </p:blipFill>
        <p:spPr>
          <a:xfrm>
            <a:off x="1475656" y="4619026"/>
            <a:ext cx="2512230" cy="1496596"/>
          </a:xfrm>
          <a:prstGeom prst="rect">
            <a:avLst/>
          </a:prstGeom>
        </p:spPr>
      </p:pic>
      <p:sp>
        <p:nvSpPr>
          <p:cNvPr id="19" name="向右箭號 18"/>
          <p:cNvSpPr/>
          <p:nvPr/>
        </p:nvSpPr>
        <p:spPr>
          <a:xfrm>
            <a:off x="4114128" y="5184511"/>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875953" y="4040542"/>
            <a:ext cx="1350000" cy="2287937"/>
          </a:xfrm>
          <a:prstGeom prst="rect">
            <a:avLst/>
          </a:prstGeom>
        </p:spPr>
      </p:pic>
      <p:sp>
        <p:nvSpPr>
          <p:cNvPr id="21" name="文字方塊 20"/>
          <p:cNvSpPr txBox="1"/>
          <p:nvPr/>
        </p:nvSpPr>
        <p:spPr>
          <a:xfrm>
            <a:off x="5004048" y="6425934"/>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修改密</a:t>
            </a:r>
            <a:r>
              <a:rPr lang="zh-TW" altLang="en-US" dirty="0">
                <a:latin typeface="標楷體" panose="03000509000000000000" pitchFamily="65" charset="-120"/>
                <a:ea typeface="標楷體" panose="03000509000000000000" pitchFamily="65" charset="-120"/>
              </a:rPr>
              <a:t>碼</a:t>
            </a:r>
          </a:p>
        </p:txBody>
      </p:sp>
      <p:sp>
        <p:nvSpPr>
          <p:cNvPr id="22" name="向右箭號 21"/>
          <p:cNvSpPr/>
          <p:nvPr/>
        </p:nvSpPr>
        <p:spPr>
          <a:xfrm>
            <a:off x="6499097" y="5184510"/>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圖片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42766" y="4052758"/>
            <a:ext cx="1350000" cy="2287937"/>
          </a:xfrm>
          <a:prstGeom prst="rect">
            <a:avLst/>
          </a:prstGeom>
        </p:spPr>
      </p:pic>
      <p:sp>
        <p:nvSpPr>
          <p:cNvPr id="24" name="文字方塊 23"/>
          <p:cNvSpPr txBox="1"/>
          <p:nvPr/>
        </p:nvSpPr>
        <p:spPr>
          <a:xfrm>
            <a:off x="7263768" y="6399850"/>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修改成功</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xmlns="" val="37758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1000"/>
                                        <p:tgtEl>
                                          <p:spTgt spid="23"/>
                                        </p:tgtEl>
                                      </p:cBhvr>
                                    </p:animEffect>
                                    <p:anim calcmode="lin" valueType="num">
                                      <p:cBhvr>
                                        <p:cTn id="79" dur="1000" fill="hold"/>
                                        <p:tgtEl>
                                          <p:spTgt spid="23"/>
                                        </p:tgtEl>
                                        <p:attrNameLst>
                                          <p:attrName>ppt_x</p:attrName>
                                        </p:attrNameLst>
                                      </p:cBhvr>
                                      <p:tavLst>
                                        <p:tav tm="0">
                                          <p:val>
                                            <p:strVal val="#ppt_x"/>
                                          </p:val>
                                        </p:tav>
                                        <p:tav tm="100000">
                                          <p:val>
                                            <p:strVal val="#ppt_x"/>
                                          </p:val>
                                        </p:tav>
                                      </p:tavLst>
                                    </p:anim>
                                    <p:anim calcmode="lin" valueType="num">
                                      <p:cBhvr>
                                        <p:cTn id="80" dur="1000" fill="hold"/>
                                        <p:tgtEl>
                                          <p:spTgt spid="2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anim calcmode="lin" valueType="num">
                                      <p:cBhvr>
                                        <p:cTn id="84" dur="1000" fill="hold"/>
                                        <p:tgtEl>
                                          <p:spTgt spid="24"/>
                                        </p:tgtEl>
                                        <p:attrNameLst>
                                          <p:attrName>ppt_x</p:attrName>
                                        </p:attrNameLst>
                                      </p:cBhvr>
                                      <p:tavLst>
                                        <p:tav tm="0">
                                          <p:val>
                                            <p:strVal val="#ppt_x"/>
                                          </p:val>
                                        </p:tav>
                                        <p:tav tm="100000">
                                          <p:val>
                                            <p:strVal val="#ppt_x"/>
                                          </p:val>
                                        </p:tav>
                                      </p:tavLst>
                                    </p:anim>
                                    <p:anim calcmode="lin" valueType="num">
                                      <p:cBhvr>
                                        <p:cTn id="8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animBg="1"/>
      <p:bldP spid="12" grpId="0"/>
      <p:bldP spid="13" grpId="0" animBg="1"/>
      <p:bldP spid="15" grpId="0"/>
      <p:bldP spid="19" grpId="0" animBg="1"/>
      <p:bldP spid="21" grpId="0"/>
      <p:bldP spid="22"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2480" y="100252"/>
            <a:ext cx="7498080" cy="1143000"/>
          </a:xfrm>
        </p:spPr>
        <p:txBody>
          <a:bodyPr>
            <a:normAutofit fontScale="90000"/>
          </a:bodyPr>
          <a:lstStyle/>
          <a:p>
            <a:r>
              <a:rPr lang="zh-TW" altLang="en-US" b="1" dirty="0">
                <a:latin typeface="標楷體" panose="03000509000000000000" pitchFamily="65" charset="-120"/>
                <a:ea typeface="標楷體" panose="03000509000000000000" pitchFamily="65" charset="-120"/>
                <a:cs typeface="Times New Roman" panose="02020603050405020304" pitchFamily="18" charset="0"/>
              </a:rPr>
              <a:t>已完成</a:t>
            </a: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功能</a:t>
            </a:r>
            <a: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t>-</a:t>
            </a:r>
            <a:br>
              <a:rPr lang="en-US" altLang="zh-TW" b="1" dirty="0" smtClean="0">
                <a:latin typeface="標楷體" panose="03000509000000000000" pitchFamily="65" charset="-120"/>
                <a:ea typeface="標楷體" panose="03000509000000000000" pitchFamily="65" charset="-120"/>
                <a:cs typeface="Times New Roman" panose="02020603050405020304" pitchFamily="18" charset="0"/>
              </a:rPr>
            </a:b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                 頭枕機</a:t>
            </a:r>
            <a:endParaRPr lang="zh-TW" altLang="en-US" dirty="0">
              <a:latin typeface="標楷體" panose="03000509000000000000" pitchFamily="65" charset="-120"/>
              <a:ea typeface="標楷體" panose="03000509000000000000" pitchFamily="65" charset="-120"/>
            </a:endParaRPr>
          </a:p>
        </p:txBody>
      </p:sp>
      <p:sp>
        <p:nvSpPr>
          <p:cNvPr id="5" name="文字方塊 4"/>
          <p:cNvSpPr txBox="1"/>
          <p:nvPr/>
        </p:nvSpPr>
        <p:spPr>
          <a:xfrm>
            <a:off x="4617522" y="2793730"/>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播放影</a:t>
            </a:r>
            <a:r>
              <a:rPr lang="zh-TW" altLang="en-US" dirty="0">
                <a:latin typeface="標楷體" panose="03000509000000000000" pitchFamily="65" charset="-120"/>
                <a:ea typeface="標楷體" panose="03000509000000000000" pitchFamily="65" charset="-120"/>
              </a:rPr>
              <a:t>片</a:t>
            </a:r>
          </a:p>
        </p:txBody>
      </p:sp>
      <p:sp>
        <p:nvSpPr>
          <p:cNvPr id="8" name="向右箭號 7"/>
          <p:cNvSpPr/>
          <p:nvPr/>
        </p:nvSpPr>
        <p:spPr>
          <a:xfrm>
            <a:off x="3231026" y="1843656"/>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1483473" y="2795705"/>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圖片輪</a:t>
            </a:r>
            <a:r>
              <a:rPr lang="zh-TW" altLang="en-US" dirty="0">
                <a:latin typeface="標楷體" panose="03000509000000000000" pitchFamily="65" charset="-120"/>
                <a:ea typeface="標楷體" panose="03000509000000000000" pitchFamily="65" charset="-120"/>
              </a:rPr>
              <a:t>播</a:t>
            </a:r>
          </a:p>
        </p:txBody>
      </p:sp>
      <p:sp>
        <p:nvSpPr>
          <p:cNvPr id="10" name="向右箭號 9"/>
          <p:cNvSpPr/>
          <p:nvPr/>
        </p:nvSpPr>
        <p:spPr>
          <a:xfrm rot="16200000">
            <a:off x="5072747" y="3396208"/>
            <a:ext cx="419012"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7422482" y="3943832"/>
            <a:ext cx="1555234"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掃描</a:t>
            </a:r>
            <a:r>
              <a:rPr lang="en-US" altLang="zh-TW" dirty="0" err="1" smtClean="0">
                <a:latin typeface="Arial Rounded MT Bold" panose="020F0704030504030204" pitchFamily="34" charset="0"/>
                <a:ea typeface="標楷體" panose="03000509000000000000" pitchFamily="65" charset="-120"/>
              </a:rPr>
              <a:t>QRcode</a:t>
            </a:r>
            <a:endParaRPr lang="zh-TW" altLang="en-US" dirty="0">
              <a:latin typeface="Arial Rounded MT Bold" panose="020F0704030504030204" pitchFamily="34" charset="0"/>
              <a:ea typeface="標楷體" panose="03000509000000000000" pitchFamily="65" charset="-120"/>
            </a:endParaRPr>
          </a:p>
        </p:txBody>
      </p:sp>
      <p:sp>
        <p:nvSpPr>
          <p:cNvPr id="13" name="向右箭號 12"/>
          <p:cNvSpPr/>
          <p:nvPr/>
        </p:nvSpPr>
        <p:spPr>
          <a:xfrm rot="7500000">
            <a:off x="3210079" y="3310299"/>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1698009" y="5349361"/>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點</a:t>
            </a:r>
            <a:r>
              <a:rPr lang="zh-TW" altLang="en-US" dirty="0">
                <a:latin typeface="標楷體" panose="03000509000000000000" pitchFamily="65" charset="-120"/>
                <a:ea typeface="標楷體" panose="03000509000000000000" pitchFamily="65" charset="-120"/>
              </a:rPr>
              <a:t>選</a:t>
            </a:r>
            <a:r>
              <a:rPr lang="zh-TW" altLang="en-US" dirty="0" smtClean="0">
                <a:latin typeface="標楷體" panose="03000509000000000000" pitchFamily="65" charset="-120"/>
                <a:ea typeface="標楷體" panose="03000509000000000000" pitchFamily="65" charset="-120"/>
              </a:rPr>
              <a:t>影片</a:t>
            </a:r>
            <a:endParaRPr lang="zh-TW" altLang="en-US" dirty="0">
              <a:latin typeface="標楷體" panose="03000509000000000000" pitchFamily="65" charset="-120"/>
              <a:ea typeface="標楷體" panose="03000509000000000000" pitchFamily="65" charset="-120"/>
            </a:endParaRPr>
          </a:p>
        </p:txBody>
      </p:sp>
      <p:sp>
        <p:nvSpPr>
          <p:cNvPr id="19" name="向右箭號 18"/>
          <p:cNvSpPr/>
          <p:nvPr/>
        </p:nvSpPr>
        <p:spPr>
          <a:xfrm>
            <a:off x="3663154" y="4462388"/>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rot="1973818">
            <a:off x="6428043" y="1843656"/>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4728255" y="5349361"/>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插</a:t>
            </a:r>
            <a:r>
              <a:rPr lang="zh-TW" altLang="en-US" dirty="0">
                <a:latin typeface="標楷體" panose="03000509000000000000" pitchFamily="65" charset="-120"/>
                <a:ea typeface="標楷體" panose="03000509000000000000" pitchFamily="65" charset="-120"/>
              </a:rPr>
              <a:t>播</a:t>
            </a:r>
            <a:r>
              <a:rPr lang="zh-TW" altLang="en-US" dirty="0" smtClean="0">
                <a:latin typeface="標楷體" panose="03000509000000000000" pitchFamily="65" charset="-120"/>
                <a:ea typeface="標楷體" panose="03000509000000000000" pitchFamily="65" charset="-120"/>
              </a:rPr>
              <a:t>影片</a:t>
            </a:r>
            <a:endParaRPr lang="zh-TW" altLang="en-US" dirty="0">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1492170" y="989434"/>
            <a:ext cx="1161687" cy="2065222"/>
          </a:xfrm>
          <a:prstGeom prst="rect">
            <a:avLst/>
          </a:prstGeom>
        </p:spPr>
      </p:pic>
      <p:pic>
        <p:nvPicPr>
          <p:cNvPr id="14" name="圖片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4440009" y="858998"/>
            <a:ext cx="1267917" cy="2254074"/>
          </a:xfrm>
          <a:prstGeom prst="rect">
            <a:avLst/>
          </a:prstGeom>
        </p:spPr>
      </p:pic>
      <p:pic>
        <p:nvPicPr>
          <p:cNvPr id="16" name="圖片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7286946" y="2229327"/>
            <a:ext cx="1606808" cy="1691022"/>
          </a:xfrm>
          <a:prstGeom prst="rect">
            <a:avLst/>
          </a:prstGeom>
        </p:spPr>
      </p:pic>
      <p:pic>
        <p:nvPicPr>
          <p:cNvPr id="17" name="圖片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87624" y="3960116"/>
            <a:ext cx="2128767" cy="1197431"/>
          </a:xfrm>
          <a:prstGeom prst="rect">
            <a:avLst/>
          </a:prstGeom>
        </p:spPr>
      </p:pic>
      <p:pic>
        <p:nvPicPr>
          <p:cNvPr id="25" name="圖片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16491" y="4033399"/>
            <a:ext cx="2030249" cy="1142015"/>
          </a:xfrm>
          <a:prstGeom prst="rect">
            <a:avLst/>
          </a:prstGeom>
        </p:spPr>
      </p:pic>
      <p:pic>
        <p:nvPicPr>
          <p:cNvPr id="4" name="圖片 3"/>
          <p:cNvPicPr>
            <a:picLocks noChangeAspect="1"/>
          </p:cNvPicPr>
          <p:nvPr/>
        </p:nvPicPr>
        <p:blipFill>
          <a:blip r:embed="rId7" cstate="print"/>
          <a:stretch>
            <a:fillRect/>
          </a:stretch>
        </p:blipFill>
        <p:spPr>
          <a:xfrm>
            <a:off x="6948264" y="4977315"/>
            <a:ext cx="2057432" cy="1482755"/>
          </a:xfrm>
          <a:prstGeom prst="rect">
            <a:avLst/>
          </a:prstGeom>
        </p:spPr>
      </p:pic>
      <p:sp>
        <p:nvSpPr>
          <p:cNvPr id="20" name="向右箭號 19"/>
          <p:cNvSpPr/>
          <p:nvPr/>
        </p:nvSpPr>
        <p:spPr>
          <a:xfrm rot="19107618">
            <a:off x="6492002" y="3662588"/>
            <a:ext cx="604116"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rot="5400000">
            <a:off x="7745872" y="4527187"/>
            <a:ext cx="419012" cy="36562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p:cNvSpPr txBox="1"/>
          <p:nvPr/>
        </p:nvSpPr>
        <p:spPr>
          <a:xfrm>
            <a:off x="7536352" y="6473514"/>
            <a:ext cx="1107996"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其他資</a:t>
            </a:r>
            <a:r>
              <a:rPr lang="zh-TW" altLang="en-US" dirty="0">
                <a:latin typeface="標楷體" panose="03000509000000000000" pitchFamily="65" charset="-120"/>
                <a:ea typeface="標楷體" panose="03000509000000000000" pitchFamily="65" charset="-120"/>
              </a:rPr>
              <a:t>訊</a:t>
            </a:r>
          </a:p>
        </p:txBody>
      </p:sp>
    </p:spTree>
    <p:extLst>
      <p:ext uri="{BB962C8B-B14F-4D97-AF65-F5344CB8AC3E}">
        <p14:creationId xmlns:p14="http://schemas.microsoft.com/office/powerpoint/2010/main" xmlns="" val="1094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14" presetClass="entr" presetSubtype="1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randombar(horizontal)">
                                      <p:cBhvr>
                                        <p:cTn id="63" dur="500"/>
                                        <p:tgtEl>
                                          <p:spTgt spid="19"/>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par>
                                <p:cTn id="67" presetID="14"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randombar(horizontal)">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randombar(horizont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randombar(horizontal)">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animBg="1"/>
      <p:bldP spid="12" grpId="0"/>
      <p:bldP spid="13" grpId="0" animBg="1"/>
      <p:bldP spid="15" grpId="0"/>
      <p:bldP spid="19" grpId="0" animBg="1"/>
      <p:bldP spid="22" grpId="0" animBg="1"/>
      <p:bldP spid="24" grpId="0"/>
      <p:bldP spid="20" grpId="0" animBg="1"/>
      <p:bldP spid="21"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53752"/>
            <a:ext cx="7498080" cy="1143000"/>
          </a:xfrm>
        </p:spPr>
        <p:txBody>
          <a:bodyPr>
            <a:normAutofit/>
          </a:bodyPr>
          <a:lstStyle/>
          <a:p>
            <a:pPr algn="ctr"/>
            <a:r>
              <a:rPr lang="zh-TW" altLang="en-US" sz="5000" b="1" dirty="0" smtClean="0">
                <a:latin typeface="標楷體" panose="03000509000000000000" pitchFamily="65" charset="-120"/>
                <a:ea typeface="標楷體" panose="03000509000000000000" pitchFamily="65" charset="-120"/>
              </a:rPr>
              <a:t>大綱</a:t>
            </a:r>
            <a:endParaRPr lang="zh-TW" altLang="en-US" sz="50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59632" y="1412776"/>
            <a:ext cx="7498080" cy="5760640"/>
          </a:xfrm>
        </p:spPr>
        <p:txBody>
          <a:bodyPr>
            <a:normAutofit/>
          </a:bodyPr>
          <a:lstStyle/>
          <a:p>
            <a:pPr marL="432000">
              <a:spcAft>
                <a:spcPts val="300"/>
              </a:spcAft>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設計</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動機</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432000">
              <a:spcAft>
                <a:spcPts val="300"/>
              </a:spcAft>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功能規劃</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432000">
              <a:spcAft>
                <a:spcPts val="300"/>
              </a:spcAft>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操作情境示意圖</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432000">
              <a:spcAft>
                <a:spcPts val="300"/>
              </a:spcAft>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系統組成</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432000">
              <a:spcAft>
                <a:spcPts val="300"/>
              </a:spcAft>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各</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子系統簡介與使用技術</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432000">
              <a:spcAft>
                <a:spcPts val="300"/>
              </a:spcAft>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目前完成進度與成果</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432000">
              <a:spcAft>
                <a:spcPts val="300"/>
              </a:spcAft>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尚待完成之功能</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xmlns="" val="1293078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標楷體" panose="03000509000000000000" pitchFamily="65" charset="-120"/>
                <a:ea typeface="標楷體" panose="03000509000000000000" pitchFamily="65" charset="-120"/>
                <a:cs typeface="Times New Roman" panose="02020603050405020304" pitchFamily="18" charset="0"/>
              </a:rPr>
              <a:t>尚待完成之功能</a:t>
            </a:r>
            <a:endParaRPr lang="en-US" altLang="zh-TW"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435608" y="1652736"/>
            <a:ext cx="3136392" cy="4800600"/>
          </a:xfrm>
        </p:spPr>
        <p:txBody>
          <a:bodyPr>
            <a:normAutofit/>
          </a:bodyPr>
          <a:lstStyle/>
          <a:p>
            <a:pPr marL="82296" indent="0">
              <a:buNone/>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手機板</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2296" indent="0">
              <a:buNone/>
            </a:pP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掃描</a:t>
            </a:r>
            <a:r>
              <a:rPr lang="en-US" altLang="zh-TW" b="1" dirty="0" smtClean="0">
                <a:latin typeface="Arial Rounded MT Bold" panose="020F0704030504030204" pitchFamily="34" charset="0"/>
                <a:ea typeface="標楷體" panose="03000509000000000000" pitchFamily="65" charset="-120"/>
                <a:cs typeface="Times New Roman" panose="02020603050405020304" pitchFamily="18" charset="0"/>
              </a:rPr>
              <a:t>QRcode</a:t>
            </a:r>
          </a:p>
        </p:txBody>
      </p:sp>
      <p:sp>
        <p:nvSpPr>
          <p:cNvPr id="4" name="內容版面配置區 2"/>
          <p:cNvSpPr txBox="1">
            <a:spLocks/>
          </p:cNvSpPr>
          <p:nvPr/>
        </p:nvSpPr>
        <p:spPr>
          <a:xfrm>
            <a:off x="5292080" y="1628800"/>
            <a:ext cx="2920368"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頭枕機</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2296" indent="0">
              <a:buFont typeface="Wingdings 2"/>
              <a:buNone/>
            </a:pP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分時</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播放</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分</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區域</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播放</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6" name="直線接點 5"/>
          <p:cNvCxnSpPr/>
          <p:nvPr/>
        </p:nvCxnSpPr>
        <p:spPr>
          <a:xfrm>
            <a:off x="4788024" y="1484784"/>
            <a:ext cx="72008" cy="5256584"/>
          </a:xfrm>
          <a:prstGeom prst="line">
            <a:avLst/>
          </a:prstGeom>
          <a:ln>
            <a:prstDash val="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2897135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87624" y="2028824"/>
            <a:ext cx="7406640" cy="1472184"/>
          </a:xfrm>
        </p:spPr>
        <p:txBody>
          <a:bodyPr>
            <a:normAutofit/>
          </a:bodyPr>
          <a:lstStyle/>
          <a:p>
            <a:pPr algn="ctr"/>
            <a:r>
              <a:rPr lang="zh-TW" altLang="en-US" sz="6000" dirty="0">
                <a:latin typeface="Times New Roman" panose="02020603050405020304" pitchFamily="18" charset="0"/>
                <a:ea typeface="標楷體" panose="03000509000000000000" pitchFamily="65" charset="-120"/>
                <a:cs typeface="Times New Roman" panose="02020603050405020304" pitchFamily="18" charset="0"/>
              </a:rPr>
              <a:t>感謝各位聆聽</a:t>
            </a:r>
            <a:endParaRPr lang="zh-TW" altLang="en-US" sz="6000" dirty="0"/>
          </a:p>
        </p:txBody>
      </p:sp>
      <p:pic>
        <p:nvPicPr>
          <p:cNvPr id="2050" name="Picture 2" descr="C:\Users\L0740\Desktop\12351033_887141081371203_1786715122_n_conew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5601" y="4581128"/>
            <a:ext cx="1257300" cy="1714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L0740\Desktop\vfdsvsavds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23138" y="4495403"/>
            <a:ext cx="1247775" cy="1800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5941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0740\Desktop\圖片1_conew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404664"/>
            <a:ext cx="4464496" cy="31492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p:nvPr>
        </p:nvSpPr>
        <p:spPr>
          <a:xfrm>
            <a:off x="2987824" y="764704"/>
            <a:ext cx="4147552" cy="2520280"/>
          </a:xfrm>
        </p:spPr>
        <p:txBody>
          <a:bodyPr>
            <a:normAutofit/>
          </a:bodyPr>
          <a:lstStyle/>
          <a:p>
            <a:r>
              <a:rPr lang="en-US" altLang="zh-TW" sz="6000" dirty="0">
                <a:latin typeface="Times New Roman" panose="02020603050405020304" pitchFamily="18" charset="0"/>
                <a:cs typeface="Times New Roman" panose="02020603050405020304" pitchFamily="18" charset="0"/>
              </a:rPr>
              <a:t>Q</a:t>
            </a:r>
            <a:r>
              <a:rPr lang="zh-TW" altLang="en-US" sz="6000" dirty="0">
                <a:latin typeface="Times New Roman" panose="02020603050405020304" pitchFamily="18" charset="0"/>
                <a:cs typeface="Times New Roman" panose="02020603050405020304" pitchFamily="18" charset="0"/>
              </a:rPr>
              <a:t> </a:t>
            </a:r>
            <a:r>
              <a:rPr lang="en-US" altLang="zh-TW" sz="6000" dirty="0" smtClean="0">
                <a:latin typeface="Times New Roman" panose="02020603050405020304" pitchFamily="18" charset="0"/>
                <a:cs typeface="Times New Roman" panose="02020603050405020304" pitchFamily="18" charset="0"/>
              </a:rPr>
              <a:t>&amp;</a:t>
            </a:r>
            <a:r>
              <a:rPr lang="zh-TW" altLang="en-US" sz="6000" dirty="0" smtClean="0">
                <a:latin typeface="Times New Roman" panose="02020603050405020304" pitchFamily="18" charset="0"/>
                <a:cs typeface="Times New Roman" panose="02020603050405020304" pitchFamily="18" charset="0"/>
              </a:rPr>
              <a:t> </a:t>
            </a:r>
            <a:r>
              <a:rPr lang="en-US" altLang="zh-TW" sz="6000" dirty="0">
                <a:latin typeface="Times New Roman" panose="02020603050405020304" pitchFamily="18" charset="0"/>
                <a:cs typeface="Times New Roman" panose="02020603050405020304" pitchFamily="18" charset="0"/>
              </a:rPr>
              <a:t>A</a:t>
            </a:r>
            <a:r>
              <a:rPr lang="zh-TW" altLang="en-US" sz="6000" dirty="0">
                <a:latin typeface="Times New Roman" panose="02020603050405020304" pitchFamily="18" charset="0"/>
                <a:cs typeface="Times New Roman" panose="02020603050405020304" pitchFamily="18" charset="0"/>
              </a:rPr>
              <a:t> </a:t>
            </a:r>
            <a:r>
              <a:rPr lang="zh-TW" altLang="en-US" sz="6000" dirty="0" smtClean="0">
                <a:latin typeface="標楷體" panose="03000509000000000000" pitchFamily="65" charset="-120"/>
                <a:ea typeface="標楷體" panose="03000509000000000000" pitchFamily="65" charset="-120"/>
                <a:cs typeface="Times New Roman" panose="02020603050405020304" pitchFamily="18" charset="0"/>
              </a:rPr>
              <a:t>時間</a:t>
            </a:r>
            <a:r>
              <a:rPr lang="zh-TW" altLang="en-US" sz="6000" dirty="0" smtClean="0"/>
              <a:t/>
            </a:r>
            <a:br>
              <a:rPr lang="zh-TW" altLang="en-US" sz="6000" dirty="0" smtClean="0"/>
            </a:br>
            <a:endParaRPr lang="zh-TW" altLang="en-US" sz="6000" dirty="0"/>
          </a:p>
        </p:txBody>
      </p:sp>
      <p:pic>
        <p:nvPicPr>
          <p:cNvPr id="4" name="圖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47664" y="3933056"/>
            <a:ext cx="1609524" cy="2266667"/>
          </a:xfrm>
          <a:prstGeom prst="rect">
            <a:avLst/>
          </a:prstGeom>
        </p:spPr>
      </p:pic>
      <p:pic>
        <p:nvPicPr>
          <p:cNvPr id="5" name="圖片 4"/>
          <p:cNvPicPr>
            <a:picLocks noChangeAspect="1"/>
          </p:cNvPicPr>
          <p:nvPr/>
        </p:nvPicPr>
        <p:blipFill rotWithShape="1">
          <a:blip r:embed="rId4" cstate="print">
            <a:extLst>
              <a:ext uri="{28A0092B-C50C-407E-A947-70E740481C1C}">
                <a14:useLocalDpi xmlns:a14="http://schemas.microsoft.com/office/drawing/2010/main" xmlns="" val="0"/>
              </a:ext>
            </a:extLst>
          </a:blip>
          <a:srcRect t="19322"/>
          <a:stretch/>
        </p:blipFill>
        <p:spPr>
          <a:xfrm>
            <a:off x="3707672" y="4279579"/>
            <a:ext cx="2032343" cy="2390811"/>
          </a:xfrm>
          <a:prstGeom prst="rect">
            <a:avLst/>
          </a:prstGeom>
        </p:spPr>
      </p:pic>
      <p:pic>
        <p:nvPicPr>
          <p:cNvPr id="1028" name="Picture 4" descr="C:\Users\L0740\Desktop\圖片1_conew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677870">
            <a:off x="2151601" y="2997008"/>
            <a:ext cx="1228725" cy="81915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C:\Users\L0740\Desktop\圖片1_conew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8418824">
            <a:off x="4384427" y="3580341"/>
            <a:ext cx="807197" cy="5381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L0740\Desktop\12351623_887140211371290_634018320_o.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4684"/>
          <a:stretch/>
        </p:blipFill>
        <p:spPr bwMode="auto">
          <a:xfrm>
            <a:off x="6704735" y="4007935"/>
            <a:ext cx="2432385" cy="231843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C:\Users\L0740\Desktop\圖片1_conew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5793927">
            <a:off x="6092943" y="3439831"/>
            <a:ext cx="1228725" cy="819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5518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5000" b="1" dirty="0">
                <a:latin typeface="標楷體" panose="03000509000000000000" pitchFamily="65" charset="-120"/>
                <a:ea typeface="標楷體" panose="03000509000000000000" pitchFamily="65" charset="-120"/>
                <a:cs typeface="Times New Roman" panose="02020603050405020304" pitchFamily="18" charset="0"/>
              </a:rPr>
              <a:t>設計</a:t>
            </a:r>
            <a:r>
              <a:rPr lang="zh-TW" altLang="en-US" sz="5000" b="1" dirty="0" smtClean="0">
                <a:latin typeface="標楷體" panose="03000509000000000000" pitchFamily="65" charset="-120"/>
                <a:ea typeface="標楷體" panose="03000509000000000000" pitchFamily="65" charset="-120"/>
                <a:cs typeface="Times New Roman" panose="02020603050405020304" pitchFamily="18" charset="0"/>
              </a:rPr>
              <a:t>動機</a:t>
            </a:r>
            <a:endParaRPr lang="zh-TW" altLang="en-US" sz="5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03648" y="1628800"/>
            <a:ext cx="7498080" cy="4800600"/>
          </a:xfrm>
        </p:spPr>
        <p:txBody>
          <a:bodyPr>
            <a:normAutofit lnSpcReduction="10000"/>
          </a:bodyPr>
          <a:lstStyle/>
          <a:p>
            <a:pPr>
              <a:lnSpc>
                <a:spcPct val="150000"/>
              </a:lnSpc>
              <a:buFont typeface="Wingdings" panose="05000000000000000000" pitchFamily="2" charset="2"/>
              <a:buChar char="l"/>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多媒體在現今生活中佔了絕大部分，他可以應用在手機平板</a:t>
            </a: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APP</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上</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PC</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網頁，類似</a:t>
            </a:r>
            <a:r>
              <a:rPr lang="en-US" altLang="zh-TW" b="1" dirty="0" smtClean="0">
                <a:latin typeface="Arial Rounded MT Bold" panose="020F0704030504030204" pitchFamily="34" charset="0"/>
                <a:ea typeface="標楷體" panose="03000509000000000000" pitchFamily="65" charset="-120"/>
                <a:cs typeface="Times New Roman" panose="02020603050405020304" pitchFamily="18" charset="0"/>
              </a:rPr>
              <a:t>YouTuBe</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2296" indent="0">
              <a:lnSpc>
                <a:spcPct val="150000"/>
              </a:lnSpc>
              <a:buNone/>
            </a:pPr>
            <a:endParaRPr lang="en-US" altLang="zh-TW" sz="11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buFont typeface="Wingdings" panose="05000000000000000000" pitchFamily="2" charset="2"/>
              <a:buChar char="l"/>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像現在</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的</a:t>
            </a: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APP</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設計方面偏向單一</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，我們想要把</a:t>
            </a: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APP</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設計成多元動態，讓整體感覺更生動。</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xmlns="" val="1737436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系統功能規劃</a:t>
            </a:r>
            <a:endParaRPr lang="en-US" altLang="zh-TW"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435608" y="1652736"/>
            <a:ext cx="3640448" cy="4800600"/>
          </a:xfrm>
        </p:spPr>
        <p:txBody>
          <a:bodyPr>
            <a:normAutofit/>
          </a:bodyPr>
          <a:lstStyle/>
          <a:p>
            <a:pPr marL="82296" indent="0">
              <a:buNone/>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手機板</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2296" indent="0">
              <a:buNone/>
            </a:pP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影片播放</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QR</a:t>
            </a:r>
            <a:r>
              <a:rPr lang="zh-TW" altLang="en-US" b="1" dirty="0">
                <a:latin typeface="Arial Rounded MT Bold" panose="020F0704030504030204" pitchFamily="34" charset="0"/>
                <a:ea typeface="標楷體" panose="03000509000000000000" pitchFamily="65" charset="-120"/>
                <a:cs typeface="Times New Roman" panose="02020603050405020304" pitchFamily="18" charset="0"/>
              </a:rPr>
              <a:t> </a:t>
            </a: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code</a:t>
            </a:r>
          </a:p>
          <a:p>
            <a:pPr>
              <a:buFont typeface="Wingdings" pitchFamily="2" charset="2"/>
              <a:buChar char="l"/>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使用者資料管理</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2"/>
          <p:cNvSpPr txBox="1">
            <a:spLocks/>
          </p:cNvSpPr>
          <p:nvPr/>
        </p:nvSpPr>
        <p:spPr>
          <a:xfrm>
            <a:off x="5292080" y="1628800"/>
            <a:ext cx="2920368"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頭枕機</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2296" indent="0">
              <a:buFont typeface="Wingdings 2"/>
              <a:buNone/>
            </a:pP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分時</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播放</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分區域播放</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插</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播</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廣告</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影片</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播放</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QR</a:t>
            </a:r>
            <a:r>
              <a:rPr lang="zh-TW" altLang="en-US" b="1" dirty="0">
                <a:latin typeface="Arial Rounded MT Bold" panose="020F0704030504030204" pitchFamily="34" charset="0"/>
                <a:ea typeface="標楷體" panose="03000509000000000000" pitchFamily="65" charset="-120"/>
                <a:cs typeface="Times New Roman" panose="02020603050405020304" pitchFamily="18" charset="0"/>
              </a:rPr>
              <a:t> </a:t>
            </a:r>
            <a:r>
              <a:rPr lang="en-US" altLang="zh-TW" b="1" dirty="0">
                <a:latin typeface="Arial Rounded MT Bold" panose="020F0704030504030204" pitchFamily="34" charset="0"/>
                <a:ea typeface="標楷體" panose="03000509000000000000" pitchFamily="65" charset="-120"/>
                <a:cs typeface="Times New Roman" panose="02020603050405020304" pitchFamily="18" charset="0"/>
              </a:rPr>
              <a:t>code</a:t>
            </a:r>
          </a:p>
          <a:p>
            <a:pPr>
              <a:buFont typeface="Wingdings" pitchFamily="2" charset="2"/>
              <a:buChar char="l"/>
            </a:pP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itchFamily="2" charset="2"/>
              <a:buChar char="l"/>
            </a:pP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5" name="直線接點 4"/>
          <p:cNvCxnSpPr/>
          <p:nvPr/>
        </p:nvCxnSpPr>
        <p:spPr>
          <a:xfrm>
            <a:off x="4788024" y="1484784"/>
            <a:ext cx="72008" cy="5256584"/>
          </a:xfrm>
          <a:prstGeom prst="line">
            <a:avLst/>
          </a:prstGeom>
          <a:ln>
            <a:prstDash val="dash"/>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75364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a:latin typeface="標楷體" panose="03000509000000000000" pitchFamily="65" charset="-120"/>
                <a:ea typeface="標楷體" panose="03000509000000000000" pitchFamily="65" charset="-120"/>
                <a:cs typeface="Times New Roman" panose="02020603050405020304" pitchFamily="18" charset="0"/>
              </a:rPr>
              <a:t>操作情境</a:t>
            </a:r>
            <a:r>
              <a:rPr lang="zh-TW" altLang="en-US" b="1" dirty="0" smtClean="0">
                <a:latin typeface="標楷體" panose="03000509000000000000" pitchFamily="65" charset="-120"/>
                <a:ea typeface="標楷體" panose="03000509000000000000" pitchFamily="65" charset="-120"/>
                <a:cs typeface="Times New Roman" panose="02020603050405020304" pitchFamily="18" charset="0"/>
              </a:rPr>
              <a:t>示意圖</a:t>
            </a:r>
            <a:endParaRPr lang="zh-TW" altLang="en-US" dirty="0">
              <a:latin typeface="標楷體" panose="03000509000000000000" pitchFamily="65" charset="-120"/>
              <a:ea typeface="標楷體" panose="03000509000000000000" pitchFamily="65" charset="-120"/>
            </a:endParaRPr>
          </a:p>
        </p:txBody>
      </p:sp>
      <p:sp>
        <p:nvSpPr>
          <p:cNvPr id="50" name="橢圓 49"/>
          <p:cNvSpPr/>
          <p:nvPr/>
        </p:nvSpPr>
        <p:spPr>
          <a:xfrm>
            <a:off x="3447501" y="4379383"/>
            <a:ext cx="1137521" cy="5945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51" name="內容版面配置區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51208" y="1956531"/>
            <a:ext cx="805657" cy="823491"/>
          </a:xfrm>
          <a:prstGeom prst="rect">
            <a:avLst/>
          </a:prstGeom>
        </p:spPr>
      </p:pic>
      <p:sp>
        <p:nvSpPr>
          <p:cNvPr id="52" name="文字方塊 51"/>
          <p:cNvSpPr txBox="1"/>
          <p:nvPr/>
        </p:nvSpPr>
        <p:spPr>
          <a:xfrm>
            <a:off x="1672755" y="2922817"/>
            <a:ext cx="1008111"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使用者</a:t>
            </a:r>
            <a:endParaRPr lang="zh-TW" altLang="en-US" sz="2000" dirty="0">
              <a:latin typeface="標楷體" panose="03000509000000000000" pitchFamily="65" charset="-120"/>
              <a:ea typeface="標楷體" panose="03000509000000000000" pitchFamily="65" charset="-120"/>
            </a:endParaRPr>
          </a:p>
        </p:txBody>
      </p:sp>
      <p:pic>
        <p:nvPicPr>
          <p:cNvPr id="53" name="內容版面配置區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55233" y="4610874"/>
            <a:ext cx="959991" cy="959991"/>
          </a:xfrm>
          <a:prstGeom prst="rect">
            <a:avLst/>
          </a:prstGeom>
        </p:spPr>
      </p:pic>
      <p:sp>
        <p:nvSpPr>
          <p:cNvPr id="54" name="文字方塊 53"/>
          <p:cNvSpPr txBox="1"/>
          <p:nvPr/>
        </p:nvSpPr>
        <p:spPr>
          <a:xfrm>
            <a:off x="1565814" y="5518415"/>
            <a:ext cx="1338829" cy="369332"/>
          </a:xfrm>
          <a:prstGeom prst="rect">
            <a:avLst/>
          </a:prstGeom>
          <a:noFill/>
        </p:spPr>
        <p:txBody>
          <a:bodyPr wrap="none" rtlCol="0">
            <a:spAutoFit/>
          </a:bodyPr>
          <a:lstStyle/>
          <a:p>
            <a:pPr algn="ctr"/>
            <a:r>
              <a:rPr lang="zh-TW" altLang="en-US" dirty="0" smtClean="0">
                <a:latin typeface="標楷體" panose="03000509000000000000" pitchFamily="65" charset="-120"/>
                <a:ea typeface="標楷體" panose="03000509000000000000" pitchFamily="65" charset="-120"/>
              </a:rPr>
              <a:t>系統管理者</a:t>
            </a:r>
            <a:endParaRPr lang="zh-TW" altLang="en-US" dirty="0">
              <a:latin typeface="標楷體" panose="03000509000000000000" pitchFamily="65" charset="-120"/>
              <a:ea typeface="標楷體" panose="03000509000000000000" pitchFamily="65" charset="-120"/>
            </a:endParaRPr>
          </a:p>
        </p:txBody>
      </p:sp>
      <p:pic>
        <p:nvPicPr>
          <p:cNvPr id="55" name="圖片 5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35315" y="3416855"/>
            <a:ext cx="2073771" cy="1330806"/>
          </a:xfrm>
          <a:prstGeom prst="rect">
            <a:avLst/>
          </a:prstGeom>
        </p:spPr>
      </p:pic>
      <p:sp>
        <p:nvSpPr>
          <p:cNvPr id="56" name="文字方塊 55"/>
          <p:cNvSpPr txBox="1"/>
          <p:nvPr/>
        </p:nvSpPr>
        <p:spPr>
          <a:xfrm>
            <a:off x="5662512" y="3785813"/>
            <a:ext cx="2088232" cy="492443"/>
          </a:xfrm>
          <a:prstGeom prst="rect">
            <a:avLst/>
          </a:prstGeom>
          <a:noFill/>
        </p:spPr>
        <p:txBody>
          <a:bodyPr wrap="square" rtlCol="0">
            <a:spAutoFit/>
          </a:bodyPr>
          <a:lstStyle/>
          <a:p>
            <a:r>
              <a:rPr lang="en-US" altLang="zh-TW" sz="2600" dirty="0" smtClean="0">
                <a:latin typeface="Arial Rounded MT Bold" panose="020F0704030504030204" pitchFamily="34" charset="0"/>
                <a:ea typeface="+mj-ea"/>
              </a:rPr>
              <a:t>Internet</a:t>
            </a:r>
          </a:p>
        </p:txBody>
      </p:sp>
      <p:sp>
        <p:nvSpPr>
          <p:cNvPr id="57" name="文字方塊 56"/>
          <p:cNvSpPr txBox="1"/>
          <p:nvPr/>
        </p:nvSpPr>
        <p:spPr>
          <a:xfrm>
            <a:off x="3553358" y="4515072"/>
            <a:ext cx="1085933" cy="323165"/>
          </a:xfrm>
          <a:prstGeom prst="rect">
            <a:avLst/>
          </a:prstGeom>
          <a:noFill/>
        </p:spPr>
        <p:txBody>
          <a:bodyPr wrap="square" rtlCol="0">
            <a:spAutoFit/>
          </a:bodyPr>
          <a:lstStyle/>
          <a:p>
            <a:r>
              <a:rPr lang="zh-TW" altLang="en-US" sz="1500" dirty="0" smtClean="0">
                <a:latin typeface="標楷體" panose="03000509000000000000" pitchFamily="65" charset="-120"/>
                <a:ea typeface="標楷體" panose="03000509000000000000" pitchFamily="65" charset="-120"/>
              </a:rPr>
              <a:t>帳號管理</a:t>
            </a:r>
            <a:endParaRPr lang="zh-TW" altLang="en-US" sz="1500" dirty="0">
              <a:latin typeface="標楷體" panose="03000509000000000000" pitchFamily="65" charset="-120"/>
              <a:ea typeface="標楷體" panose="03000509000000000000" pitchFamily="65" charset="-120"/>
            </a:endParaRPr>
          </a:p>
        </p:txBody>
      </p:sp>
      <p:sp>
        <p:nvSpPr>
          <p:cNvPr id="58" name="橢圓 57"/>
          <p:cNvSpPr/>
          <p:nvPr/>
        </p:nvSpPr>
        <p:spPr>
          <a:xfrm>
            <a:off x="3466017" y="5524642"/>
            <a:ext cx="1175753" cy="6681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9" name="文字方塊 58"/>
          <p:cNvSpPr txBox="1"/>
          <p:nvPr/>
        </p:nvSpPr>
        <p:spPr>
          <a:xfrm>
            <a:off x="3605580" y="5697112"/>
            <a:ext cx="1218911" cy="323165"/>
          </a:xfrm>
          <a:prstGeom prst="rect">
            <a:avLst/>
          </a:prstGeom>
          <a:noFill/>
        </p:spPr>
        <p:txBody>
          <a:bodyPr wrap="square" rtlCol="0">
            <a:spAutoFit/>
          </a:bodyPr>
          <a:lstStyle/>
          <a:p>
            <a:r>
              <a:rPr lang="zh-TW" altLang="en-US" sz="1500" dirty="0">
                <a:latin typeface="標楷體" panose="03000509000000000000" pitchFamily="65" charset="-120"/>
                <a:ea typeface="標楷體" panose="03000509000000000000" pitchFamily="65" charset="-120"/>
              </a:rPr>
              <a:t>廣告上架</a:t>
            </a:r>
          </a:p>
        </p:txBody>
      </p:sp>
      <p:pic>
        <p:nvPicPr>
          <p:cNvPr id="60" name="圖片 5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78940" y="1834188"/>
            <a:ext cx="1152128" cy="1119762"/>
          </a:xfrm>
          <a:prstGeom prst="rect">
            <a:avLst/>
          </a:prstGeom>
        </p:spPr>
      </p:pic>
      <p:sp>
        <p:nvSpPr>
          <p:cNvPr id="62" name="文字方塊 61"/>
          <p:cNvSpPr txBox="1"/>
          <p:nvPr/>
        </p:nvSpPr>
        <p:spPr>
          <a:xfrm>
            <a:off x="3039015" y="2915753"/>
            <a:ext cx="2205385"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點選影片播</a:t>
            </a:r>
            <a:r>
              <a:rPr lang="zh-TW" altLang="en-US" sz="2000" dirty="0">
                <a:latin typeface="標楷體" panose="03000509000000000000" pitchFamily="65" charset="-120"/>
                <a:ea typeface="標楷體" panose="03000509000000000000" pitchFamily="65" charset="-120"/>
              </a:rPr>
              <a:t>放</a:t>
            </a:r>
          </a:p>
        </p:txBody>
      </p:sp>
      <p:sp>
        <p:nvSpPr>
          <p:cNvPr id="63" name="橢圓 62"/>
          <p:cNvSpPr/>
          <p:nvPr/>
        </p:nvSpPr>
        <p:spPr>
          <a:xfrm>
            <a:off x="7375144" y="2259524"/>
            <a:ext cx="1692188" cy="9361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文字方塊 63"/>
          <p:cNvSpPr txBox="1"/>
          <p:nvPr/>
        </p:nvSpPr>
        <p:spPr>
          <a:xfrm>
            <a:off x="7544552" y="2522707"/>
            <a:ext cx="1475249"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廣告資料庫</a:t>
            </a:r>
            <a:endParaRPr lang="zh-TW" altLang="en-US" sz="2000" dirty="0">
              <a:latin typeface="標楷體" panose="03000509000000000000" pitchFamily="65" charset="-120"/>
              <a:ea typeface="標楷體" panose="03000509000000000000" pitchFamily="65" charset="-120"/>
            </a:endParaRPr>
          </a:p>
        </p:txBody>
      </p:sp>
      <p:sp>
        <p:nvSpPr>
          <p:cNvPr id="14" name="向右箭號 13"/>
          <p:cNvSpPr/>
          <p:nvPr/>
        </p:nvSpPr>
        <p:spPr>
          <a:xfrm>
            <a:off x="2786125" y="2183617"/>
            <a:ext cx="441299" cy="369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左-右雙向箭號 14"/>
          <p:cNvSpPr/>
          <p:nvPr/>
        </p:nvSpPr>
        <p:spPr>
          <a:xfrm rot="2496953">
            <a:off x="4629628" y="2923542"/>
            <a:ext cx="958087" cy="3686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左-右雙向箭號 40"/>
          <p:cNvSpPr/>
          <p:nvPr/>
        </p:nvSpPr>
        <p:spPr>
          <a:xfrm rot="18505760">
            <a:off x="7144681" y="3378537"/>
            <a:ext cx="624496" cy="3260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向右箭號 41"/>
          <p:cNvSpPr/>
          <p:nvPr/>
        </p:nvSpPr>
        <p:spPr>
          <a:xfrm rot="19848861">
            <a:off x="2860713" y="4731345"/>
            <a:ext cx="441299" cy="369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向右箭號 42"/>
          <p:cNvSpPr/>
          <p:nvPr/>
        </p:nvSpPr>
        <p:spPr>
          <a:xfrm rot="2122722">
            <a:off x="2888767" y="5395721"/>
            <a:ext cx="441299" cy="369320"/>
          </a:xfrm>
          <a:prstGeom prst="rightArrow">
            <a:avLst>
              <a:gd name="adj1" fmla="val 50000"/>
              <a:gd name="adj2" fmla="val 59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向右箭號 45"/>
          <p:cNvSpPr/>
          <p:nvPr/>
        </p:nvSpPr>
        <p:spPr>
          <a:xfrm rot="19848861">
            <a:off x="4782052" y="4949807"/>
            <a:ext cx="653239" cy="369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90763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randombar(horizontal)">
                                      <p:cBhvr>
                                        <p:cTn id="10" dur="500"/>
                                        <p:tgtEl>
                                          <p:spTgt spid="6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randombar(horizontal)">
                                      <p:cBhvr>
                                        <p:cTn id="18" dur="500"/>
                                        <p:tgtEl>
                                          <p:spTgt spid="5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randombar(horizontal)">
                                      <p:cBhvr>
                                        <p:cTn id="24" dur="500"/>
                                        <p:tgtEl>
                                          <p:spTgt spid="5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randombar(horizontal)">
                                      <p:cBhvr>
                                        <p:cTn id="27" dur="500"/>
                                        <p:tgtEl>
                                          <p:spTgt spid="6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randombar(horizontal)">
                                      <p:cBhvr>
                                        <p:cTn id="30" dur="500"/>
                                        <p:tgtEl>
                                          <p:spTgt spid="6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randombar(horizont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ppt_x"/>
                                          </p:val>
                                        </p:tav>
                                        <p:tav tm="100000">
                                          <p:val>
                                            <p:strVal val="#ppt_x"/>
                                          </p:val>
                                        </p:tav>
                                      </p:tavLst>
                                    </p:anim>
                                    <p:anim calcmode="lin" valueType="num">
                                      <p:cBhvr additive="base">
                                        <p:cTn id="39" dur="500" fill="hold"/>
                                        <p:tgtEl>
                                          <p:spTgt spid="5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ppt_x"/>
                                          </p:val>
                                        </p:tav>
                                        <p:tav tm="100000">
                                          <p:val>
                                            <p:strVal val="#ppt_x"/>
                                          </p:val>
                                        </p:tav>
                                      </p:tavLst>
                                    </p:anim>
                                    <p:anim calcmode="lin" valueType="num">
                                      <p:cBhvr additive="base">
                                        <p:cTn id="4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500" fill="hold"/>
                                        <p:tgtEl>
                                          <p:spTgt spid="50"/>
                                        </p:tgtEl>
                                        <p:attrNameLst>
                                          <p:attrName>ppt_x</p:attrName>
                                        </p:attrNameLst>
                                      </p:cBhvr>
                                      <p:tavLst>
                                        <p:tav tm="0">
                                          <p:val>
                                            <p:strVal val="#ppt_x"/>
                                          </p:val>
                                        </p:tav>
                                        <p:tav tm="100000">
                                          <p:val>
                                            <p:strVal val="#ppt_x"/>
                                          </p:val>
                                        </p:tav>
                                      </p:tavLst>
                                    </p:anim>
                                    <p:anim calcmode="lin" valueType="num">
                                      <p:cBhvr additive="base">
                                        <p:cTn id="49" dur="500" fill="hold"/>
                                        <p:tgtEl>
                                          <p:spTgt spid="5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additive="base">
                                        <p:cTn id="52" dur="500" fill="hold"/>
                                        <p:tgtEl>
                                          <p:spTgt spid="57"/>
                                        </p:tgtEl>
                                        <p:attrNameLst>
                                          <p:attrName>ppt_x</p:attrName>
                                        </p:attrNameLst>
                                      </p:cBhvr>
                                      <p:tavLst>
                                        <p:tav tm="0">
                                          <p:val>
                                            <p:strVal val="#ppt_x"/>
                                          </p:val>
                                        </p:tav>
                                        <p:tav tm="100000">
                                          <p:val>
                                            <p:strVal val="#ppt_x"/>
                                          </p:val>
                                        </p:tav>
                                      </p:tavLst>
                                    </p:anim>
                                    <p:anim calcmode="lin" valueType="num">
                                      <p:cBhvr additive="base">
                                        <p:cTn id="53" dur="500" fill="hold"/>
                                        <p:tgtEl>
                                          <p:spTgt spid="5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500" fill="hold"/>
                                        <p:tgtEl>
                                          <p:spTgt spid="58"/>
                                        </p:tgtEl>
                                        <p:attrNameLst>
                                          <p:attrName>ppt_x</p:attrName>
                                        </p:attrNameLst>
                                      </p:cBhvr>
                                      <p:tavLst>
                                        <p:tav tm="0">
                                          <p:val>
                                            <p:strVal val="#ppt_x"/>
                                          </p:val>
                                        </p:tav>
                                        <p:tav tm="100000">
                                          <p:val>
                                            <p:strVal val="#ppt_x"/>
                                          </p:val>
                                        </p:tav>
                                      </p:tavLst>
                                    </p:anim>
                                    <p:anim calcmode="lin" valueType="num">
                                      <p:cBhvr additive="base">
                                        <p:cTn id="63" dur="500" fill="hold"/>
                                        <p:tgtEl>
                                          <p:spTgt spid="5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fill="hold"/>
                                        <p:tgtEl>
                                          <p:spTgt spid="59"/>
                                        </p:tgtEl>
                                        <p:attrNameLst>
                                          <p:attrName>ppt_x</p:attrName>
                                        </p:attrNameLst>
                                      </p:cBhvr>
                                      <p:tavLst>
                                        <p:tav tm="0">
                                          <p:val>
                                            <p:strVal val="#ppt_x"/>
                                          </p:val>
                                        </p:tav>
                                        <p:tav tm="100000">
                                          <p:val>
                                            <p:strVal val="#ppt_x"/>
                                          </p:val>
                                        </p:tav>
                                      </p:tavLst>
                                    </p:anim>
                                    <p:anim calcmode="lin" valueType="num">
                                      <p:cBhvr additive="base">
                                        <p:cTn id="67" dur="500" fill="hold"/>
                                        <p:tgtEl>
                                          <p:spTgt spid="5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ppt_x"/>
                                          </p:val>
                                        </p:tav>
                                        <p:tav tm="100000">
                                          <p:val>
                                            <p:strVal val="#ppt_x"/>
                                          </p:val>
                                        </p:tav>
                                      </p:tavLst>
                                    </p:anim>
                                    <p:anim calcmode="lin" valueType="num">
                                      <p:cBhvr additive="base">
                                        <p:cTn id="7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4" grpId="0"/>
      <p:bldP spid="56" grpId="0"/>
      <p:bldP spid="57" grpId="0"/>
      <p:bldP spid="58" grpId="0" animBg="1"/>
      <p:bldP spid="59" grpId="0"/>
      <p:bldP spid="62" grpId="0"/>
      <p:bldP spid="63" grpId="0" animBg="1"/>
      <p:bldP spid="64" grpId="0"/>
      <p:bldP spid="14" grpId="0" animBg="1"/>
      <p:bldP spid="15" grpId="0" animBg="1"/>
      <p:bldP spid="41" grpId="0" animBg="1"/>
      <p:bldP spid="42" grpId="0" animBg="1"/>
      <p:bldP spid="43"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系統</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組成</a:t>
            </a:r>
            <a:endParaRPr lang="zh-TW" altLang="en-US" dirty="0"/>
          </a:p>
        </p:txBody>
      </p:sp>
      <p:sp>
        <p:nvSpPr>
          <p:cNvPr id="3" name="內容版面配置區 2"/>
          <p:cNvSpPr>
            <a:spLocks noGrp="1"/>
          </p:cNvSpPr>
          <p:nvPr>
            <p:ph idx="1"/>
          </p:nvPr>
        </p:nvSpPr>
        <p:spPr>
          <a:xfrm>
            <a:off x="1259632" y="1447800"/>
            <a:ext cx="7674056" cy="5410200"/>
          </a:xfrm>
        </p:spPr>
        <p:txBody>
          <a:bodyPr>
            <a:normAutofit/>
          </a:bodyPr>
          <a:lstStyle/>
          <a:p>
            <a:pPr>
              <a:lnSpc>
                <a:spcPct val="150000"/>
              </a:lnSpc>
              <a:buFont typeface="Wingdings" pitchFamily="2" charset="2"/>
              <a:buChar char="l"/>
            </a:pPr>
            <a:r>
              <a:rPr lang="zh-TW" altLang="en-US" sz="3400" b="1" dirty="0">
                <a:latin typeface="Times New Roman" panose="02020603050405020304" pitchFamily="18" charset="0"/>
                <a:ea typeface="標楷體" panose="03000509000000000000" pitchFamily="65" charset="-120"/>
                <a:cs typeface="Times New Roman" panose="02020603050405020304" pitchFamily="18" charset="0"/>
              </a:rPr>
              <a:t>本系統</a:t>
            </a:r>
            <a:r>
              <a:rPr lang="zh-TW" altLang="en-US" sz="3400" b="1" dirty="0" smtClean="0">
                <a:latin typeface="Times New Roman" panose="02020603050405020304" pitchFamily="18" charset="0"/>
                <a:ea typeface="標楷體" panose="03000509000000000000" pitchFamily="65" charset="-120"/>
                <a:cs typeface="Times New Roman" panose="02020603050405020304" pitchFamily="18" charset="0"/>
              </a:rPr>
              <a:t>由五個子</a:t>
            </a:r>
            <a:r>
              <a:rPr lang="zh-TW" altLang="en-US" sz="3400" b="1" dirty="0">
                <a:latin typeface="Times New Roman" panose="02020603050405020304" pitchFamily="18" charset="0"/>
                <a:ea typeface="標楷體" panose="03000509000000000000" pitchFamily="65" charset="-120"/>
                <a:cs typeface="Times New Roman" panose="02020603050405020304" pitchFamily="18" charset="0"/>
              </a:rPr>
              <a:t>系統組成</a:t>
            </a:r>
          </a:p>
          <a:p>
            <a:pPr lvl="1">
              <a:lnSpc>
                <a:spcPct val="150000"/>
              </a:lnSpc>
              <a:buFont typeface="Wingdings" pitchFamily="2" charset="2"/>
              <a:buChar char="Ø"/>
            </a:pPr>
            <a:r>
              <a:rPr lang="zh-TW" altLang="zh-TW" b="1" dirty="0">
                <a:latin typeface="Times New Roman" panose="02020603050405020304" pitchFamily="18" charset="0"/>
                <a:ea typeface="標楷體" panose="03000509000000000000" pitchFamily="65" charset="-120"/>
                <a:cs typeface="Times New Roman" panose="02020603050405020304" pitchFamily="18" charset="0"/>
              </a:rPr>
              <a:t>用戶子系統</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Font typeface="Wingdings" pitchFamily="2" charset="2"/>
              <a:buChar char="Ø"/>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帳</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號</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管理</a:t>
            </a:r>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子系統</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Font typeface="Wingdings" pitchFamily="2" charset="2"/>
              <a:buChar char="Ø"/>
            </a:pPr>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伺服器子系統</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Font typeface="Wingdings" pitchFamily="2" charset="2"/>
              <a:buChar char="Ø"/>
            </a:pPr>
            <a:r>
              <a:rPr lang="zh-TW" altLang="zh-TW" b="1" dirty="0">
                <a:latin typeface="Times New Roman" panose="02020603050405020304" pitchFamily="18" charset="0"/>
                <a:ea typeface="標楷體" panose="03000509000000000000" pitchFamily="65" charset="-120"/>
                <a:cs typeface="Times New Roman" panose="02020603050405020304" pitchFamily="18" charset="0"/>
              </a:rPr>
              <a:t>廣告上架子系統</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buFont typeface="Wingdings" pitchFamily="2" charset="2"/>
              <a:buChar char="Ø"/>
            </a:pPr>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條碼</a:t>
            </a:r>
            <a:r>
              <a:rPr lang="zh-TW" altLang="zh-TW" b="1" dirty="0">
                <a:latin typeface="Times New Roman" panose="02020603050405020304" pitchFamily="18" charset="0"/>
                <a:ea typeface="標楷體" panose="03000509000000000000" pitchFamily="65" charset="-120"/>
                <a:cs typeface="Times New Roman" panose="02020603050405020304" pitchFamily="18" charset="0"/>
              </a:rPr>
              <a:t>推播子系統</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xmlns="" val="4190979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116632"/>
            <a:ext cx="7498080" cy="1143000"/>
          </a:xfrm>
        </p:spPr>
        <p:txBody>
          <a:bodyPr>
            <a:normAutofit/>
          </a:bodyPr>
          <a:lstStyle/>
          <a:p>
            <a:pPr algn="ctr"/>
            <a:r>
              <a:rPr lang="zh-TW" altLang="en-US" b="1" dirty="0">
                <a:latin typeface="標楷體" panose="03000509000000000000" pitchFamily="65" charset="-120"/>
                <a:ea typeface="標楷體" panose="03000509000000000000" pitchFamily="65" charset="-120"/>
                <a:cs typeface="Times New Roman" panose="02020603050405020304" pitchFamily="18" charset="0"/>
              </a:rPr>
              <a:t>系統架構圖</a:t>
            </a:r>
            <a:endParaRPr lang="zh-TW" altLang="en-US" dirty="0">
              <a:latin typeface="標楷體" panose="03000509000000000000" pitchFamily="65" charset="-120"/>
              <a:ea typeface="標楷體" panose="03000509000000000000" pitchFamily="65" charset="-120"/>
            </a:endParaRPr>
          </a:p>
        </p:txBody>
      </p:sp>
      <p:sp>
        <p:nvSpPr>
          <p:cNvPr id="31" name="文字方塊 30"/>
          <p:cNvSpPr txBox="1"/>
          <p:nvPr/>
        </p:nvSpPr>
        <p:spPr>
          <a:xfrm>
            <a:off x="1542573" y="2153884"/>
            <a:ext cx="988976" cy="400110"/>
          </a:xfrm>
          <a:prstGeom prst="rect">
            <a:avLst/>
          </a:prstGeom>
          <a:noFill/>
          <a:ln>
            <a:noFill/>
          </a:ln>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使用者</a:t>
            </a:r>
            <a:endParaRPr lang="zh-TW" altLang="en-US" sz="2000" dirty="0">
              <a:latin typeface="標楷體" panose="03000509000000000000" pitchFamily="65" charset="-120"/>
              <a:ea typeface="標楷體" panose="03000509000000000000" pitchFamily="65" charset="-120"/>
            </a:endParaRPr>
          </a:p>
        </p:txBody>
      </p:sp>
      <p:pic>
        <p:nvPicPr>
          <p:cNvPr id="32" name="圖片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7520" y="2156659"/>
            <a:ext cx="2073771" cy="1330806"/>
          </a:xfrm>
          <a:prstGeom prst="rect">
            <a:avLst/>
          </a:prstGeom>
        </p:spPr>
      </p:pic>
      <p:sp>
        <p:nvSpPr>
          <p:cNvPr id="33" name="文字方塊 32"/>
          <p:cNvSpPr txBox="1"/>
          <p:nvPr/>
        </p:nvSpPr>
        <p:spPr>
          <a:xfrm>
            <a:off x="6396956" y="2571743"/>
            <a:ext cx="2088232" cy="492443"/>
          </a:xfrm>
          <a:prstGeom prst="rect">
            <a:avLst/>
          </a:prstGeom>
          <a:noFill/>
        </p:spPr>
        <p:txBody>
          <a:bodyPr wrap="square" rtlCol="0">
            <a:spAutoFit/>
          </a:bodyPr>
          <a:lstStyle/>
          <a:p>
            <a:r>
              <a:rPr lang="en-US" altLang="zh-TW" sz="2600" dirty="0" smtClean="0">
                <a:latin typeface="Arial Rounded MT Bold" panose="020F0704030504030204" pitchFamily="34" charset="0"/>
                <a:ea typeface="+mj-ea"/>
              </a:rPr>
              <a:t>Internet</a:t>
            </a:r>
          </a:p>
        </p:txBody>
      </p:sp>
      <p:pic>
        <p:nvPicPr>
          <p:cNvPr id="35" name="圖片 34"/>
          <p:cNvPicPr>
            <a:picLocks noChangeAspect="1"/>
          </p:cNvPicPr>
          <p:nvPr/>
        </p:nvPicPr>
        <p:blipFill rotWithShape="1">
          <a:blip r:embed="rId4" cstate="print">
            <a:extLst>
              <a:ext uri="{28A0092B-C50C-407E-A947-70E740481C1C}">
                <a14:useLocalDpi xmlns:a14="http://schemas.microsoft.com/office/drawing/2010/main" xmlns="" val="0"/>
              </a:ext>
            </a:extLst>
          </a:blip>
          <a:srcRect l="20905" t="4344" r="15759" b="6791"/>
          <a:stretch/>
        </p:blipFill>
        <p:spPr>
          <a:xfrm>
            <a:off x="3727986" y="1298733"/>
            <a:ext cx="660975" cy="901330"/>
          </a:xfrm>
          <a:prstGeom prst="rect">
            <a:avLst/>
          </a:prstGeom>
        </p:spPr>
      </p:pic>
      <p:sp>
        <p:nvSpPr>
          <p:cNvPr id="37" name="文字方塊 36"/>
          <p:cNvSpPr txBox="1"/>
          <p:nvPr/>
        </p:nvSpPr>
        <p:spPr>
          <a:xfrm>
            <a:off x="5572634" y="1657843"/>
            <a:ext cx="643959" cy="369332"/>
          </a:xfrm>
          <a:prstGeom prst="rect">
            <a:avLst/>
          </a:prstGeom>
          <a:noFill/>
        </p:spPr>
        <p:txBody>
          <a:bodyPr wrap="none" rtlCol="0">
            <a:spAutoFit/>
          </a:bodyPr>
          <a:lstStyle/>
          <a:p>
            <a:r>
              <a:rPr lang="en-US" altLang="zh-TW" dirty="0" smtClean="0">
                <a:latin typeface="Arial Rounded MT Bold" panose="020F0704030504030204" pitchFamily="34" charset="0"/>
              </a:rPr>
              <a:t>HLS</a:t>
            </a:r>
          </a:p>
        </p:txBody>
      </p:sp>
      <p:sp>
        <p:nvSpPr>
          <p:cNvPr id="38" name="文字方塊 37"/>
          <p:cNvSpPr txBox="1"/>
          <p:nvPr/>
        </p:nvSpPr>
        <p:spPr>
          <a:xfrm>
            <a:off x="3155944" y="5073546"/>
            <a:ext cx="2645782" cy="400110"/>
          </a:xfrm>
          <a:prstGeom prst="rect">
            <a:avLst/>
          </a:prstGeom>
          <a:solidFill>
            <a:schemeClr val="bg1">
              <a:alpha val="0"/>
            </a:schemeClr>
          </a:solidFill>
          <a:ln>
            <a:solidFill>
              <a:schemeClr val="tx1"/>
            </a:solidFill>
          </a:ln>
        </p:spPr>
        <p:txBody>
          <a:bodyPr wrap="square" rtlCol="0">
            <a:spAutoFit/>
          </a:bodyPr>
          <a:lstStyle/>
          <a:p>
            <a:r>
              <a:rPr lang="zh-TW" altLang="en-US" sz="2000" dirty="0">
                <a:latin typeface="標楷體" panose="03000509000000000000" pitchFamily="65" charset="-120"/>
                <a:ea typeface="標楷體" panose="03000509000000000000" pitchFamily="65" charset="-120"/>
              </a:rPr>
              <a:t>廣告上架</a:t>
            </a:r>
            <a:r>
              <a:rPr lang="zh-TW" altLang="en-US" sz="2000" dirty="0" smtClean="0">
                <a:latin typeface="標楷體" panose="03000509000000000000" pitchFamily="65" charset="-120"/>
                <a:ea typeface="標楷體" panose="03000509000000000000" pitchFamily="65" charset="-120"/>
              </a:rPr>
              <a:t>子系統</a:t>
            </a:r>
            <a:r>
              <a:rPr lang="en-US" altLang="zh-TW" sz="2000" dirty="0" smtClean="0">
                <a:latin typeface="標楷體" panose="03000509000000000000" pitchFamily="65" charset="-120"/>
                <a:ea typeface="標楷體" panose="03000509000000000000" pitchFamily="65" charset="-120"/>
              </a:rPr>
              <a:t>,</a:t>
            </a:r>
            <a:r>
              <a:rPr lang="en-US" altLang="zh-TW" sz="2000" dirty="0" smtClean="0">
                <a:latin typeface="Arial Rounded MT Bold" panose="020F0704030504030204" pitchFamily="34" charset="0"/>
                <a:ea typeface="標楷體" panose="03000509000000000000" pitchFamily="65" charset="-120"/>
              </a:rPr>
              <a:t>ASS</a:t>
            </a:r>
            <a:endParaRPr lang="zh-TW" altLang="en-US" sz="2000" dirty="0">
              <a:latin typeface="Arial Rounded MT Bold" panose="020F0704030504030204" pitchFamily="34" charset="0"/>
              <a:ea typeface="標楷體" panose="03000509000000000000" pitchFamily="65" charset="-120"/>
            </a:endParaRPr>
          </a:p>
        </p:txBody>
      </p:sp>
      <p:pic>
        <p:nvPicPr>
          <p:cNvPr id="39" name="圖片 3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59488" y="5888520"/>
            <a:ext cx="576064" cy="648072"/>
          </a:xfrm>
          <a:prstGeom prst="rect">
            <a:avLst/>
          </a:prstGeom>
        </p:spPr>
      </p:pic>
      <p:sp>
        <p:nvSpPr>
          <p:cNvPr id="40" name="文字方塊 39"/>
          <p:cNvSpPr txBox="1"/>
          <p:nvPr/>
        </p:nvSpPr>
        <p:spPr>
          <a:xfrm>
            <a:off x="6396956" y="5070788"/>
            <a:ext cx="2754209" cy="400110"/>
          </a:xfrm>
          <a:prstGeom prst="rect">
            <a:avLst/>
          </a:prstGeom>
          <a:noFill/>
          <a:ln>
            <a:solidFill>
              <a:schemeClr val="tx1"/>
            </a:solidFill>
          </a:ln>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帳號管理子系統</a:t>
            </a:r>
            <a:r>
              <a:rPr lang="en-US" altLang="zh-TW" sz="2000" dirty="0" smtClean="0">
                <a:latin typeface="標楷體" panose="03000509000000000000" pitchFamily="65" charset="-120"/>
                <a:ea typeface="標楷體" panose="03000509000000000000" pitchFamily="65" charset="-120"/>
              </a:rPr>
              <a:t>,</a:t>
            </a:r>
            <a:r>
              <a:rPr lang="en-US" altLang="zh-TW" sz="2000" dirty="0">
                <a:latin typeface="Arial Rounded MT Bold" panose="020F0704030504030204" pitchFamily="34" charset="0"/>
                <a:ea typeface="標楷體" panose="03000509000000000000" pitchFamily="65" charset="-120"/>
              </a:rPr>
              <a:t>B</a:t>
            </a:r>
            <a:r>
              <a:rPr lang="en-US" altLang="zh-TW" sz="2000" dirty="0" smtClean="0">
                <a:latin typeface="Arial Rounded MT Bold" panose="020F0704030504030204" pitchFamily="34" charset="0"/>
                <a:ea typeface="標楷體" panose="03000509000000000000" pitchFamily="65" charset="-120"/>
              </a:rPr>
              <a:t>MS</a:t>
            </a:r>
            <a:endParaRPr lang="zh-TW" altLang="en-US" sz="2000" dirty="0">
              <a:latin typeface="Arial Rounded MT Bold" panose="020F0704030504030204" pitchFamily="34" charset="0"/>
              <a:ea typeface="標楷體" panose="03000509000000000000" pitchFamily="65" charset="-120"/>
            </a:endParaRPr>
          </a:p>
        </p:txBody>
      </p:sp>
      <p:sp>
        <p:nvSpPr>
          <p:cNvPr id="41" name="文字方塊 40"/>
          <p:cNvSpPr txBox="1"/>
          <p:nvPr/>
        </p:nvSpPr>
        <p:spPr>
          <a:xfrm>
            <a:off x="6766823" y="1129021"/>
            <a:ext cx="2264958" cy="400110"/>
          </a:xfrm>
          <a:prstGeom prst="rect">
            <a:avLst/>
          </a:prstGeom>
          <a:noFill/>
          <a:ln>
            <a:solidFill>
              <a:schemeClr val="tx1"/>
            </a:solidFill>
          </a:ln>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伺服器子系統</a:t>
            </a:r>
            <a:r>
              <a:rPr lang="en-US" altLang="zh-TW" sz="2000" dirty="0" smtClean="0">
                <a:latin typeface="標楷體" panose="03000509000000000000" pitchFamily="65" charset="-120"/>
                <a:ea typeface="標楷體" panose="03000509000000000000" pitchFamily="65" charset="-120"/>
              </a:rPr>
              <a:t>,</a:t>
            </a:r>
            <a:r>
              <a:rPr lang="en-US" altLang="zh-TW" sz="2000" dirty="0">
                <a:latin typeface="Arial Rounded MT Bold" panose="020F0704030504030204" pitchFamily="34" charset="0"/>
                <a:ea typeface="標楷體" panose="03000509000000000000" pitchFamily="65" charset="-120"/>
              </a:rPr>
              <a:t>S</a:t>
            </a:r>
            <a:r>
              <a:rPr lang="en-US" altLang="zh-TW" sz="2000" dirty="0" smtClean="0">
                <a:latin typeface="Arial Rounded MT Bold" panose="020F0704030504030204" pitchFamily="34" charset="0"/>
                <a:ea typeface="標楷體" panose="03000509000000000000" pitchFamily="65" charset="-120"/>
              </a:rPr>
              <a:t>S</a:t>
            </a:r>
            <a:endParaRPr lang="zh-TW" altLang="en-US" sz="2000" dirty="0">
              <a:latin typeface="Arial Rounded MT Bold" panose="020F0704030504030204" pitchFamily="34" charset="0"/>
              <a:ea typeface="標楷體" panose="03000509000000000000" pitchFamily="65" charset="-120"/>
            </a:endParaRPr>
          </a:p>
        </p:txBody>
      </p:sp>
      <p:sp>
        <p:nvSpPr>
          <p:cNvPr id="42" name="文字方塊 41"/>
          <p:cNvSpPr txBox="1"/>
          <p:nvPr/>
        </p:nvSpPr>
        <p:spPr>
          <a:xfrm>
            <a:off x="5445790" y="6466580"/>
            <a:ext cx="1512168"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系統管理者</a:t>
            </a:r>
            <a:endParaRPr lang="zh-TW" altLang="en-US" sz="2000" dirty="0">
              <a:latin typeface="標楷體" panose="03000509000000000000" pitchFamily="65" charset="-120"/>
              <a:ea typeface="標楷體" panose="03000509000000000000" pitchFamily="65" charset="-120"/>
            </a:endParaRPr>
          </a:p>
        </p:txBody>
      </p:sp>
      <p:sp>
        <p:nvSpPr>
          <p:cNvPr id="43" name="文字方塊 42"/>
          <p:cNvSpPr txBox="1"/>
          <p:nvPr/>
        </p:nvSpPr>
        <p:spPr>
          <a:xfrm>
            <a:off x="2655633" y="3498196"/>
            <a:ext cx="2636447" cy="400110"/>
          </a:xfrm>
          <a:prstGeom prst="rect">
            <a:avLst/>
          </a:prstGeom>
          <a:solidFill>
            <a:schemeClr val="bg1">
              <a:alpha val="0"/>
            </a:schemeClr>
          </a:solidFill>
          <a:ln>
            <a:solidFill>
              <a:schemeClr val="tx1"/>
            </a:solidFill>
          </a:ln>
        </p:spPr>
        <p:txBody>
          <a:bodyPr wrap="square" rtlCol="0">
            <a:spAutoFit/>
          </a:bodyPr>
          <a:lstStyle/>
          <a:p>
            <a:r>
              <a:rPr lang="en-US" altLang="zh-TW" sz="2000" dirty="0" smtClean="0">
                <a:latin typeface="Arial Rounded MT Bold" panose="020F0704030504030204" pitchFamily="34" charset="0"/>
                <a:ea typeface="標楷體" panose="03000509000000000000" pitchFamily="65" charset="-120"/>
              </a:rPr>
              <a:t>QRcode</a:t>
            </a:r>
            <a:r>
              <a:rPr lang="zh-TW" altLang="en-US" sz="2000" dirty="0" smtClean="0">
                <a:latin typeface="標楷體" panose="03000509000000000000" pitchFamily="65" charset="-120"/>
                <a:ea typeface="標楷體" panose="03000509000000000000" pitchFamily="65" charset="-120"/>
              </a:rPr>
              <a:t>子系統</a:t>
            </a:r>
            <a:r>
              <a:rPr lang="en-US" altLang="zh-TW" sz="2000" dirty="0" smtClean="0">
                <a:latin typeface="標楷體" panose="03000509000000000000" pitchFamily="65" charset="-120"/>
                <a:ea typeface="標楷體" panose="03000509000000000000" pitchFamily="65" charset="-120"/>
              </a:rPr>
              <a:t>,</a:t>
            </a:r>
            <a:r>
              <a:rPr lang="en-US" altLang="zh-TW" sz="2000" dirty="0" smtClean="0">
                <a:latin typeface="Arial Rounded MT Bold" panose="020F0704030504030204" pitchFamily="34" charset="0"/>
                <a:ea typeface="標楷體" panose="03000509000000000000" pitchFamily="65" charset="-120"/>
              </a:rPr>
              <a:t>QPS</a:t>
            </a:r>
            <a:endParaRPr lang="zh-TW" altLang="en-US" sz="2000" dirty="0">
              <a:latin typeface="Arial Rounded MT Bold" panose="020F0704030504030204" pitchFamily="34" charset="0"/>
              <a:ea typeface="標楷體" panose="03000509000000000000" pitchFamily="65" charset="-120"/>
            </a:endParaRPr>
          </a:p>
        </p:txBody>
      </p:sp>
      <p:sp>
        <p:nvSpPr>
          <p:cNvPr id="25" name="文字方塊 24"/>
          <p:cNvSpPr txBox="1"/>
          <p:nvPr/>
        </p:nvSpPr>
        <p:spPr>
          <a:xfrm>
            <a:off x="3125476" y="2213013"/>
            <a:ext cx="1977522" cy="400110"/>
          </a:xfrm>
          <a:prstGeom prst="rect">
            <a:avLst/>
          </a:prstGeom>
          <a:solidFill>
            <a:schemeClr val="bg1">
              <a:alpha val="0"/>
            </a:schemeClr>
          </a:solidFill>
          <a:ln>
            <a:solidFill>
              <a:schemeClr val="tx1"/>
            </a:solidFill>
          </a:ln>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用戶子系統</a:t>
            </a:r>
            <a:r>
              <a:rPr lang="en-US" altLang="zh-TW" sz="2000" dirty="0" smtClean="0">
                <a:latin typeface="標楷體" panose="03000509000000000000" pitchFamily="65" charset="-120"/>
                <a:ea typeface="標楷體" panose="03000509000000000000" pitchFamily="65" charset="-120"/>
              </a:rPr>
              <a:t>,</a:t>
            </a:r>
            <a:r>
              <a:rPr lang="en-US" altLang="zh-TW" sz="2000" dirty="0" smtClean="0">
                <a:latin typeface="Arial Rounded MT Bold" panose="020F0704030504030204" pitchFamily="34" charset="0"/>
                <a:ea typeface="標楷體" panose="03000509000000000000" pitchFamily="65" charset="-120"/>
              </a:rPr>
              <a:t>US</a:t>
            </a:r>
            <a:endParaRPr lang="zh-TW" altLang="en-US" sz="2000" dirty="0">
              <a:latin typeface="Arial Rounded MT Bold" panose="020F0704030504030204" pitchFamily="34" charset="0"/>
              <a:ea typeface="標楷體" panose="03000509000000000000" pitchFamily="65" charset="-120"/>
            </a:endParaRPr>
          </a:p>
        </p:txBody>
      </p:sp>
      <p:pic>
        <p:nvPicPr>
          <p:cNvPr id="26" name="內容版面配置區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634233" y="1306557"/>
            <a:ext cx="805657" cy="823491"/>
          </a:xfrm>
          <a:prstGeom prst="rect">
            <a:avLst/>
          </a:prstGeom>
        </p:spPr>
      </p:pic>
      <p:sp>
        <p:nvSpPr>
          <p:cNvPr id="27" name="向右箭號 26"/>
          <p:cNvSpPr/>
          <p:nvPr/>
        </p:nvSpPr>
        <p:spPr>
          <a:xfrm>
            <a:off x="2714645" y="1517318"/>
            <a:ext cx="441299" cy="369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左-右雙向箭號 2"/>
          <p:cNvSpPr/>
          <p:nvPr/>
        </p:nvSpPr>
        <p:spPr>
          <a:xfrm rot="8581331">
            <a:off x="5484929" y="3153768"/>
            <a:ext cx="539936" cy="3078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左-右雙向箭號 28"/>
          <p:cNvSpPr/>
          <p:nvPr/>
        </p:nvSpPr>
        <p:spPr>
          <a:xfrm rot="5400000">
            <a:off x="3788504" y="2943669"/>
            <a:ext cx="539936" cy="3078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左-右雙向箭號 29"/>
          <p:cNvSpPr/>
          <p:nvPr/>
        </p:nvSpPr>
        <p:spPr>
          <a:xfrm rot="7817904">
            <a:off x="5080183" y="4061277"/>
            <a:ext cx="1477065" cy="3078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左-右雙向箭號 35"/>
          <p:cNvSpPr/>
          <p:nvPr/>
        </p:nvSpPr>
        <p:spPr>
          <a:xfrm rot="4006594">
            <a:off x="7030815" y="4076749"/>
            <a:ext cx="1376805" cy="3078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向右箭號 43"/>
          <p:cNvSpPr/>
          <p:nvPr/>
        </p:nvSpPr>
        <p:spPr>
          <a:xfrm rot="18751519">
            <a:off x="6628601" y="5720489"/>
            <a:ext cx="441299" cy="369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向右箭號 52"/>
          <p:cNvSpPr/>
          <p:nvPr/>
        </p:nvSpPr>
        <p:spPr>
          <a:xfrm rot="14268823">
            <a:off x="5189017" y="5722813"/>
            <a:ext cx="441299" cy="369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左-右雙向箭號 53"/>
          <p:cNvSpPr/>
          <p:nvPr/>
        </p:nvSpPr>
        <p:spPr>
          <a:xfrm rot="6911540">
            <a:off x="7607954" y="1797303"/>
            <a:ext cx="539936" cy="3078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左-右雙向箭號 54"/>
          <p:cNvSpPr/>
          <p:nvPr/>
        </p:nvSpPr>
        <p:spPr>
          <a:xfrm rot="1554843">
            <a:off x="5121435" y="2036486"/>
            <a:ext cx="1150334" cy="3078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6956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1000" fill="hold"/>
                                        <p:tgtEl>
                                          <p:spTgt spid="41"/>
                                        </p:tgtEl>
                                        <p:attrNameLst>
                                          <p:attrName>ppt_w</p:attrName>
                                        </p:attrNameLst>
                                      </p:cBhvr>
                                      <p:tavLst>
                                        <p:tav tm="0">
                                          <p:val>
                                            <p:fltVal val="0"/>
                                          </p:val>
                                        </p:tav>
                                        <p:tav tm="100000">
                                          <p:val>
                                            <p:strVal val="#ppt_w"/>
                                          </p:val>
                                        </p:tav>
                                      </p:tavLst>
                                    </p:anim>
                                    <p:anim calcmode="lin" valueType="num">
                                      <p:cBhvr>
                                        <p:cTn id="49" dur="1000" fill="hold"/>
                                        <p:tgtEl>
                                          <p:spTgt spid="41"/>
                                        </p:tgtEl>
                                        <p:attrNameLst>
                                          <p:attrName>ppt_h</p:attrName>
                                        </p:attrNameLst>
                                      </p:cBhvr>
                                      <p:tavLst>
                                        <p:tav tm="0">
                                          <p:val>
                                            <p:fltVal val="0"/>
                                          </p:val>
                                        </p:tav>
                                        <p:tav tm="100000">
                                          <p:val>
                                            <p:strVal val="#ppt_h"/>
                                          </p:val>
                                        </p:tav>
                                      </p:tavLst>
                                    </p:anim>
                                    <p:anim calcmode="lin" valueType="num">
                                      <p:cBhvr>
                                        <p:cTn id="50" dur="1000" fill="hold"/>
                                        <p:tgtEl>
                                          <p:spTgt spid="41"/>
                                        </p:tgtEl>
                                        <p:attrNameLst>
                                          <p:attrName>style.rotation</p:attrName>
                                        </p:attrNameLst>
                                      </p:cBhvr>
                                      <p:tavLst>
                                        <p:tav tm="0">
                                          <p:val>
                                            <p:fltVal val="90"/>
                                          </p:val>
                                        </p:tav>
                                        <p:tav tm="100000">
                                          <p:val>
                                            <p:fltVal val="0"/>
                                          </p:val>
                                        </p:tav>
                                      </p:tavLst>
                                    </p:anim>
                                    <p:animEffect transition="in" filter="fade">
                                      <p:cBhvr>
                                        <p:cTn id="51" dur="1000"/>
                                        <p:tgtEl>
                                          <p:spTgt spid="41"/>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fill="hold"/>
                                        <p:tgtEl>
                                          <p:spTgt spid="42"/>
                                        </p:tgtEl>
                                        <p:attrNameLst>
                                          <p:attrName>ppt_x</p:attrName>
                                        </p:attrNameLst>
                                      </p:cBhvr>
                                      <p:tavLst>
                                        <p:tav tm="0">
                                          <p:val>
                                            <p:strVal val="#ppt_x"/>
                                          </p:val>
                                        </p:tav>
                                        <p:tav tm="100000">
                                          <p:val>
                                            <p:strVal val="#ppt_x"/>
                                          </p:val>
                                        </p:tav>
                                      </p:tavLst>
                                    </p:anim>
                                    <p:anim calcmode="lin" valueType="num">
                                      <p:cBhvr additive="base">
                                        <p:cTn id="6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arn(inVertical)">
                                      <p:cBhvr>
                                        <p:cTn id="72" dur="500"/>
                                        <p:tgtEl>
                                          <p:spTgt spid="40"/>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arn(inVertical)">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barn(inVertical)">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down)">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down)">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Effect transition="in" filter="barn(inVertical)">
                                      <p:cBhvr>
                                        <p:cTn id="105" dur="500"/>
                                        <p:tgtEl>
                                          <p:spTgt spid="3"/>
                                        </p:tgtEl>
                                      </p:cBhvr>
                                    </p:animEffec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1000"/>
                                        <p:tgtEl>
                                          <p:spTgt spid="29"/>
                                        </p:tgtEl>
                                      </p:cBhvr>
                                    </p:animEffect>
                                    <p:anim calcmode="lin" valueType="num">
                                      <p:cBhvr>
                                        <p:cTn id="111" dur="1000" fill="hold"/>
                                        <p:tgtEl>
                                          <p:spTgt spid="29"/>
                                        </p:tgtEl>
                                        <p:attrNameLst>
                                          <p:attrName>ppt_x</p:attrName>
                                        </p:attrNameLst>
                                      </p:cBhvr>
                                      <p:tavLst>
                                        <p:tav tm="0">
                                          <p:val>
                                            <p:strVal val="#ppt_x"/>
                                          </p:val>
                                        </p:tav>
                                        <p:tav tm="100000">
                                          <p:val>
                                            <p:strVal val="#ppt_x"/>
                                          </p:val>
                                        </p:tav>
                                      </p:tavLst>
                                    </p:anim>
                                    <p:anim calcmode="lin" valueType="num">
                                      <p:cBhvr>
                                        <p:cTn id="1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7" grpId="0"/>
      <p:bldP spid="38" grpId="0" animBg="1"/>
      <p:bldP spid="40" grpId="0" animBg="1"/>
      <p:bldP spid="41" grpId="0" animBg="1"/>
      <p:bldP spid="42" grpId="0"/>
      <p:bldP spid="43" grpId="0" animBg="1"/>
      <p:bldP spid="25" grpId="0" animBg="1"/>
      <p:bldP spid="27" grpId="0" animBg="1"/>
      <p:bldP spid="3" grpId="0" animBg="1"/>
      <p:bldP spid="29" grpId="0" animBg="1"/>
      <p:bldP spid="30" grpId="0" animBg="1"/>
      <p:bldP spid="36" grpId="0" animBg="1"/>
      <p:bldP spid="44"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260648"/>
            <a:ext cx="7406640" cy="1211394"/>
          </a:xfrm>
        </p:spPr>
        <p:txBody>
          <a:bodyPr>
            <a:normAutofit/>
          </a:bodyPr>
          <a:lstStyle/>
          <a:p>
            <a:pPr algn="ctr"/>
            <a:r>
              <a:rPr lang="zh-TW" altLang="en-US" b="1" dirty="0" smtClean="0">
                <a:latin typeface="標楷體" panose="03000509000000000000" pitchFamily="65" charset="-120"/>
                <a:ea typeface="標楷體" panose="03000509000000000000" pitchFamily="65" charset="-120"/>
              </a:rPr>
              <a:t>用戶子系統</a:t>
            </a:r>
            <a:endParaRPr lang="zh-TW" altLang="en-US" b="1"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043608" y="1850064"/>
            <a:ext cx="7848872" cy="5007936"/>
          </a:xfrm>
        </p:spPr>
        <p:txBody>
          <a:bodyPr/>
          <a:lstStyle/>
          <a:p>
            <a:pPr marL="484632" indent="-457200">
              <a:lnSpc>
                <a:spcPct val="150000"/>
              </a:lnSpc>
              <a:spcAft>
                <a:spcPts val="500"/>
              </a:spcAft>
              <a:buFont typeface="Wingdings" panose="05000000000000000000" pitchFamily="2" charset="2"/>
              <a:buChar char="l"/>
            </a:pP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使用者</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透過</a:t>
            </a:r>
            <a:r>
              <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手機</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登入帳號連結本子系統</a:t>
            </a:r>
            <a:r>
              <a:rPr lang="zh-TW"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選擇自己所想要播放的廣告。</a:t>
            </a:r>
            <a:endPar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84632" indent="-457200">
              <a:lnSpc>
                <a:spcPct val="150000"/>
              </a:lnSpc>
              <a:spcAft>
                <a:spcPts val="500"/>
              </a:spcAft>
              <a:buFont typeface="Wingdings" panose="05000000000000000000" pitchFamily="2" charset="2"/>
              <a:buChar char="l"/>
            </a:pPr>
            <a:r>
              <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b="1" dirty="0" smtClean="0">
                <a:solidFill>
                  <a:schemeClr val="tx1"/>
                </a:solidFill>
                <a:latin typeface="Arial Rounded MT Bold" panose="020F0704030504030204" pitchFamily="34" charset="0"/>
                <a:ea typeface="標楷體" panose="03000509000000000000" pitchFamily="65" charset="-120"/>
                <a:cs typeface="Times New Roman" panose="02020603050405020304" pitchFamily="18" charset="0"/>
              </a:rPr>
              <a:t>HTTP </a:t>
            </a:r>
            <a:r>
              <a:rPr lang="en-US" altLang="zh-TW" sz="2800" b="1" dirty="0">
                <a:solidFill>
                  <a:schemeClr val="tx1"/>
                </a:solidFill>
                <a:latin typeface="Arial Rounded MT Bold" panose="020F0704030504030204" pitchFamily="34" charset="0"/>
                <a:ea typeface="標楷體" panose="03000509000000000000" pitchFamily="65" charset="-120"/>
                <a:cs typeface="Times New Roman" panose="02020603050405020304" pitchFamily="18" charset="0"/>
              </a:rPr>
              <a:t>Live </a:t>
            </a:r>
            <a:r>
              <a:rPr lang="en-US" altLang="zh-TW" sz="2800" b="1" dirty="0" smtClean="0">
                <a:solidFill>
                  <a:schemeClr val="tx1"/>
                </a:solidFill>
                <a:latin typeface="Arial Rounded MT Bold" panose="020F0704030504030204" pitchFamily="34" charset="0"/>
                <a:ea typeface="標楷體" panose="03000509000000000000" pitchFamily="65" charset="-120"/>
                <a:cs typeface="Times New Roman" panose="02020603050405020304" pitchFamily="18" charset="0"/>
              </a:rPr>
              <a:t>Streaming,</a:t>
            </a:r>
            <a:r>
              <a:rPr lang="zh-TW" altLang="en-US" sz="2800" b="1" dirty="0" smtClean="0">
                <a:solidFill>
                  <a:schemeClr val="tx1"/>
                </a:solidFill>
                <a:latin typeface="Arial Rounded MT Bold" panose="020F0704030504030204" pitchFamily="34" charset="0"/>
                <a:ea typeface="標楷體" panose="03000509000000000000" pitchFamily="65" charset="-120"/>
                <a:cs typeface="Times New Roman" panose="02020603050405020304" pitchFamily="18" charset="0"/>
              </a:rPr>
              <a:t> </a:t>
            </a:r>
            <a:r>
              <a:rPr lang="en-US" altLang="zh-TW" sz="2800" b="1" dirty="0" smtClean="0">
                <a:solidFill>
                  <a:schemeClr val="tx1"/>
                </a:solidFill>
                <a:latin typeface="Arial Rounded MT Bold" panose="020F0704030504030204" pitchFamily="34" charset="0"/>
                <a:ea typeface="標楷體" panose="03000509000000000000" pitchFamily="65" charset="-120"/>
                <a:cs typeface="Times New Roman" panose="02020603050405020304" pitchFamily="18" charset="0"/>
              </a:rPr>
              <a:t>HLS</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技術播放</a:t>
            </a:r>
            <a:r>
              <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廣告</a:t>
            </a:r>
            <a:r>
              <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影片。</a:t>
            </a:r>
            <a:endPar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484632" lvl="2" indent="-457200" algn="l">
              <a:lnSpc>
                <a:spcPct val="150000"/>
              </a:lnSpc>
              <a:spcBef>
                <a:spcPts val="600"/>
              </a:spcBef>
              <a:spcAft>
                <a:spcPts val="500"/>
              </a:spcAft>
              <a:buClr>
                <a:schemeClr val="accent1"/>
              </a:buClr>
              <a:buSzPct val="80000"/>
              <a:buFont typeface="Wingdings" panose="05000000000000000000" pitchFamily="2" charset="2"/>
              <a:buChar char="l"/>
            </a:pPr>
            <a:r>
              <a:rPr lang="zh-TW"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用戶</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子系統可支援</a:t>
            </a:r>
            <a:r>
              <a:rPr lang="en-US" altLang="zh-TW" sz="2800" b="1" dirty="0">
                <a:latin typeface="Arial Rounded MT Bold" panose="020F0704030504030204" pitchFamily="34" charset="0"/>
                <a:ea typeface="標楷體" panose="03000509000000000000" pitchFamily="65" charset="-120"/>
                <a:cs typeface="Times New Roman" panose="02020603050405020304" pitchFamily="18" charset="0"/>
              </a:rPr>
              <a:t>Android</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2800" b="1" dirty="0">
                <a:latin typeface="Arial Rounded MT Bold" panose="020F0704030504030204" pitchFamily="34" charset="0"/>
                <a:ea typeface="標楷體" panose="03000509000000000000" pitchFamily="65" charset="-120"/>
                <a:cs typeface="Times New Roman" panose="02020603050405020304" pitchFamily="18" charset="0"/>
              </a:rPr>
              <a:t>IOS</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手機、</a:t>
            </a:r>
            <a:r>
              <a:rPr lang="en-US" altLang="zh-TW" sz="2800" b="1" dirty="0">
                <a:latin typeface="Arial Rounded MT Bold" panose="020F0704030504030204" pitchFamily="34" charset="0"/>
                <a:ea typeface="標楷體" panose="03000509000000000000" pitchFamily="65" charset="-120"/>
                <a:cs typeface="Times New Roman" panose="02020603050405020304" pitchFamily="18" charset="0"/>
              </a:rPr>
              <a:t>PC</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網頁以及</a:t>
            </a:r>
            <a:r>
              <a:rPr lang="en-US" altLang="zh-TW" sz="2800" b="1" dirty="0">
                <a:latin typeface="Arial Rounded MT Bold" panose="020F0704030504030204" pitchFamily="34" charset="0"/>
                <a:ea typeface="標楷體" panose="03000509000000000000" pitchFamily="65" charset="-120"/>
                <a:cs typeface="Times New Roman" panose="02020603050405020304" pitchFamily="18" charset="0"/>
              </a:rPr>
              <a:t>Android</a:t>
            </a:r>
            <a:r>
              <a:rPr lang="zh-TW" altLang="zh-TW" sz="2800" b="1" dirty="0">
                <a:latin typeface="Times New Roman" panose="02020603050405020304" pitchFamily="18" charset="0"/>
                <a:ea typeface="標楷體" panose="03000509000000000000" pitchFamily="65" charset="-120"/>
                <a:cs typeface="Times New Roman" panose="02020603050405020304" pitchFamily="18" charset="0"/>
              </a:rPr>
              <a:t>頭枕機。</a:t>
            </a:r>
          </a:p>
          <a:p>
            <a:endParaRPr lang="zh-TW" altLang="en-US" dirty="0"/>
          </a:p>
        </p:txBody>
      </p:sp>
    </p:spTree>
    <p:extLst>
      <p:ext uri="{BB962C8B-B14F-4D97-AF65-F5344CB8AC3E}">
        <p14:creationId xmlns:p14="http://schemas.microsoft.com/office/powerpoint/2010/main" xmlns="" val="390504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59182" y="3717032"/>
            <a:ext cx="1338828"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手機使用者</a:t>
            </a:r>
            <a:endParaRPr lang="en-US" altLang="zh-TW" dirty="0" smtClean="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6519" y="1340768"/>
            <a:ext cx="2348610" cy="4028576"/>
          </a:xfrm>
          <a:prstGeom prst="rect">
            <a:avLst/>
          </a:prstGeom>
        </p:spPr>
      </p:pic>
      <p:sp>
        <p:nvSpPr>
          <p:cNvPr id="9" name="向右箭號 8"/>
          <p:cNvSpPr/>
          <p:nvPr/>
        </p:nvSpPr>
        <p:spPr>
          <a:xfrm>
            <a:off x="2267744" y="2995123"/>
            <a:ext cx="720080" cy="43204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6145802" y="1988840"/>
            <a:ext cx="864096" cy="43204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6145802" y="4221088"/>
            <a:ext cx="864096" cy="43204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7168969" y="4221088"/>
            <a:ext cx="1723549" cy="400110"/>
          </a:xfrm>
          <a:prstGeom prst="rect">
            <a:avLst/>
          </a:prstGeom>
          <a:noFill/>
        </p:spPr>
        <p:txBody>
          <a:bodyPr wrap="none" rtlCol="0">
            <a:spAutoFit/>
          </a:bodyPr>
          <a:lstStyle/>
          <a:p>
            <a:r>
              <a:rPr lang="zh-TW" altLang="en-US" sz="2000" dirty="0">
                <a:latin typeface="標楷體" panose="03000509000000000000" pitchFamily="65" charset="-120"/>
                <a:ea typeface="標楷體" panose="03000509000000000000" pitchFamily="65" charset="-120"/>
              </a:rPr>
              <a:t>管理自身資料</a:t>
            </a:r>
          </a:p>
        </p:txBody>
      </p:sp>
      <p:sp>
        <p:nvSpPr>
          <p:cNvPr id="15" name="文字方塊 14"/>
          <p:cNvSpPr txBox="1"/>
          <p:nvPr/>
        </p:nvSpPr>
        <p:spPr>
          <a:xfrm>
            <a:off x="7231004" y="1988840"/>
            <a:ext cx="1210588" cy="400110"/>
          </a:xfrm>
          <a:prstGeom prst="rect">
            <a:avLst/>
          </a:prstGeom>
          <a:noFill/>
        </p:spPr>
        <p:txBody>
          <a:bodyPr wrap="none" rtlCol="0">
            <a:spAutoFit/>
          </a:bodyPr>
          <a:lstStyle/>
          <a:p>
            <a:r>
              <a:rPr lang="zh-TW" altLang="en-US" sz="2000" dirty="0">
                <a:latin typeface="標楷體" panose="03000509000000000000" pitchFamily="65" charset="-120"/>
                <a:ea typeface="標楷體" panose="03000509000000000000" pitchFamily="65" charset="-120"/>
              </a:rPr>
              <a:t>影片觀看</a:t>
            </a:r>
          </a:p>
        </p:txBody>
      </p:sp>
      <p:pic>
        <p:nvPicPr>
          <p:cNvPr id="12" name="內容版面配置區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0382" y="2799401"/>
            <a:ext cx="805657" cy="823491"/>
          </a:xfrm>
          <a:prstGeom prst="rect">
            <a:avLst/>
          </a:prstGeom>
        </p:spPr>
      </p:pic>
      <p:pic>
        <p:nvPicPr>
          <p:cNvPr id="16" name="圖片 15"/>
          <p:cNvPicPr>
            <a:picLocks noChangeAspect="1"/>
          </p:cNvPicPr>
          <p:nvPr/>
        </p:nvPicPr>
        <p:blipFill rotWithShape="1">
          <a:blip r:embed="rId4" cstate="print">
            <a:extLst>
              <a:ext uri="{28A0092B-C50C-407E-A947-70E740481C1C}">
                <a14:useLocalDpi xmlns:a14="http://schemas.microsoft.com/office/drawing/2010/main" xmlns="" val="0"/>
              </a:ext>
            </a:extLst>
          </a:blip>
          <a:srcRect l="20905" t="4344" r="15759" b="6791"/>
          <a:stretch/>
        </p:blipFill>
        <p:spPr>
          <a:xfrm>
            <a:off x="1247045" y="3063084"/>
            <a:ext cx="373279" cy="509017"/>
          </a:xfrm>
          <a:prstGeom prst="rect">
            <a:avLst/>
          </a:prstGeom>
        </p:spPr>
      </p:pic>
    </p:spTree>
    <p:extLst>
      <p:ext uri="{BB962C8B-B14F-4D97-AF65-F5344CB8AC3E}">
        <p14:creationId xmlns:p14="http://schemas.microsoft.com/office/powerpoint/2010/main" xmlns="" val="27770672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2488</TotalTime>
  <Words>556</Words>
  <Application>Microsoft Office PowerPoint</Application>
  <PresentationFormat>如螢幕大小 (4:3)</PresentationFormat>
  <Paragraphs>117</Paragraphs>
  <Slides>22</Slides>
  <Notes>4</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夏至</vt:lpstr>
      <vt:lpstr>Media Media</vt:lpstr>
      <vt:lpstr>大綱</vt:lpstr>
      <vt:lpstr>設計動機</vt:lpstr>
      <vt:lpstr>系統功能規劃</vt:lpstr>
      <vt:lpstr>操作情境示意圖</vt:lpstr>
      <vt:lpstr>系統組成</vt:lpstr>
      <vt:lpstr>系統架構圖</vt:lpstr>
      <vt:lpstr>用戶子系統</vt:lpstr>
      <vt:lpstr>投影片 9</vt:lpstr>
      <vt:lpstr>帳號管理子系統</vt:lpstr>
      <vt:lpstr>投影片 11</vt:lpstr>
      <vt:lpstr>廣告上架子系統 </vt:lpstr>
      <vt:lpstr>投影片 13</vt:lpstr>
      <vt:lpstr>伺服器子系統</vt:lpstr>
      <vt:lpstr>投影片 15</vt:lpstr>
      <vt:lpstr>條碼推播子系統</vt:lpstr>
      <vt:lpstr>投影片 17</vt:lpstr>
      <vt:lpstr>已完成功能-                                           Android手機</vt:lpstr>
      <vt:lpstr>已完成功能-                  頭枕機</vt:lpstr>
      <vt:lpstr>尚待完成之功能</vt:lpstr>
      <vt:lpstr>感謝各位聆聽</vt:lpstr>
      <vt:lpstr>Q &amp; A 時間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csie</dc:creator>
  <cp:lastModifiedBy>mulwang</cp:lastModifiedBy>
  <cp:revision>102</cp:revision>
  <dcterms:created xsi:type="dcterms:W3CDTF">2015-12-03T09:32:07Z</dcterms:created>
  <dcterms:modified xsi:type="dcterms:W3CDTF">2017-06-11T01:07:52Z</dcterms:modified>
</cp:coreProperties>
</file>