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  <p:sldMasterId id="2147483780" r:id="rId3"/>
    <p:sldMasterId id="2147483876" r:id="rId4"/>
    <p:sldMasterId id="2147483888" r:id="rId5"/>
    <p:sldMasterId id="2147483900" r:id="rId6"/>
  </p:sldMasterIdLst>
  <p:notesMasterIdLst>
    <p:notesMasterId r:id="rId22"/>
  </p:notesMasterIdLst>
  <p:handoutMasterIdLst>
    <p:handoutMasterId r:id="rId23"/>
  </p:handoutMasterIdLst>
  <p:sldIdLst>
    <p:sldId id="256" r:id="rId7"/>
    <p:sldId id="295" r:id="rId8"/>
    <p:sldId id="290" r:id="rId9"/>
    <p:sldId id="287" r:id="rId10"/>
    <p:sldId id="300" r:id="rId11"/>
    <p:sldId id="259" r:id="rId12"/>
    <p:sldId id="299" r:id="rId13"/>
    <p:sldId id="302" r:id="rId14"/>
    <p:sldId id="304" r:id="rId15"/>
    <p:sldId id="303" r:id="rId16"/>
    <p:sldId id="296" r:id="rId17"/>
    <p:sldId id="294" r:id="rId18"/>
    <p:sldId id="278" r:id="rId19"/>
    <p:sldId id="305" r:id="rId20"/>
    <p:sldId id="30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FF"/>
    <a:srgbClr val="FF0000"/>
    <a:srgbClr val="FF66CC"/>
    <a:srgbClr val="ED8D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83447" autoAdjust="0"/>
  </p:normalViewPr>
  <p:slideViewPr>
    <p:cSldViewPr>
      <p:cViewPr>
        <p:scale>
          <a:sx n="66" d="100"/>
          <a:sy n="66" d="100"/>
        </p:scale>
        <p:origin x="-8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66ED-B8FD-49F2-A604-0C57694795C2}" type="datetimeFigureOut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D8E9-F944-47AC-99A9-0A89B0F763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3570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3B456-1FD6-4649-9B9F-BBF18CF9F9BB}" type="datetimeFigureOut">
              <a:rPr lang="en-US" smtClean="0"/>
              <a:pPr/>
              <a:t>12/13/2013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F36A-EF6D-BB4A-9C85-05BB4FDD5C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3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我們的行動商標辨識器是一個輔助使用者使用網拍購物的系統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1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我們創新一種新的使用模式，藉由拍攝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取得商品資訊，並且提供網拍比價服務，如果不想等帶貨物運送時間，也可以查詢附近實體店面，假設身旁沒有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也貼心的提供了快捷搜尋，讓使用者擁有更加便利的購物環境，還整合了社群分享以及個人化服務等時下流行的功能，未來希望能上架</a:t>
            </a:r>
            <a:r>
              <a:rPr lang="en-US" altLang="zh-TW" dirty="0" err="1" smtClean="0"/>
              <a:t>AppStore</a:t>
            </a:r>
            <a:r>
              <a:rPr lang="zh-TW" altLang="en-US" baseline="0" dirty="0" smtClean="0"/>
              <a:t> 讓更多使用者能夠輕鬆的遊覽網拍享受網拍的樂趣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900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1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1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1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63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一般網拍搜尋</a:t>
            </a:r>
            <a:r>
              <a:rPr lang="en-US" altLang="zh-TW" dirty="0" smtClean="0"/>
              <a:t>app</a:t>
            </a:r>
            <a:r>
              <a:rPr lang="zh-TW" altLang="en-US" dirty="0" smtClean="0"/>
              <a:t>的架構不外乎都是使用關鍵字來做搜尋，並做好商品的分類，最後提供收藏功能來做追蹤 等等，而已傳統網拍搜尋為基礎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我們的行動商標辨識器更結合了影像辨識的功能可進行搜尋，並且以圖像化的方式細分各類商品，讓使用者一目了然，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相信大家都有使用過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以圖搜圖的功能，只要給予圖片就可取得資訊，我們以此為靈感，讓使用者拍攝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後便能夠得知</a:t>
            </a:r>
            <a:r>
              <a:rPr lang="en-US" altLang="zh-TW" dirty="0" smtClean="0"/>
              <a:t>Logo</a:t>
            </a:r>
            <a:r>
              <a:rPr lang="zh-TW" altLang="en-US" dirty="0" smtClean="0"/>
              <a:t>的名稱與類型，同時以此為基礎去蒐尋相關的商品資訊，這是怎麼做的呢？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846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991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685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F36A-EF6D-BB4A-9C85-05BB4FDD5C3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58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F0E3-4CA9-4FB6-A44B-AAB048FB4264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8FEE-85B1-4238-920E-1A96F0494F7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601E-B8F4-48F5-89DA-73B31D7BCB08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5A4C-EC84-49D4-9969-530DCF3408E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8705-77BB-4CCA-A0AD-8C4CC52C89D9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14AB-52CF-4CC6-A331-DA344DF46150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B02C3-6114-498A-ACE0-8F08898B007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2C1-527B-4A79-A59D-D80BAF186CD0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8377-3EA7-44F1-AF02-419081018A44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8CEC-E779-41A0-96A4-560C18ADE6B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56D5-600A-4101-AAE8-C3D949AD690E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FE75-38CD-4142-87DE-B899428E508E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8AA8-CE4D-4800-826B-DCE600D865D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912B-B8E9-472F-A139-5D06824601AE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56DE-B801-4286-ACAC-0AE438B7EC82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C383-C3DA-4D55-9C54-959EBE9D62FF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2113-C320-4112-BA05-8C32B11C739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CEAA-E899-42C9-8B8C-1B05FB32C0A8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5DB96-19D0-45DB-A654-8344726AEA9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17F8-07A6-48C6-A2CF-4DFF87610204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E92A-26AF-4638-8EBC-8005D8CD1F72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1F67-EF03-49E9-8DC7-38640FB123B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DBD8-83A7-47CA-AE52-9CF8C7AC9C7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D967-01A7-4BA7-A52E-CCC7F787D082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BE79-BEDE-4489-9309-E177BFF594B2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575A-4326-4406-B595-A12911D3BE9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3E87E-1AEA-4E5F-809D-AB41ECD954F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1837-AA7B-4EC9-A054-30B6B05C503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71CF0F-8229-4DFE-B522-377B51A9320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A5B1-A305-437A-8CCD-BB06A3A828B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2700-5A10-4D81-935B-EB8024D5277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27FB-86B1-484A-9AE3-A4C2097600E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9A84-9E9D-4FEE-A0BA-D476AAED86A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0CCD-33F3-483F-A089-D89D576DB352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73B-693A-465B-B797-ADF86E93357A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377182-6ACD-464E-A1DA-C6D66375236D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5B46-82A3-4B0B-AA60-BD10681D9FB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145-4F42-4971-BEF6-BBADEAC856B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90E0-43C0-4A53-9558-779B059AE3F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1837-AA7B-4EC9-A054-30B6B05C503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F0F-8229-4DFE-B522-377B51A9320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A5B1-A305-437A-8CCD-BB06A3A828B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2700-5A10-4D81-935B-EB8024D5277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27FB-86B1-484A-9AE3-A4C2097600E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AB01-040F-4605-A96A-1C21A5D87AEF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9A84-9E9D-4FEE-A0BA-D476AAED86A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73B-693A-465B-B797-ADF86E93357A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182-6ACD-464E-A1DA-C6D66375236D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5B46-82A3-4B0B-AA60-BD10681D9FB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145-4F42-4971-BEF6-BBADEAC856B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90E0-43C0-4A53-9558-779B059AE3F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1837-AA7B-4EC9-A054-30B6B05C503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CF0F-8229-4DFE-B522-377B51A9320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A5B1-A305-437A-8CCD-BB06A3A828B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2700-5A10-4D81-935B-EB8024D5277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BBA9-0E6C-4F4D-A260-51D1AD4E7A8E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27FB-86B1-484A-9AE3-A4C2097600E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9A84-9E9D-4FEE-A0BA-D476AAED86A3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273B-693A-465B-B797-ADF86E93357A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182-6ACD-464E-A1DA-C6D66375236D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5B46-82A3-4B0B-AA60-BD10681D9FB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145-4F42-4971-BEF6-BBADEAC856B5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90E0-43C0-4A53-9558-779B059AE3F1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8A7-C293-49A2-9B69-5DB7399B402B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6533-70FB-4DBC-BE8B-7B60A4E875E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886-393D-40EA-B797-098BCBF46C49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9C37-229C-4740-883F-8E44FAD0365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445A-07BB-4458-B825-42E2B53119BD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4637-3678-4533-84E3-8498823107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1A67-0848-4DF5-AA48-7DC2A6D5A9CC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4224-E7BB-4AE1-BFD8-6F65DDA283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B59C37-229C-4740-883F-8E44FAD0365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B59C37-229C-4740-883F-8E44FAD0365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B59C37-229C-4740-883F-8E44FAD03656}" type="datetime1">
              <a:rPr lang="zh-TW" altLang="en-US" smtClean="0"/>
              <a:pPr/>
              <a:t>2013/12/13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1BAA26-8741-4C76-A929-BB4F8E1E0C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mh\Desktop\&#31995;&#23637;\Produce.wm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573016"/>
            <a:ext cx="7854696" cy="2000664"/>
          </a:xfrm>
        </p:spPr>
        <p:txBody>
          <a:bodyPr>
            <a:normAutofit/>
          </a:bodyPr>
          <a:lstStyle/>
          <a:p>
            <a:endParaRPr lang="en-US" altLang="zh-TW" sz="1500" b="1" dirty="0" smtClean="0">
              <a:solidFill>
                <a:schemeClr val="bg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指導老師：蘇怡仁老師</a:t>
            </a:r>
            <a:endParaRPr lang="en-US" altLang="zh-TW" b="1" dirty="0" smtClean="0">
              <a:solidFill>
                <a:schemeClr val="bg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>
              <a:solidFill>
                <a:schemeClr val="bg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組員：陳翊嘉、何盈宏、黃皇瑋、鄭楚懷</a:t>
            </a:r>
            <a:endParaRPr lang="en-US" altLang="zh-TW" b="1" dirty="0">
              <a:solidFill>
                <a:schemeClr val="bg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b="1" dirty="0" smtClean="0">
              <a:solidFill>
                <a:schemeClr val="bg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96144"/>
            <a:ext cx="7851648" cy="1828800"/>
          </a:xfrm>
        </p:spPr>
        <p:txBody>
          <a:bodyPr>
            <a:normAutofit/>
          </a:bodyPr>
          <a:lstStyle/>
          <a:p>
            <a:r>
              <a:rPr lang="zh-TW" altLang="en-US" sz="8000" b="0" dirty="0" smtClean="0">
                <a:ln w="12700">
                  <a:noFill/>
                </a:ln>
                <a:solidFill>
                  <a:srgbClr val="00CCFF"/>
                </a:solidFill>
                <a:latin typeface="標楷體" pitchFamily="65" charset="-120"/>
                <a:ea typeface="標楷體" pitchFamily="65" charset="-120"/>
              </a:rPr>
              <a:t>行動商標辨識器</a:t>
            </a:r>
            <a:r>
              <a:rPr lang="en-US" altLang="zh-TW" sz="8000" b="0" dirty="0" smtClean="0">
                <a:ln w="12700">
                  <a:noFill/>
                </a:ln>
                <a:solidFill>
                  <a:srgbClr val="00CC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8000" b="0" dirty="0">
              <a:ln w="12700">
                <a:noFill/>
              </a:ln>
              <a:solidFill>
                <a:srgbClr val="00CC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資工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5224"/>
            <a:ext cx="1428750" cy="1219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36104" y="630002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樹德科技大學 資訊工程系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使用情境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2786636" y="3717032"/>
            <a:ext cx="72008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323288" y="3429000"/>
            <a:ext cx="2036806" cy="1613793"/>
            <a:chOff x="2051720" y="3429000"/>
            <a:chExt cx="2036806" cy="1613793"/>
          </a:xfrm>
        </p:grpSpPr>
        <p:pic>
          <p:nvPicPr>
            <p:cNvPr id="10" name="Picture 4" descr="http://devolondo.files.wordpress.com/2012/03/nike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429000"/>
              <a:ext cx="2036806" cy="1067732"/>
            </a:xfrm>
            <a:prstGeom prst="rect">
              <a:avLst/>
            </a:prstGeom>
            <a:noFill/>
          </p:spPr>
        </p:pic>
        <p:sp>
          <p:nvSpPr>
            <p:cNvPr id="16" name="文字方塊 15"/>
            <p:cNvSpPr txBox="1"/>
            <p:nvPr/>
          </p:nvSpPr>
          <p:spPr>
            <a:xfrm>
              <a:off x="2627784" y="4581128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商標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15" name="禁止標誌 14"/>
          <p:cNvSpPr/>
          <p:nvPr/>
        </p:nvSpPr>
        <p:spPr>
          <a:xfrm>
            <a:off x="251520" y="2708920"/>
            <a:ext cx="2160000" cy="216000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2" name="圖片 11" descr="快捷查詢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061248"/>
            <a:ext cx="2400000" cy="3600000"/>
          </a:xfrm>
          <a:prstGeom prst="rect">
            <a:avLst/>
          </a:prstGeom>
        </p:spPr>
      </p:pic>
      <p:pic>
        <p:nvPicPr>
          <p:cNvPr id="13" name="圖片 12" descr="快捷查詢_金額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060848"/>
            <a:ext cx="2400000" cy="360000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3851920" y="3140968"/>
            <a:ext cx="1440160" cy="1724248"/>
            <a:chOff x="2461044" y="3202239"/>
            <a:chExt cx="1440160" cy="1724248"/>
          </a:xfrm>
        </p:grpSpPr>
        <p:sp>
          <p:nvSpPr>
            <p:cNvPr id="20" name="文字方塊 19"/>
            <p:cNvSpPr txBox="1"/>
            <p:nvPr/>
          </p:nvSpPr>
          <p:spPr>
            <a:xfrm>
              <a:off x="2461044" y="4464822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網拍資訊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376" y="3202239"/>
              <a:ext cx="1269843" cy="126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使用技術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1956048" cy="1956048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467543" y="2028178"/>
            <a:ext cx="4540325" cy="637604"/>
            <a:chOff x="4748707" y="1805444"/>
            <a:chExt cx="4540325" cy="637604"/>
          </a:xfrm>
        </p:grpSpPr>
        <p:sp>
          <p:nvSpPr>
            <p:cNvPr id="3074" name="AutoShape 104"/>
            <p:cNvSpPr>
              <a:spLocks noChangeArrowheads="1"/>
            </p:cNvSpPr>
            <p:nvPr/>
          </p:nvSpPr>
          <p:spPr bwMode="grayWhite">
            <a:xfrm>
              <a:off x="6156176" y="1916832"/>
              <a:ext cx="3132856" cy="473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3075" name="AutoShape 105"/>
            <p:cNvSpPr>
              <a:spLocks noChangeArrowheads="1"/>
            </p:cNvSpPr>
            <p:nvPr/>
          </p:nvSpPr>
          <p:spPr bwMode="gray">
            <a:xfrm rot="10800000">
              <a:off x="4748707" y="1805444"/>
              <a:ext cx="2174605" cy="637604"/>
            </a:xfrm>
            <a:prstGeom prst="roundRect">
              <a:avLst>
                <a:gd name="adj" fmla="val 50000"/>
              </a:avLst>
            </a:prstGeom>
            <a:solidFill>
              <a:srgbClr val="3CA1E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076" name="AutoShape 106"/>
            <p:cNvSpPr>
              <a:spLocks noChangeArrowheads="1"/>
            </p:cNvSpPr>
            <p:nvPr/>
          </p:nvSpPr>
          <p:spPr bwMode="gray">
            <a:xfrm rot="10800000">
              <a:off x="4810621" y="1826345"/>
              <a:ext cx="2065635" cy="5318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077" name="Text Box 17"/>
            <p:cNvSpPr txBox="1">
              <a:spLocks noChangeArrowheads="1"/>
            </p:cNvSpPr>
            <p:nvPr/>
          </p:nvSpPr>
          <p:spPr bwMode="auto">
            <a:xfrm>
              <a:off x="5305470" y="1916832"/>
              <a:ext cx="2268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商標辨識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3078" name="Group 108"/>
            <p:cNvGrpSpPr>
              <a:grpSpLocks/>
            </p:cNvGrpSpPr>
            <p:nvPr/>
          </p:nvGrpSpPr>
          <p:grpSpPr bwMode="auto">
            <a:xfrm>
              <a:off x="4893171" y="1913657"/>
              <a:ext cx="471488" cy="481013"/>
              <a:chOff x="1289" y="575"/>
              <a:chExt cx="668" cy="682"/>
            </a:xfrm>
          </p:grpSpPr>
          <p:sp>
            <p:nvSpPr>
              <p:cNvPr id="3079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0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1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2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083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4964609" y="1943820"/>
              <a:ext cx="35401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078328" y="1965034"/>
              <a:ext cx="159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1" lang="en-US" altLang="zh-TW" b="1" dirty="0" err="1" smtClean="0"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OpenCV</a:t>
              </a:r>
              <a:r>
                <a:rPr kumimoji="1" lang="en-US" altLang="zh-TW" b="1" dirty="0" smtClean="0"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 API</a:t>
              </a:r>
              <a:endParaRPr kumimoji="1" lang="zh-TW" altLang="zh-TW" sz="16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67544" y="2812016"/>
            <a:ext cx="4540324" cy="637200"/>
            <a:chOff x="4748708" y="1815754"/>
            <a:chExt cx="4540324" cy="637200"/>
          </a:xfrm>
        </p:grpSpPr>
        <p:sp>
          <p:nvSpPr>
            <p:cNvPr id="33" name="AutoShape 104"/>
            <p:cNvSpPr>
              <a:spLocks noChangeArrowheads="1"/>
            </p:cNvSpPr>
            <p:nvPr/>
          </p:nvSpPr>
          <p:spPr bwMode="grayWhite">
            <a:xfrm>
              <a:off x="6156176" y="1916832"/>
              <a:ext cx="3132856" cy="473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34" name="AutoShape 105"/>
            <p:cNvSpPr>
              <a:spLocks noChangeArrowheads="1"/>
            </p:cNvSpPr>
            <p:nvPr/>
          </p:nvSpPr>
          <p:spPr bwMode="gray">
            <a:xfrm rot="10800000">
              <a:off x="4748708" y="1815754"/>
              <a:ext cx="2174605" cy="637200"/>
            </a:xfrm>
            <a:prstGeom prst="roundRect">
              <a:avLst>
                <a:gd name="adj" fmla="val 50000"/>
              </a:avLst>
            </a:prstGeom>
            <a:solidFill>
              <a:srgbClr val="3CA1E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AutoShape 106"/>
            <p:cNvSpPr>
              <a:spLocks noChangeArrowheads="1"/>
            </p:cNvSpPr>
            <p:nvPr/>
          </p:nvSpPr>
          <p:spPr bwMode="gray">
            <a:xfrm rot="10800000">
              <a:off x="4810621" y="1826345"/>
              <a:ext cx="2065635" cy="5318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5305470" y="1916832"/>
              <a:ext cx="2268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地理定位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37" name="Group 108"/>
            <p:cNvGrpSpPr>
              <a:grpSpLocks/>
            </p:cNvGrpSpPr>
            <p:nvPr/>
          </p:nvGrpSpPr>
          <p:grpSpPr bwMode="auto">
            <a:xfrm>
              <a:off x="4893171" y="1913657"/>
              <a:ext cx="471488" cy="481013"/>
              <a:chOff x="1289" y="575"/>
              <a:chExt cx="668" cy="682"/>
            </a:xfrm>
          </p:grpSpPr>
          <p:sp>
            <p:nvSpPr>
              <p:cNvPr id="40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2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3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4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4964609" y="1943820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2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078328" y="1965034"/>
              <a:ext cx="199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1" lang="en-US" altLang="zh-TW" b="1" dirty="0" smtClean="0"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Google Maps API</a:t>
              </a:r>
              <a:endParaRPr kumimoji="1" lang="zh-TW" altLang="zh-TW" sz="16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467544" y="3589590"/>
            <a:ext cx="4540324" cy="637200"/>
            <a:chOff x="4748708" y="1815754"/>
            <a:chExt cx="4540324" cy="637200"/>
          </a:xfrm>
        </p:grpSpPr>
        <p:sp>
          <p:nvSpPr>
            <p:cNvPr id="46" name="AutoShape 104"/>
            <p:cNvSpPr>
              <a:spLocks noChangeArrowheads="1"/>
            </p:cNvSpPr>
            <p:nvPr/>
          </p:nvSpPr>
          <p:spPr bwMode="grayWhite">
            <a:xfrm>
              <a:off x="6156176" y="1916832"/>
              <a:ext cx="3132856" cy="473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47" name="AutoShape 105"/>
            <p:cNvSpPr>
              <a:spLocks noChangeArrowheads="1"/>
            </p:cNvSpPr>
            <p:nvPr/>
          </p:nvSpPr>
          <p:spPr bwMode="gray">
            <a:xfrm rot="10800000">
              <a:off x="4748708" y="1815754"/>
              <a:ext cx="2174605" cy="637200"/>
            </a:xfrm>
            <a:prstGeom prst="roundRect">
              <a:avLst>
                <a:gd name="adj" fmla="val 50000"/>
              </a:avLst>
            </a:prstGeom>
            <a:solidFill>
              <a:srgbClr val="3CA1E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8" name="AutoShape 106"/>
            <p:cNvSpPr>
              <a:spLocks noChangeArrowheads="1"/>
            </p:cNvSpPr>
            <p:nvPr/>
          </p:nvSpPr>
          <p:spPr bwMode="gray">
            <a:xfrm rot="10800000">
              <a:off x="4810621" y="1826345"/>
              <a:ext cx="2065635" cy="5318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5305470" y="1916832"/>
              <a:ext cx="2268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dirty="0" smtClean="0"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資料傳遞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50" name="Group 108"/>
            <p:cNvGrpSpPr>
              <a:grpSpLocks/>
            </p:cNvGrpSpPr>
            <p:nvPr/>
          </p:nvGrpSpPr>
          <p:grpSpPr bwMode="auto">
            <a:xfrm>
              <a:off x="4893171" y="1913657"/>
              <a:ext cx="471488" cy="481013"/>
              <a:chOff x="1289" y="575"/>
              <a:chExt cx="668" cy="682"/>
            </a:xfrm>
          </p:grpSpPr>
          <p:sp>
            <p:nvSpPr>
              <p:cNvPr id="53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4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5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6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7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4964609" y="1943820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3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7078328" y="1965034"/>
              <a:ext cx="199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1" lang="en-US" altLang="zh-TW" b="1" dirty="0" smtClean="0"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JSON</a:t>
              </a:r>
              <a:endParaRPr kumimoji="1" lang="zh-TW" altLang="zh-TW" sz="16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467544" y="4375976"/>
            <a:ext cx="4540324" cy="637200"/>
            <a:chOff x="4748708" y="1815754"/>
            <a:chExt cx="4540324" cy="637200"/>
          </a:xfrm>
        </p:grpSpPr>
        <p:sp>
          <p:nvSpPr>
            <p:cNvPr id="59" name="AutoShape 104"/>
            <p:cNvSpPr>
              <a:spLocks noChangeArrowheads="1"/>
            </p:cNvSpPr>
            <p:nvPr/>
          </p:nvSpPr>
          <p:spPr bwMode="grayWhite">
            <a:xfrm>
              <a:off x="6156176" y="1916832"/>
              <a:ext cx="3132856" cy="47307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  <p:sp>
          <p:nvSpPr>
            <p:cNvPr id="60" name="AutoShape 105"/>
            <p:cNvSpPr>
              <a:spLocks noChangeArrowheads="1"/>
            </p:cNvSpPr>
            <p:nvPr/>
          </p:nvSpPr>
          <p:spPr bwMode="gray">
            <a:xfrm rot="10800000">
              <a:off x="4748708" y="1815754"/>
              <a:ext cx="2174605" cy="637200"/>
            </a:xfrm>
            <a:prstGeom prst="roundRect">
              <a:avLst>
                <a:gd name="adj" fmla="val 50000"/>
              </a:avLst>
            </a:prstGeom>
            <a:solidFill>
              <a:srgbClr val="3CA1E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1" name="AutoShape 106"/>
            <p:cNvSpPr>
              <a:spLocks noChangeArrowheads="1"/>
            </p:cNvSpPr>
            <p:nvPr/>
          </p:nvSpPr>
          <p:spPr bwMode="gray">
            <a:xfrm rot="10800000">
              <a:off x="4810621" y="1826345"/>
              <a:ext cx="2065635" cy="5318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5319984" y="1916832"/>
              <a:ext cx="2268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dirty="0" smtClean="0"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資料來源</a:t>
              </a: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63" name="Group 108"/>
            <p:cNvGrpSpPr>
              <a:grpSpLocks/>
            </p:cNvGrpSpPr>
            <p:nvPr/>
          </p:nvGrpSpPr>
          <p:grpSpPr bwMode="auto">
            <a:xfrm>
              <a:off x="4893171" y="1913657"/>
              <a:ext cx="471488" cy="481013"/>
              <a:chOff x="1289" y="575"/>
              <a:chExt cx="668" cy="682"/>
            </a:xfrm>
          </p:grpSpPr>
          <p:sp>
            <p:nvSpPr>
              <p:cNvPr id="66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67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68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69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70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64" name="Text Box 11"/>
            <p:cNvSpPr txBox="1">
              <a:spLocks noChangeArrowheads="1"/>
            </p:cNvSpPr>
            <p:nvPr/>
          </p:nvSpPr>
          <p:spPr bwMode="auto">
            <a:xfrm>
              <a:off x="4964609" y="1943820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4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078328" y="1965034"/>
              <a:ext cx="199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1" lang="en-US" altLang="zh-TW" b="1" dirty="0" smtClean="0"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Web Spider</a:t>
              </a:r>
              <a:endParaRPr kumimoji="1" lang="zh-TW" altLang="zh-TW" sz="16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總結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6156176" y="2514225"/>
            <a:ext cx="698686" cy="2786983"/>
            <a:chOff x="3801" y="965"/>
            <a:chExt cx="424" cy="2671"/>
          </a:xfrm>
        </p:grpSpPr>
        <p:sp>
          <p:nvSpPr>
            <p:cNvPr id="4106" name="AutoShape 32"/>
            <p:cNvSpPr>
              <a:spLocks/>
            </p:cNvSpPr>
            <p:nvPr/>
          </p:nvSpPr>
          <p:spPr bwMode="auto">
            <a:xfrm>
              <a:off x="3801" y="965"/>
              <a:ext cx="246" cy="2671"/>
            </a:xfrm>
            <a:prstGeom prst="rightBrace">
              <a:avLst>
                <a:gd name="adj1" fmla="val 90481"/>
                <a:gd name="adj2" fmla="val 50000"/>
              </a:avLst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4" name="AutoShape 18"/>
            <p:cNvSpPr>
              <a:spLocks noChangeArrowheads="1"/>
            </p:cNvSpPr>
            <p:nvPr/>
          </p:nvSpPr>
          <p:spPr bwMode="auto">
            <a:xfrm rot="5400000">
              <a:off x="3978" y="2205"/>
              <a:ext cx="296" cy="19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5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7005340" y="2075362"/>
            <a:ext cx="1292043" cy="3600000"/>
            <a:chOff x="4389" y="1232"/>
            <a:chExt cx="736" cy="2223"/>
          </a:xfrm>
        </p:grpSpPr>
        <p:grpSp>
          <p:nvGrpSpPr>
            <p:cNvPr id="4109" name="Group 13"/>
            <p:cNvGrpSpPr>
              <a:grpSpLocks/>
            </p:cNvGrpSpPr>
            <p:nvPr/>
          </p:nvGrpSpPr>
          <p:grpSpPr bwMode="auto">
            <a:xfrm>
              <a:off x="4389" y="1232"/>
              <a:ext cx="736" cy="2223"/>
              <a:chOff x="4488" y="1253"/>
              <a:chExt cx="841" cy="2540"/>
            </a:xfrm>
          </p:grpSpPr>
          <p:sp>
            <p:nvSpPr>
              <p:cNvPr id="4110" name="AutoShape 31"/>
              <p:cNvSpPr>
                <a:spLocks noChangeArrowheads="1"/>
              </p:cNvSpPr>
              <p:nvPr/>
            </p:nvSpPr>
            <p:spPr bwMode="auto">
              <a:xfrm>
                <a:off x="4488" y="1253"/>
                <a:ext cx="841" cy="2540"/>
              </a:xfrm>
              <a:prstGeom prst="roundRect">
                <a:avLst>
                  <a:gd name="adj" fmla="val 16667"/>
                </a:avLst>
              </a:prstGeom>
              <a:solidFill>
                <a:srgbClr val="FF8D3F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11" name="AutoShape 88"/>
              <p:cNvSpPr>
                <a:spLocks noChangeArrowheads="1"/>
              </p:cNvSpPr>
              <p:nvPr/>
            </p:nvSpPr>
            <p:spPr bwMode="gray">
              <a:xfrm>
                <a:off x="4513" y="1277"/>
                <a:ext cx="791" cy="374"/>
              </a:xfrm>
              <a:prstGeom prst="roundRect">
                <a:avLst>
                  <a:gd name="adj" fmla="val 30102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8D3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4559" y="1304"/>
              <a:ext cx="386" cy="211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行動商標辨識器</a:t>
              </a:r>
              <a:endParaRPr kumimoji="1" lang="zh-TW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971600" y="2444181"/>
            <a:ext cx="5226104" cy="628077"/>
            <a:chOff x="971600" y="2444181"/>
            <a:chExt cx="5226104" cy="628077"/>
          </a:xfrm>
        </p:grpSpPr>
        <p:grpSp>
          <p:nvGrpSpPr>
            <p:cNvPr id="4113" name="Group 17"/>
            <p:cNvGrpSpPr>
              <a:grpSpLocks/>
            </p:cNvGrpSpPr>
            <p:nvPr/>
          </p:nvGrpSpPr>
          <p:grpSpPr bwMode="auto">
            <a:xfrm>
              <a:off x="971600" y="2444181"/>
              <a:ext cx="5226104" cy="626712"/>
              <a:chOff x="638" y="971"/>
              <a:chExt cx="3175" cy="381"/>
            </a:xfrm>
          </p:grpSpPr>
          <p:sp>
            <p:nvSpPr>
              <p:cNvPr id="4114" name="AutoShape 33"/>
              <p:cNvSpPr>
                <a:spLocks noChangeArrowheads="1"/>
              </p:cNvSpPr>
              <p:nvPr/>
            </p:nvSpPr>
            <p:spPr bwMode="gray">
              <a:xfrm rot="10800000">
                <a:off x="638" y="971"/>
                <a:ext cx="3175" cy="381"/>
              </a:xfrm>
              <a:prstGeom prst="roundRect">
                <a:avLst>
                  <a:gd name="adj" fmla="val 50000"/>
                </a:avLst>
              </a:prstGeom>
              <a:solidFill>
                <a:srgbClr val="3CA1E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15" name="AutoShape 34"/>
              <p:cNvSpPr>
                <a:spLocks noChangeArrowheads="1"/>
              </p:cNvSpPr>
              <p:nvPr/>
            </p:nvSpPr>
            <p:spPr bwMode="gray">
              <a:xfrm rot="10800000">
                <a:off x="698" y="1013"/>
                <a:ext cx="3059" cy="2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    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131" name="Text Box 18"/>
            <p:cNvSpPr txBox="1">
              <a:spLocks noChangeArrowheads="1"/>
            </p:cNvSpPr>
            <p:nvPr/>
          </p:nvSpPr>
          <p:spPr bwMode="auto">
            <a:xfrm>
              <a:off x="1510537" y="2561738"/>
              <a:ext cx="4425599" cy="5105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創新的搜尋模式</a:t>
              </a:r>
              <a:endPara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4137" name="Group 41"/>
            <p:cNvGrpSpPr>
              <a:grpSpLocks/>
            </p:cNvGrpSpPr>
            <p:nvPr/>
          </p:nvGrpSpPr>
          <p:grpSpPr bwMode="auto">
            <a:xfrm>
              <a:off x="1131350" y="2589888"/>
              <a:ext cx="373921" cy="405520"/>
              <a:chOff x="969" y="1156"/>
              <a:chExt cx="213" cy="231"/>
            </a:xfrm>
          </p:grpSpPr>
          <p:grpSp>
            <p:nvGrpSpPr>
              <p:cNvPr id="4138" name="Group 42"/>
              <p:cNvGrpSpPr>
                <a:grpSpLocks/>
              </p:cNvGrpSpPr>
              <p:nvPr/>
            </p:nvGrpSpPr>
            <p:grpSpPr bwMode="auto">
              <a:xfrm>
                <a:off x="969" y="1156"/>
                <a:ext cx="213" cy="213"/>
                <a:chOff x="-1149" y="1443"/>
                <a:chExt cx="227" cy="227"/>
              </a:xfrm>
            </p:grpSpPr>
            <p:sp>
              <p:nvSpPr>
                <p:cNvPr id="4139" name="Oval 109"/>
                <p:cNvSpPr>
                  <a:spLocks noChangeArrowheads="1"/>
                </p:cNvSpPr>
                <p:nvPr/>
              </p:nvSpPr>
              <p:spPr bwMode="gray">
                <a:xfrm>
                  <a:off x="-1149" y="1443"/>
                  <a:ext cx="227" cy="22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0" name="Oval 110"/>
                <p:cNvSpPr>
                  <a:spLocks noChangeArrowheads="1"/>
                </p:cNvSpPr>
                <p:nvPr/>
              </p:nvSpPr>
              <p:spPr bwMode="gray">
                <a:xfrm>
                  <a:off x="-1147" y="1448"/>
                  <a:ext cx="219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1" name="Oval 111"/>
                <p:cNvSpPr>
                  <a:spLocks noChangeArrowheads="1"/>
                </p:cNvSpPr>
                <p:nvPr/>
              </p:nvSpPr>
              <p:spPr bwMode="gray">
                <a:xfrm>
                  <a:off x="-1144" y="1449"/>
                  <a:ext cx="213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2" name="Oval 112"/>
                <p:cNvSpPr>
                  <a:spLocks noChangeArrowheads="1"/>
                </p:cNvSpPr>
                <p:nvPr/>
              </p:nvSpPr>
              <p:spPr bwMode="gray">
                <a:xfrm>
                  <a:off x="-1142" y="1451"/>
                  <a:ext cx="204" cy="1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3" name="Oval 113"/>
                <p:cNvSpPr>
                  <a:spLocks noChangeArrowheads="1"/>
                </p:cNvSpPr>
                <p:nvPr/>
              </p:nvSpPr>
              <p:spPr bwMode="gray">
                <a:xfrm>
                  <a:off x="-1131" y="1457"/>
                  <a:ext cx="181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</p:grpSp>
          <p:sp>
            <p:nvSpPr>
              <p:cNvPr id="4144" name="文字方塊 51"/>
              <p:cNvSpPr txBox="1">
                <a:spLocks noChangeArrowheads="1"/>
              </p:cNvSpPr>
              <p:nvPr/>
            </p:nvSpPr>
            <p:spPr bwMode="auto">
              <a:xfrm>
                <a:off x="984" y="1156"/>
                <a:ext cx="1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1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96" name="群組 95"/>
          <p:cNvGrpSpPr/>
          <p:nvPr/>
        </p:nvGrpSpPr>
        <p:grpSpPr>
          <a:xfrm>
            <a:off x="971600" y="3211333"/>
            <a:ext cx="5226104" cy="624956"/>
            <a:chOff x="971600" y="3211333"/>
            <a:chExt cx="5226104" cy="624956"/>
          </a:xfrm>
        </p:grpSpPr>
        <p:grpSp>
          <p:nvGrpSpPr>
            <p:cNvPr id="4116" name="Group 20"/>
            <p:cNvGrpSpPr>
              <a:grpSpLocks/>
            </p:cNvGrpSpPr>
            <p:nvPr/>
          </p:nvGrpSpPr>
          <p:grpSpPr bwMode="auto">
            <a:xfrm>
              <a:off x="971600" y="3211333"/>
              <a:ext cx="5226104" cy="624956"/>
              <a:chOff x="878" y="1510"/>
              <a:chExt cx="2977" cy="356"/>
            </a:xfrm>
          </p:grpSpPr>
          <p:sp>
            <p:nvSpPr>
              <p:cNvPr id="4117" name="AutoShape 42"/>
              <p:cNvSpPr>
                <a:spLocks noChangeArrowheads="1"/>
              </p:cNvSpPr>
              <p:nvPr/>
            </p:nvSpPr>
            <p:spPr bwMode="gray">
              <a:xfrm rot="10800000">
                <a:off x="878" y="1510"/>
                <a:ext cx="2977" cy="356"/>
              </a:xfrm>
              <a:prstGeom prst="roundRect">
                <a:avLst>
                  <a:gd name="adj" fmla="val 50000"/>
                </a:avLst>
              </a:prstGeom>
              <a:solidFill>
                <a:srgbClr val="3CA1E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18" name="AutoShape 43"/>
              <p:cNvSpPr>
                <a:spLocks noChangeArrowheads="1"/>
              </p:cNvSpPr>
              <p:nvPr/>
            </p:nvSpPr>
            <p:spPr bwMode="gray">
              <a:xfrm rot="10800000">
                <a:off x="934" y="1549"/>
                <a:ext cx="2868" cy="1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    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132" name="Text Box 9"/>
            <p:cNvSpPr txBox="1">
              <a:spLocks noChangeArrowheads="1"/>
            </p:cNvSpPr>
            <p:nvPr/>
          </p:nvSpPr>
          <p:spPr bwMode="auto">
            <a:xfrm>
              <a:off x="1510537" y="3318575"/>
              <a:ext cx="3273996" cy="5105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便利的購物環境</a:t>
              </a:r>
              <a:endPara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>
              <a:off x="1127839" y="3355283"/>
              <a:ext cx="373921" cy="405520"/>
              <a:chOff x="967" y="1592"/>
              <a:chExt cx="213" cy="231"/>
            </a:xfrm>
          </p:grpSpPr>
          <p:grpSp>
            <p:nvGrpSpPr>
              <p:cNvPr id="4146" name="Group 50"/>
              <p:cNvGrpSpPr>
                <a:grpSpLocks/>
              </p:cNvGrpSpPr>
              <p:nvPr/>
            </p:nvGrpSpPr>
            <p:grpSpPr bwMode="auto">
              <a:xfrm>
                <a:off x="967" y="1592"/>
                <a:ext cx="213" cy="213"/>
                <a:chOff x="-1149" y="1443"/>
                <a:chExt cx="227" cy="227"/>
              </a:xfrm>
            </p:grpSpPr>
            <p:sp>
              <p:nvSpPr>
                <p:cNvPr id="4147" name="Oval 109"/>
                <p:cNvSpPr>
                  <a:spLocks noChangeArrowheads="1"/>
                </p:cNvSpPr>
                <p:nvPr/>
              </p:nvSpPr>
              <p:spPr bwMode="gray">
                <a:xfrm>
                  <a:off x="-1149" y="1443"/>
                  <a:ext cx="227" cy="22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8" name="Oval 110"/>
                <p:cNvSpPr>
                  <a:spLocks noChangeArrowheads="1"/>
                </p:cNvSpPr>
                <p:nvPr/>
              </p:nvSpPr>
              <p:spPr bwMode="gray">
                <a:xfrm>
                  <a:off x="-1147" y="1448"/>
                  <a:ext cx="219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49" name="Oval 111"/>
                <p:cNvSpPr>
                  <a:spLocks noChangeArrowheads="1"/>
                </p:cNvSpPr>
                <p:nvPr/>
              </p:nvSpPr>
              <p:spPr bwMode="gray">
                <a:xfrm>
                  <a:off x="-1144" y="1449"/>
                  <a:ext cx="213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0" name="Oval 112"/>
                <p:cNvSpPr>
                  <a:spLocks noChangeArrowheads="1"/>
                </p:cNvSpPr>
                <p:nvPr/>
              </p:nvSpPr>
              <p:spPr bwMode="gray">
                <a:xfrm>
                  <a:off x="-1142" y="1451"/>
                  <a:ext cx="204" cy="1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1" name="Oval 113"/>
                <p:cNvSpPr>
                  <a:spLocks noChangeArrowheads="1"/>
                </p:cNvSpPr>
                <p:nvPr/>
              </p:nvSpPr>
              <p:spPr bwMode="gray">
                <a:xfrm>
                  <a:off x="-1131" y="1457"/>
                  <a:ext cx="181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</p:grpSp>
          <p:sp>
            <p:nvSpPr>
              <p:cNvPr id="4152" name="文字方塊 51"/>
              <p:cNvSpPr txBox="1">
                <a:spLocks noChangeArrowheads="1"/>
              </p:cNvSpPr>
              <p:nvPr/>
            </p:nvSpPr>
            <p:spPr bwMode="auto">
              <a:xfrm>
                <a:off x="982" y="1592"/>
                <a:ext cx="1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2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97" name="群組 96"/>
          <p:cNvGrpSpPr/>
          <p:nvPr/>
        </p:nvGrpSpPr>
        <p:grpSpPr>
          <a:xfrm>
            <a:off x="971600" y="3976728"/>
            <a:ext cx="5226104" cy="626712"/>
            <a:chOff x="971600" y="3976728"/>
            <a:chExt cx="5226104" cy="626712"/>
          </a:xfrm>
        </p:grpSpPr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971600" y="3976728"/>
              <a:ext cx="5226104" cy="626712"/>
              <a:chOff x="878" y="1946"/>
              <a:chExt cx="2977" cy="357"/>
            </a:xfrm>
          </p:grpSpPr>
          <p:sp>
            <p:nvSpPr>
              <p:cNvPr id="4120" name="AutoShape 51"/>
              <p:cNvSpPr>
                <a:spLocks noChangeArrowheads="1"/>
              </p:cNvSpPr>
              <p:nvPr/>
            </p:nvSpPr>
            <p:spPr bwMode="gray">
              <a:xfrm rot="10800000">
                <a:off x="878" y="1946"/>
                <a:ext cx="2977" cy="357"/>
              </a:xfrm>
              <a:prstGeom prst="roundRect">
                <a:avLst>
                  <a:gd name="adj" fmla="val 50000"/>
                </a:avLst>
              </a:prstGeom>
              <a:solidFill>
                <a:srgbClr val="3CA1E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21" name="AutoShape 52"/>
              <p:cNvSpPr>
                <a:spLocks noChangeArrowheads="1"/>
              </p:cNvSpPr>
              <p:nvPr/>
            </p:nvSpPr>
            <p:spPr bwMode="gray">
              <a:xfrm rot="10800000">
                <a:off x="934" y="1985"/>
                <a:ext cx="2868" cy="1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    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133" name="Text Box 23"/>
            <p:cNvSpPr txBox="1">
              <a:spLocks noChangeArrowheads="1"/>
            </p:cNvSpPr>
            <p:nvPr/>
          </p:nvSpPr>
          <p:spPr bwMode="auto">
            <a:xfrm>
              <a:off x="1510537" y="4072747"/>
              <a:ext cx="3210798" cy="5105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整合流行的功能</a:t>
              </a:r>
              <a:endPara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4153" name="Group 57"/>
            <p:cNvGrpSpPr>
              <a:grpSpLocks/>
            </p:cNvGrpSpPr>
            <p:nvPr/>
          </p:nvGrpSpPr>
          <p:grpSpPr bwMode="auto">
            <a:xfrm>
              <a:off x="1127839" y="4106634"/>
              <a:ext cx="373921" cy="405520"/>
              <a:chOff x="967" y="2020"/>
              <a:chExt cx="213" cy="231"/>
            </a:xfrm>
          </p:grpSpPr>
          <p:grpSp>
            <p:nvGrpSpPr>
              <p:cNvPr id="4154" name="Group 58"/>
              <p:cNvGrpSpPr>
                <a:grpSpLocks/>
              </p:cNvGrpSpPr>
              <p:nvPr/>
            </p:nvGrpSpPr>
            <p:grpSpPr bwMode="auto">
              <a:xfrm>
                <a:off x="967" y="2020"/>
                <a:ext cx="213" cy="213"/>
                <a:chOff x="-1149" y="1443"/>
                <a:chExt cx="227" cy="227"/>
              </a:xfrm>
            </p:grpSpPr>
            <p:sp>
              <p:nvSpPr>
                <p:cNvPr id="4155" name="Oval 109"/>
                <p:cNvSpPr>
                  <a:spLocks noChangeArrowheads="1"/>
                </p:cNvSpPr>
                <p:nvPr/>
              </p:nvSpPr>
              <p:spPr bwMode="gray">
                <a:xfrm>
                  <a:off x="-1149" y="1443"/>
                  <a:ext cx="227" cy="22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6" name="Oval 110"/>
                <p:cNvSpPr>
                  <a:spLocks noChangeArrowheads="1"/>
                </p:cNvSpPr>
                <p:nvPr/>
              </p:nvSpPr>
              <p:spPr bwMode="gray">
                <a:xfrm>
                  <a:off x="-1147" y="1448"/>
                  <a:ext cx="219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7" name="Oval 111"/>
                <p:cNvSpPr>
                  <a:spLocks noChangeArrowheads="1"/>
                </p:cNvSpPr>
                <p:nvPr/>
              </p:nvSpPr>
              <p:spPr bwMode="gray">
                <a:xfrm>
                  <a:off x="-1144" y="1449"/>
                  <a:ext cx="213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8" name="Oval 112"/>
                <p:cNvSpPr>
                  <a:spLocks noChangeArrowheads="1"/>
                </p:cNvSpPr>
                <p:nvPr/>
              </p:nvSpPr>
              <p:spPr bwMode="gray">
                <a:xfrm>
                  <a:off x="-1142" y="1451"/>
                  <a:ext cx="204" cy="1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59" name="Oval 113"/>
                <p:cNvSpPr>
                  <a:spLocks noChangeArrowheads="1"/>
                </p:cNvSpPr>
                <p:nvPr/>
              </p:nvSpPr>
              <p:spPr bwMode="gray">
                <a:xfrm>
                  <a:off x="-1131" y="1457"/>
                  <a:ext cx="181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</p:grpSp>
          <p:sp>
            <p:nvSpPr>
              <p:cNvPr id="4160" name="文字方塊 51"/>
              <p:cNvSpPr txBox="1">
                <a:spLocks noChangeArrowheads="1"/>
              </p:cNvSpPr>
              <p:nvPr/>
            </p:nvSpPr>
            <p:spPr bwMode="auto">
              <a:xfrm>
                <a:off x="982" y="2020"/>
                <a:ext cx="1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3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971600" y="4743878"/>
            <a:ext cx="5226104" cy="626712"/>
            <a:chOff x="971600" y="4743878"/>
            <a:chExt cx="5226104" cy="626712"/>
          </a:xfrm>
        </p:grpSpPr>
        <p:grpSp>
          <p:nvGrpSpPr>
            <p:cNvPr id="4122" name="Group 26"/>
            <p:cNvGrpSpPr>
              <a:grpSpLocks/>
            </p:cNvGrpSpPr>
            <p:nvPr/>
          </p:nvGrpSpPr>
          <p:grpSpPr bwMode="auto">
            <a:xfrm>
              <a:off x="971600" y="4743878"/>
              <a:ext cx="5226104" cy="626712"/>
              <a:chOff x="878" y="2383"/>
              <a:chExt cx="2977" cy="357"/>
            </a:xfrm>
          </p:grpSpPr>
          <p:sp>
            <p:nvSpPr>
              <p:cNvPr id="4123" name="AutoShape 60"/>
              <p:cNvSpPr>
                <a:spLocks noChangeArrowheads="1"/>
              </p:cNvSpPr>
              <p:nvPr/>
            </p:nvSpPr>
            <p:spPr bwMode="gray">
              <a:xfrm rot="10800000">
                <a:off x="878" y="2383"/>
                <a:ext cx="2977" cy="357"/>
              </a:xfrm>
              <a:prstGeom prst="roundRect">
                <a:avLst>
                  <a:gd name="adj" fmla="val 50000"/>
                </a:avLst>
              </a:prstGeom>
              <a:solidFill>
                <a:srgbClr val="3CA1E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124" name="AutoShape 61"/>
              <p:cNvSpPr>
                <a:spLocks noChangeArrowheads="1"/>
              </p:cNvSpPr>
              <p:nvPr/>
            </p:nvSpPr>
            <p:spPr bwMode="gray">
              <a:xfrm rot="10800000">
                <a:off x="934" y="2422"/>
                <a:ext cx="2868" cy="1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    </a:t>
                </a: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134" name="Text Box 28"/>
            <p:cNvSpPr txBox="1">
              <a:spLocks noChangeArrowheads="1"/>
            </p:cNvSpPr>
            <p:nvPr/>
          </p:nvSpPr>
          <p:spPr bwMode="auto">
            <a:xfrm>
              <a:off x="1510537" y="4829366"/>
              <a:ext cx="3521520" cy="51052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未來展望</a:t>
              </a:r>
              <a:endPara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4161" name="Group 65"/>
            <p:cNvGrpSpPr>
              <a:grpSpLocks/>
            </p:cNvGrpSpPr>
            <p:nvPr/>
          </p:nvGrpSpPr>
          <p:grpSpPr bwMode="auto">
            <a:xfrm>
              <a:off x="1127839" y="4877295"/>
              <a:ext cx="373921" cy="405520"/>
              <a:chOff x="967" y="2459"/>
              <a:chExt cx="213" cy="231"/>
            </a:xfrm>
          </p:grpSpPr>
          <p:grpSp>
            <p:nvGrpSpPr>
              <p:cNvPr id="4162" name="Group 66"/>
              <p:cNvGrpSpPr>
                <a:grpSpLocks/>
              </p:cNvGrpSpPr>
              <p:nvPr/>
            </p:nvGrpSpPr>
            <p:grpSpPr bwMode="auto">
              <a:xfrm>
                <a:off x="967" y="2459"/>
                <a:ext cx="213" cy="213"/>
                <a:chOff x="-1149" y="1443"/>
                <a:chExt cx="227" cy="227"/>
              </a:xfrm>
            </p:grpSpPr>
            <p:sp>
              <p:nvSpPr>
                <p:cNvPr id="4163" name="Oval 109"/>
                <p:cNvSpPr>
                  <a:spLocks noChangeArrowheads="1"/>
                </p:cNvSpPr>
                <p:nvPr/>
              </p:nvSpPr>
              <p:spPr bwMode="gray">
                <a:xfrm>
                  <a:off x="-1149" y="1443"/>
                  <a:ext cx="227" cy="22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64" name="Oval 110"/>
                <p:cNvSpPr>
                  <a:spLocks noChangeArrowheads="1"/>
                </p:cNvSpPr>
                <p:nvPr/>
              </p:nvSpPr>
              <p:spPr bwMode="gray">
                <a:xfrm>
                  <a:off x="-1147" y="1448"/>
                  <a:ext cx="219" cy="2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65" name="Oval 111"/>
                <p:cNvSpPr>
                  <a:spLocks noChangeArrowheads="1"/>
                </p:cNvSpPr>
                <p:nvPr/>
              </p:nvSpPr>
              <p:spPr bwMode="gray">
                <a:xfrm>
                  <a:off x="-1144" y="1449"/>
                  <a:ext cx="213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66" name="Oval 112"/>
                <p:cNvSpPr>
                  <a:spLocks noChangeArrowheads="1"/>
                </p:cNvSpPr>
                <p:nvPr/>
              </p:nvSpPr>
              <p:spPr bwMode="gray">
                <a:xfrm>
                  <a:off x="-1142" y="1451"/>
                  <a:ext cx="204" cy="1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  <p:sp>
              <p:nvSpPr>
                <p:cNvPr id="4167" name="Oval 113"/>
                <p:cNvSpPr>
                  <a:spLocks noChangeArrowheads="1"/>
                </p:cNvSpPr>
                <p:nvPr/>
              </p:nvSpPr>
              <p:spPr bwMode="gray">
                <a:xfrm>
                  <a:off x="-1131" y="1457"/>
                  <a:ext cx="181" cy="1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zh-TW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endParaRPr>
                </a:p>
              </p:txBody>
            </p:sp>
          </p:grpSp>
          <p:sp>
            <p:nvSpPr>
              <p:cNvPr id="4168" name="文字方塊 51"/>
              <p:cNvSpPr txBox="1">
                <a:spLocks noChangeArrowheads="1"/>
              </p:cNvSpPr>
              <p:nvPr/>
            </p:nvSpPr>
            <p:spPr bwMode="auto">
              <a:xfrm>
                <a:off x="982" y="2459"/>
                <a:ext cx="1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軟正黑體" pitchFamily="34" charset="-120"/>
                    <a:ea typeface="微軟正黑體" pitchFamily="34" charset="-120"/>
                    <a:cs typeface="新細明體" pitchFamily="18" charset="-120"/>
                  </a:rPr>
                  <a:t>4</a:t>
                </a:r>
                <a:endParaRPr kumimoji="1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127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176" y="2924944"/>
            <a:ext cx="7851648" cy="1008112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 smtClean="0">
                <a:latin typeface="Times New Roman" pitchFamily="18" charset="0"/>
                <a:cs typeface="Times New Roman" pitchFamily="18" charset="0"/>
              </a:rPr>
              <a:t>Demo</a:t>
            </a:r>
            <a:r>
              <a:rPr lang="zh-TW" altLang="en-US" sz="6000" dirty="0" smtClean="0"/>
              <a:t>影片</a:t>
            </a:r>
            <a:endParaRPr lang="zh-TW" alt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5286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結尾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71400"/>
            <a:ext cx="9144000" cy="7056784"/>
          </a:xfrm>
          <a:prstGeom prst="rect">
            <a:avLst/>
          </a:prstGeom>
        </p:spPr>
      </p:pic>
      <p:pic>
        <p:nvPicPr>
          <p:cNvPr id="4" name="Produ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36004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6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176" y="2924944"/>
            <a:ext cx="7851648" cy="1008112"/>
          </a:xfrm>
        </p:spPr>
        <p:txBody>
          <a:bodyPr>
            <a:noAutofit/>
          </a:bodyPr>
          <a:lstStyle/>
          <a:p>
            <a:pPr algn="ctr"/>
            <a:r>
              <a:rPr lang="en-US" altLang="zh-TW" sz="8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54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TW" sz="8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5286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大綱</a:t>
            </a:r>
            <a:endParaRPr lang="zh-TW" altLang="en-US" b="1" dirty="0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grpSp>
        <p:nvGrpSpPr>
          <p:cNvPr id="4" name="群組 8"/>
          <p:cNvGrpSpPr/>
          <p:nvPr/>
        </p:nvGrpSpPr>
        <p:grpSpPr>
          <a:xfrm>
            <a:off x="-2196232" y="1824816"/>
            <a:ext cx="4680000" cy="4680000"/>
            <a:chOff x="2232000" y="1412776"/>
            <a:chExt cx="4680000" cy="4680000"/>
          </a:xfrm>
        </p:grpSpPr>
        <p:sp>
          <p:nvSpPr>
            <p:cNvPr id="6" name="橢圓 5"/>
            <p:cNvSpPr/>
            <p:nvPr/>
          </p:nvSpPr>
          <p:spPr>
            <a:xfrm>
              <a:off x="2772000" y="1988840"/>
              <a:ext cx="3600000" cy="36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232000" y="1412776"/>
              <a:ext cx="4680000" cy="4680000"/>
            </a:xfrm>
            <a:prstGeom prst="ellipse">
              <a:avLst/>
            </a:prstGeom>
            <a:noFill/>
            <a:ln w="127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橢圓 9"/>
          <p:cNvSpPr/>
          <p:nvPr/>
        </p:nvSpPr>
        <p:spPr>
          <a:xfrm>
            <a:off x="1187664" y="1988840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921599" y="2708960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267784" y="3573056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2254322" y="4522880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1866139" y="5342813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187624" y="5990845"/>
            <a:ext cx="360000" cy="360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547664" y="1881178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前言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81599" y="2606469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創作動機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625484" y="3465354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系統操作流程圖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618572" y="442860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使用情境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37301" y="5245080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使用技術</a:t>
            </a:r>
            <a:endParaRPr lang="zh-TW" altLang="en-US" sz="3000" b="1" dirty="0">
              <a:latin typeface="+mj-ea"/>
              <a:ea typeface="+mj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1519" y="5893860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+mj-ea"/>
                <a:ea typeface="+mj-ea"/>
              </a:rPr>
              <a:t>總結</a:t>
            </a:r>
            <a:endParaRPr lang="zh-TW" altLang="en-US" sz="3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傳統網拍搜尋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796136" y="2852936"/>
            <a:ext cx="2400000" cy="3600000"/>
            <a:chOff x="5796136" y="2852936"/>
            <a:chExt cx="2400000" cy="3600000"/>
          </a:xfrm>
        </p:grpSpPr>
        <p:pic>
          <p:nvPicPr>
            <p:cNvPr id="8" name="圖片 7" descr="傳統網拍搜尋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2852936"/>
              <a:ext cx="2400000" cy="3600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588224" y="3068960"/>
              <a:ext cx="79208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67544" y="1916832"/>
            <a:ext cx="3816424" cy="576064"/>
            <a:chOff x="4355976" y="1988840"/>
            <a:chExt cx="3816424" cy="576064"/>
          </a:xfrm>
        </p:grpSpPr>
        <p:sp>
          <p:nvSpPr>
            <p:cNvPr id="10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933682" y="2034361"/>
              <a:ext cx="25186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+mj-ea"/>
                  <a:ea typeface="+mj-ea"/>
                </a:rPr>
                <a:t>利用關鍵字查詢</a:t>
              </a:r>
              <a:endParaRPr lang="zh-TW" altLang="en-US" sz="2600" b="1" dirty="0">
                <a:latin typeface="+mj-ea"/>
                <a:ea typeface="+mj-ea"/>
              </a:endParaRPr>
            </a:p>
          </p:txBody>
        </p:sp>
        <p:grpSp>
          <p:nvGrpSpPr>
            <p:cNvPr id="2051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2052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3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4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5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056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67544" y="2564904"/>
            <a:ext cx="3816424" cy="576064"/>
            <a:chOff x="4355976" y="1988840"/>
            <a:chExt cx="3816424" cy="576064"/>
          </a:xfrm>
        </p:grpSpPr>
        <p:sp>
          <p:nvSpPr>
            <p:cNvPr id="32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933682" y="2034361"/>
              <a:ext cx="15183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+mj-ea"/>
                  <a:ea typeface="+mj-ea"/>
                </a:rPr>
                <a:t>商品分類</a:t>
              </a:r>
              <a:endParaRPr lang="zh-TW" altLang="en-US" sz="2600" b="1" dirty="0">
                <a:latin typeface="+mj-ea"/>
                <a:ea typeface="+mj-ea"/>
              </a:endParaRPr>
            </a:p>
          </p:txBody>
        </p:sp>
        <p:grpSp>
          <p:nvGrpSpPr>
            <p:cNvPr id="34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36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7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8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9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0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2</a:t>
              </a:r>
              <a:endParaRPr kumimoji="1" lang="zh-TW" altLang="zh-TW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467544" y="3212976"/>
            <a:ext cx="3816424" cy="576064"/>
            <a:chOff x="4355976" y="1988840"/>
            <a:chExt cx="3816424" cy="576064"/>
          </a:xfrm>
        </p:grpSpPr>
        <p:sp>
          <p:nvSpPr>
            <p:cNvPr id="42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933682" y="2007890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提供商品收藏功能</a:t>
              </a:r>
              <a:endParaRPr lang="en-US" altLang="zh-TW" sz="28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44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46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7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8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9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0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3</a:t>
              </a:r>
              <a:endParaRPr kumimoji="1" lang="zh-TW" altLang="zh-TW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2760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zh-TW" altLang="en-US" b="1" dirty="0" smtClean="0"/>
              <a:t>行動商標辨識器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64" y="3717032"/>
            <a:ext cx="1920000" cy="28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1920000" cy="2880000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539552" y="1916832"/>
            <a:ext cx="3816424" cy="576064"/>
            <a:chOff x="4355976" y="1988840"/>
            <a:chExt cx="3816424" cy="576064"/>
          </a:xfrm>
        </p:grpSpPr>
        <p:sp>
          <p:nvSpPr>
            <p:cNvPr id="20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33682" y="2034361"/>
              <a:ext cx="30059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微軟正黑體" pitchFamily="34" charset="-120"/>
                  <a:ea typeface="微軟正黑體" pitchFamily="34" charset="-120"/>
                </a:rPr>
                <a:t>拍攝</a:t>
              </a:r>
              <a:r>
                <a:rPr lang="en-US" altLang="zh-TW" sz="2600" b="1" dirty="0" smtClean="0">
                  <a:latin typeface="微軟正黑體" pitchFamily="34" charset="-120"/>
                  <a:ea typeface="微軟正黑體" pitchFamily="34" charset="-120"/>
                </a:rPr>
                <a:t>Logo</a:t>
              </a:r>
              <a:r>
                <a:rPr lang="zh-TW" altLang="en-US" sz="2600" b="1" dirty="0" smtClean="0">
                  <a:latin typeface="微軟正黑體" pitchFamily="34" charset="-120"/>
                  <a:ea typeface="微軟正黑體" pitchFamily="34" charset="-120"/>
                </a:rPr>
                <a:t>進行搜尋</a:t>
              </a:r>
              <a:endParaRPr lang="en-US" altLang="zh-TW" sz="26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2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24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5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6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7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8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860032" y="1916832"/>
            <a:ext cx="3816424" cy="576064"/>
            <a:chOff x="4355976" y="1988840"/>
            <a:chExt cx="3816424" cy="576064"/>
          </a:xfrm>
        </p:grpSpPr>
        <p:sp>
          <p:nvSpPr>
            <p:cNvPr id="30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4933682" y="2034361"/>
              <a:ext cx="28520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微軟正黑體" pitchFamily="34" charset="-120"/>
                  <a:ea typeface="微軟正黑體" pitchFamily="34" charset="-120"/>
                </a:rPr>
                <a:t>詳細分類商品類型</a:t>
              </a:r>
              <a:endParaRPr lang="en-US" altLang="zh-TW" sz="26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32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34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5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6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7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38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2</a:t>
              </a:r>
              <a:endParaRPr kumimoji="1" lang="zh-TW" altLang="zh-TW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39552" y="2636912"/>
            <a:ext cx="3816424" cy="576064"/>
            <a:chOff x="4355976" y="1988840"/>
            <a:chExt cx="3816424" cy="576064"/>
          </a:xfrm>
        </p:grpSpPr>
        <p:sp>
          <p:nvSpPr>
            <p:cNvPr id="40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933682" y="2034361"/>
              <a:ext cx="15183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微軟正黑體" pitchFamily="34" charset="-120"/>
                  <a:ea typeface="微軟正黑體" pitchFamily="34" charset="-120"/>
                </a:rPr>
                <a:t>社群分享</a:t>
              </a:r>
              <a:endParaRPr lang="en-US" altLang="zh-TW" sz="26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42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44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5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6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7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48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3</a:t>
              </a:r>
              <a:endParaRPr kumimoji="1" lang="zh-TW" altLang="zh-TW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4860032" y="2636912"/>
            <a:ext cx="3816424" cy="576064"/>
            <a:chOff x="4355976" y="1988840"/>
            <a:chExt cx="3816424" cy="576064"/>
          </a:xfrm>
        </p:grpSpPr>
        <p:sp>
          <p:nvSpPr>
            <p:cNvPr id="50" name="AutoShape 104"/>
            <p:cNvSpPr>
              <a:spLocks noChangeArrowheads="1"/>
            </p:cNvSpPr>
            <p:nvPr/>
          </p:nvSpPr>
          <p:spPr bwMode="grayWhite">
            <a:xfrm>
              <a:off x="4355976" y="1988840"/>
              <a:ext cx="3816424" cy="5760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AFEFD"/>
                </a:gs>
                <a:gs pos="100000">
                  <a:srgbClr val="10E6E1"/>
                </a:gs>
              </a:gsLst>
              <a:lin ang="0" scaled="1"/>
            </a:gra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zh-TW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       </a:t>
              </a:r>
              <a:endPara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933682" y="2034361"/>
              <a:ext cx="21852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600" b="1" dirty="0" smtClean="0">
                  <a:latin typeface="微軟正黑體" pitchFamily="34" charset="-120"/>
                  <a:ea typeface="微軟正黑體" pitchFamily="34" charset="-120"/>
                </a:rPr>
                <a:t>實體店面查詢</a:t>
              </a:r>
              <a:endParaRPr lang="en-US" altLang="zh-TW" sz="26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52" name="Group 108"/>
            <p:cNvGrpSpPr>
              <a:grpSpLocks/>
            </p:cNvGrpSpPr>
            <p:nvPr/>
          </p:nvGrpSpPr>
          <p:grpSpPr bwMode="auto">
            <a:xfrm>
              <a:off x="4427984" y="2030685"/>
              <a:ext cx="471488" cy="481013"/>
              <a:chOff x="1289" y="575"/>
              <a:chExt cx="668" cy="682"/>
            </a:xfrm>
          </p:grpSpPr>
          <p:sp>
            <p:nvSpPr>
              <p:cNvPr id="54" name="Oval 109"/>
              <p:cNvSpPr>
                <a:spLocks noChangeArrowheads="1"/>
              </p:cNvSpPr>
              <p:nvPr/>
            </p:nvSpPr>
            <p:spPr bwMode="gray">
              <a:xfrm>
                <a:off x="1289" y="575"/>
                <a:ext cx="668" cy="68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5" name="Oval 11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6" name="Oval 11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7" name="Oval 11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58" name="Oval 11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zh-TW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4499422" y="2060848"/>
              <a:ext cx="3540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新細明體" pitchFamily="18" charset="-120"/>
                </a:rPr>
                <a:t>4</a:t>
              </a:r>
              <a:endParaRPr kumimoji="1" lang="zh-TW" altLang="zh-TW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創作動機</a:t>
            </a:r>
            <a:endParaRPr lang="zh-TW" altLang="en-US" b="1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 12" descr="GOO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1620" y="1844824"/>
            <a:ext cx="6840760" cy="477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系統操作流程圖</a:t>
            </a:r>
            <a:endParaRPr lang="zh-TW" altLang="en-US" b="1" dirty="0"/>
          </a:p>
        </p:txBody>
      </p:sp>
      <p:sp>
        <p:nvSpPr>
          <p:cNvPr id="51" name="投影片編號版面配置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4572000" y="5229202"/>
            <a:ext cx="844977" cy="1516080"/>
            <a:chOff x="4572000" y="5229202"/>
            <a:chExt cx="844977" cy="1516080"/>
          </a:xfrm>
        </p:grpSpPr>
        <p:pic>
          <p:nvPicPr>
            <p:cNvPr id="7" name="圖片 6" descr="伺服器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5229202"/>
              <a:ext cx="844977" cy="1224134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4572000" y="6406728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伺服器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444208" y="4149080"/>
            <a:ext cx="1210588" cy="1177250"/>
            <a:chOff x="6444208" y="4149080"/>
            <a:chExt cx="1210588" cy="1177250"/>
          </a:xfrm>
        </p:grpSpPr>
        <p:pic>
          <p:nvPicPr>
            <p:cNvPr id="11" name="圖片 10" descr="資料庫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1654" y="4149080"/>
              <a:ext cx="606650" cy="85581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6444208" y="4987776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商品資料庫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156176" y="3356992"/>
            <a:ext cx="1509459" cy="514129"/>
            <a:chOff x="6156176" y="3356992"/>
            <a:chExt cx="1509459" cy="514129"/>
          </a:xfrm>
        </p:grpSpPr>
        <p:pic>
          <p:nvPicPr>
            <p:cNvPr id="13" name="圖片 12" descr="網路蜘蛛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176" y="3429000"/>
              <a:ext cx="599004" cy="442121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6660232" y="335699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網路蜘蛛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539552" y="4509120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3"/>
              </a:buClr>
            </a:pPr>
            <a:r>
              <a:rPr lang="en-US" altLang="zh-TW" sz="1600" b="1" dirty="0" smtClean="0">
                <a:latin typeface="+mj-ea"/>
                <a:ea typeface="+mj-ea"/>
              </a:rPr>
              <a:t>Logo</a:t>
            </a:r>
            <a:r>
              <a:rPr lang="zh-TW" altLang="en-US" sz="1600" b="1" dirty="0" smtClean="0">
                <a:latin typeface="+mj-ea"/>
                <a:ea typeface="+mj-ea"/>
              </a:rPr>
              <a:t>擷取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照相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</a:p>
          <a:p>
            <a:pPr>
              <a:buClr>
                <a:schemeClr val="accent3"/>
              </a:buClr>
            </a:pPr>
            <a:r>
              <a:rPr lang="en-US" altLang="zh-TW" sz="1600" b="1" dirty="0" smtClean="0">
                <a:latin typeface="+mj-ea"/>
              </a:rPr>
              <a:t>Logo</a:t>
            </a:r>
            <a:r>
              <a:rPr lang="zh-TW" altLang="en-US" sz="1600" b="1" dirty="0" smtClean="0">
                <a:latin typeface="+mj-ea"/>
              </a:rPr>
              <a:t>辨識</a:t>
            </a:r>
          </a:p>
        </p:txBody>
      </p:sp>
      <p:grpSp>
        <p:nvGrpSpPr>
          <p:cNvPr id="44" name="群組 43"/>
          <p:cNvGrpSpPr/>
          <p:nvPr/>
        </p:nvGrpSpPr>
        <p:grpSpPr>
          <a:xfrm>
            <a:off x="2339752" y="2444716"/>
            <a:ext cx="1728192" cy="509153"/>
            <a:chOff x="2339752" y="2444716"/>
            <a:chExt cx="1728192" cy="509153"/>
          </a:xfrm>
        </p:grpSpPr>
        <p:pic>
          <p:nvPicPr>
            <p:cNvPr id="15" name="圖片 14" descr="臉書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464" y="2444716"/>
              <a:ext cx="747480" cy="509153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2339752" y="247168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社群分享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868196" y="1953336"/>
            <a:ext cx="1814488" cy="779979"/>
            <a:chOff x="2868196" y="1953336"/>
            <a:chExt cx="1814488" cy="779979"/>
          </a:xfrm>
        </p:grpSpPr>
        <p:pic>
          <p:nvPicPr>
            <p:cNvPr id="6" name="圖片 5" descr="地理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9362" y="1953336"/>
              <a:ext cx="433322" cy="779979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2868196" y="1988840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地理位置服務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5148064" y="1916832"/>
            <a:ext cx="1838300" cy="790812"/>
            <a:chOff x="5148064" y="1916832"/>
            <a:chExt cx="1838300" cy="790812"/>
          </a:xfrm>
        </p:grpSpPr>
        <p:pic>
          <p:nvPicPr>
            <p:cNvPr id="9" name="圖片 8" descr="官網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8064" y="1916832"/>
              <a:ext cx="454988" cy="790812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5570592" y="1966848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官方網站介紹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5796136" y="2280923"/>
            <a:ext cx="2160240" cy="704148"/>
            <a:chOff x="5796136" y="2280923"/>
            <a:chExt cx="2160240" cy="704148"/>
          </a:xfrm>
        </p:grpSpPr>
        <p:pic>
          <p:nvPicPr>
            <p:cNvPr id="12" name="圖片 11" descr="網拍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2280923"/>
              <a:ext cx="736647" cy="704148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6540604" y="2336180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網路拍賣查詢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123728" y="3861048"/>
            <a:ext cx="1304925" cy="1706706"/>
            <a:chOff x="2123728" y="3861048"/>
            <a:chExt cx="1304925" cy="1706706"/>
          </a:xfrm>
        </p:grpSpPr>
        <p:sp>
          <p:nvSpPr>
            <p:cNvPr id="22" name="文字方塊 21"/>
            <p:cNvSpPr txBox="1"/>
            <p:nvPr/>
          </p:nvSpPr>
          <p:spPr>
            <a:xfrm>
              <a:off x="2496845" y="522920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使用者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  <p:pic>
          <p:nvPicPr>
            <p:cNvPr id="34" name="圖片 33" descr="使用者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23728" y="3861048"/>
              <a:ext cx="1304925" cy="1409700"/>
            </a:xfrm>
            <a:prstGeom prst="rect">
              <a:avLst/>
            </a:prstGeom>
          </p:spPr>
        </p:pic>
      </p:grpSp>
      <p:pic>
        <p:nvPicPr>
          <p:cNvPr id="40" name="圖片 39" descr="閃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7218" y="5085184"/>
            <a:ext cx="666750" cy="685800"/>
          </a:xfrm>
          <a:prstGeom prst="rect">
            <a:avLst/>
          </a:prstGeom>
        </p:spPr>
      </p:pic>
      <p:pic>
        <p:nvPicPr>
          <p:cNvPr id="41" name="圖片 40" descr="閃電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990657">
            <a:off x="3483736" y="3545201"/>
            <a:ext cx="666750" cy="685800"/>
          </a:xfrm>
          <a:prstGeom prst="rect">
            <a:avLst/>
          </a:prstGeom>
        </p:spPr>
      </p:pic>
      <p:grpSp>
        <p:nvGrpSpPr>
          <p:cNvPr id="43" name="群組 42"/>
          <p:cNvGrpSpPr/>
          <p:nvPr/>
        </p:nvGrpSpPr>
        <p:grpSpPr>
          <a:xfrm>
            <a:off x="3984009" y="2772303"/>
            <a:ext cx="1787452" cy="877476"/>
            <a:chOff x="3984009" y="2772303"/>
            <a:chExt cx="1787452" cy="877476"/>
          </a:xfrm>
        </p:grpSpPr>
        <p:pic>
          <p:nvPicPr>
            <p:cNvPr id="21" name="圖片 20" descr="網際網路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4009" y="2772303"/>
              <a:ext cx="1787452" cy="877476"/>
            </a:xfrm>
            <a:prstGeom prst="rect">
              <a:avLst/>
            </a:prstGeom>
          </p:spPr>
        </p:pic>
        <p:sp>
          <p:nvSpPr>
            <p:cNvPr id="42" name="文字方塊 41"/>
            <p:cNvSpPr txBox="1"/>
            <p:nvPr/>
          </p:nvSpPr>
          <p:spPr>
            <a:xfrm>
              <a:off x="4430693" y="304775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latin typeface="+mj-ea"/>
                  <a:ea typeface="+mj-ea"/>
                </a:rPr>
                <a:t>網際網路</a:t>
              </a:r>
              <a:endParaRPr lang="zh-TW" altLang="en-US" sz="1600" b="1" dirty="0">
                <a:latin typeface="+mj-ea"/>
                <a:ea typeface="+mj-ea"/>
              </a:endParaRPr>
            </a:p>
          </p:txBody>
        </p:sp>
      </p:grpSp>
      <p:pic>
        <p:nvPicPr>
          <p:cNvPr id="39" name="圖片 38" descr="單向箭頭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709068">
            <a:off x="5806182" y="5159116"/>
            <a:ext cx="575906" cy="666244"/>
          </a:xfrm>
          <a:prstGeom prst="rect">
            <a:avLst/>
          </a:prstGeom>
        </p:spPr>
      </p:pic>
      <p:pic>
        <p:nvPicPr>
          <p:cNvPr id="48" name="圖片 47" descr="單向箭頭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1560581">
            <a:off x="5687159" y="4972468"/>
            <a:ext cx="549930" cy="636194"/>
          </a:xfrm>
          <a:prstGeom prst="rect">
            <a:avLst/>
          </a:prstGeom>
        </p:spPr>
      </p:pic>
      <p:pic>
        <p:nvPicPr>
          <p:cNvPr id="49" name="圖片 48" descr="單向箭頭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573320">
            <a:off x="5863935" y="3477426"/>
            <a:ext cx="604547" cy="699378"/>
          </a:xfrm>
          <a:prstGeom prst="rect">
            <a:avLst/>
          </a:prstGeom>
        </p:spPr>
      </p:pic>
      <p:pic>
        <p:nvPicPr>
          <p:cNvPr id="50" name="圖片 49" descr="單向箭頭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573320">
            <a:off x="3626092" y="5055007"/>
            <a:ext cx="604547" cy="69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使用情境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AA26-8741-4C76-A929-BB4F8E1E0C65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23528" y="2924944"/>
            <a:ext cx="1743075" cy="2396589"/>
            <a:chOff x="611560" y="2924944"/>
            <a:chExt cx="1743075" cy="23965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924944"/>
              <a:ext cx="174307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799118" y="485986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使用者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483768" y="3861048"/>
            <a:ext cx="864096" cy="1008112"/>
            <a:chOff x="2670764" y="3861048"/>
            <a:chExt cx="864096" cy="1008112"/>
          </a:xfrm>
        </p:grpSpPr>
        <p:sp>
          <p:nvSpPr>
            <p:cNvPr id="9" name="向右箭號 8"/>
            <p:cNvSpPr/>
            <p:nvPr/>
          </p:nvSpPr>
          <p:spPr>
            <a:xfrm>
              <a:off x="2699792" y="3861048"/>
              <a:ext cx="720080" cy="43204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670764" y="4407495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辨識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481589" y="3573016"/>
            <a:ext cx="2036806" cy="1757809"/>
            <a:chOff x="3759330" y="3573016"/>
            <a:chExt cx="2036806" cy="1757809"/>
          </a:xfrm>
        </p:grpSpPr>
        <p:pic>
          <p:nvPicPr>
            <p:cNvPr id="10" name="Picture 4" descr="http://devolondo.files.wordpress.com/2012/03/nike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9330" y="3573016"/>
              <a:ext cx="2036806" cy="1067732"/>
            </a:xfrm>
            <a:prstGeom prst="rect">
              <a:avLst/>
            </a:prstGeom>
            <a:noFill/>
          </p:spPr>
        </p:pic>
        <p:sp>
          <p:nvSpPr>
            <p:cNvPr id="14" name="文字方塊 13"/>
            <p:cNvSpPr txBox="1"/>
            <p:nvPr/>
          </p:nvSpPr>
          <p:spPr>
            <a:xfrm>
              <a:off x="4355976" y="486916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商標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483768" y="3861048"/>
            <a:ext cx="864096" cy="1008112"/>
            <a:chOff x="5724128" y="3861048"/>
            <a:chExt cx="864096" cy="1008112"/>
          </a:xfrm>
        </p:grpSpPr>
        <p:sp>
          <p:nvSpPr>
            <p:cNvPr id="11" name="向右箭號 10"/>
            <p:cNvSpPr/>
            <p:nvPr/>
          </p:nvSpPr>
          <p:spPr>
            <a:xfrm rot="10800000">
              <a:off x="5724128" y="3861048"/>
              <a:ext cx="720080" cy="43204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724128" y="4407495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取得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707904" y="3501008"/>
            <a:ext cx="1440160" cy="1744735"/>
            <a:chOff x="6876256" y="3484465"/>
            <a:chExt cx="1440160" cy="1744735"/>
          </a:xfrm>
        </p:grpSpPr>
        <p:sp>
          <p:nvSpPr>
            <p:cNvPr id="16" name="文字方塊 15"/>
            <p:cNvSpPr txBox="1"/>
            <p:nvPr/>
          </p:nvSpPr>
          <p:spPr>
            <a:xfrm>
              <a:off x="6876256" y="4767535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網拍資訊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9588" y="3484465"/>
              <a:ext cx="1269843" cy="1260000"/>
            </a:xfrm>
            <a:prstGeom prst="rect">
              <a:avLst/>
            </a:prstGeom>
          </p:spPr>
        </p:pic>
      </p:grpSp>
      <p:pic>
        <p:nvPicPr>
          <p:cNvPr id="23" name="圖片 22" descr="Logo辨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205264"/>
            <a:ext cx="2400000" cy="3600000"/>
          </a:xfrm>
          <a:prstGeom prst="rect">
            <a:avLst/>
          </a:prstGeom>
        </p:spPr>
      </p:pic>
      <p:pic>
        <p:nvPicPr>
          <p:cNvPr id="25" name="圖片 24" descr="商品總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205264"/>
            <a:ext cx="24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使用情境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A1BAA26-8741-4C76-A929-BB4F8E1E0C6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2" name="向右箭號 11"/>
          <p:cNvSpPr/>
          <p:nvPr/>
        </p:nvSpPr>
        <p:spPr>
          <a:xfrm rot="19536184">
            <a:off x="3140612" y="2460735"/>
            <a:ext cx="72008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2046335">
            <a:off x="3166342" y="4691691"/>
            <a:ext cx="72008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225547" y="3591257"/>
            <a:ext cx="72008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4017575" y="3303361"/>
            <a:ext cx="1440160" cy="1512168"/>
            <a:chOff x="6516216" y="1700808"/>
            <a:chExt cx="1440160" cy="151216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1700808"/>
              <a:ext cx="108000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字方塊 17"/>
            <p:cNvSpPr txBox="1"/>
            <p:nvPr/>
          </p:nvSpPr>
          <p:spPr>
            <a:xfrm>
              <a:off x="6516216" y="275131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社群分享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032140" y="1686888"/>
            <a:ext cx="1512168" cy="1397769"/>
            <a:chOff x="6501702" y="3356992"/>
            <a:chExt cx="1512168" cy="1397769"/>
          </a:xfrm>
        </p:grpSpPr>
        <p:pic>
          <p:nvPicPr>
            <p:cNvPr id="1031" name="Picture 7" descr="http://ie.microsoft.com/testdrive/Graphics/IEBeatz/assets/ie-logo-sm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3356992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19" name="文字方塊 18"/>
            <p:cNvSpPr txBox="1"/>
            <p:nvPr/>
          </p:nvSpPr>
          <p:spPr>
            <a:xfrm>
              <a:off x="6501702" y="4293096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latin typeface="+mj-ea"/>
                  <a:ea typeface="+mj-ea"/>
                </a:rPr>
                <a:t>商品資料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089643" y="4815529"/>
            <a:ext cx="1296144" cy="1512032"/>
            <a:chOff x="6588224" y="4869296"/>
            <a:chExt cx="1296144" cy="15120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80144" t="26747" b="45302"/>
            <a:stretch>
              <a:fillRect/>
            </a:stretch>
          </p:blipFill>
          <p:spPr bwMode="auto">
            <a:xfrm>
              <a:off x="6588224" y="4869296"/>
              <a:ext cx="1160690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文字方塊 19"/>
            <p:cNvSpPr txBox="1"/>
            <p:nvPr/>
          </p:nvSpPr>
          <p:spPr>
            <a:xfrm>
              <a:off x="6660232" y="5919663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收藏庫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331640" y="3202239"/>
            <a:ext cx="1440160" cy="1724248"/>
            <a:chOff x="2461044" y="3202239"/>
            <a:chExt cx="1440160" cy="1724248"/>
          </a:xfrm>
        </p:grpSpPr>
        <p:sp>
          <p:nvSpPr>
            <p:cNvPr id="22" name="文字方塊 21"/>
            <p:cNvSpPr txBox="1"/>
            <p:nvPr/>
          </p:nvSpPr>
          <p:spPr>
            <a:xfrm>
              <a:off x="2461044" y="4464822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網拍資訊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376" y="3202239"/>
              <a:ext cx="1269843" cy="126000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0848"/>
            <a:ext cx="2400000" cy="360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56176" y="4862721"/>
            <a:ext cx="570770" cy="249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7373347" y="5285578"/>
            <a:ext cx="972164" cy="278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6594176" y="4860574"/>
            <a:ext cx="570770" cy="249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7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使用情境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6A1BAA26-8741-4C76-A929-BB4F8E1E0C6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3779912" y="3717032"/>
            <a:ext cx="720080" cy="43204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547664" y="2780928"/>
            <a:ext cx="1743075" cy="2396589"/>
            <a:chOff x="611560" y="2924944"/>
            <a:chExt cx="1743075" cy="239658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924944"/>
              <a:ext cx="1743075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文字方塊 18"/>
            <p:cNvSpPr txBox="1"/>
            <p:nvPr/>
          </p:nvSpPr>
          <p:spPr>
            <a:xfrm>
              <a:off x="799118" y="485986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+mj-ea"/>
                  <a:ea typeface="+mj-ea"/>
                </a:rPr>
                <a:t>使用者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</p:grpSp>
      <p:pic>
        <p:nvPicPr>
          <p:cNvPr id="11" name="圖片 10" descr="店家資訊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3256"/>
            <a:ext cx="2400000" cy="360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64989" y="4448990"/>
            <a:ext cx="803467" cy="7761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商家地點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24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5933</TotalTime>
  <Words>466</Words>
  <Application>Microsoft Office PowerPoint</Application>
  <PresentationFormat>如螢幕大小 (4:3)</PresentationFormat>
  <Paragraphs>175</Paragraphs>
  <Slides>15</Slides>
  <Notes>13</Notes>
  <HiddenSlides>0</HiddenSlides>
  <MMClips>1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自訂設計</vt:lpstr>
      <vt:lpstr>1_自訂設計</vt:lpstr>
      <vt:lpstr>2_自訂設計</vt:lpstr>
      <vt:lpstr>宣紙</vt:lpstr>
      <vt:lpstr>流線</vt:lpstr>
      <vt:lpstr>1_流線</vt:lpstr>
      <vt:lpstr>行動商標辨識器 </vt:lpstr>
      <vt:lpstr>大綱</vt:lpstr>
      <vt:lpstr>傳統網拍搜尋</vt:lpstr>
      <vt:lpstr>行動商標辨識器</vt:lpstr>
      <vt:lpstr>創作動機</vt:lpstr>
      <vt:lpstr>系統操作流程圖</vt:lpstr>
      <vt:lpstr>使用情境</vt:lpstr>
      <vt:lpstr>使用情境</vt:lpstr>
      <vt:lpstr>使用情境</vt:lpstr>
      <vt:lpstr>使用情境</vt:lpstr>
      <vt:lpstr>使用技術</vt:lpstr>
      <vt:lpstr>總結</vt:lpstr>
      <vt:lpstr>Demo影片</vt:lpstr>
      <vt:lpstr>投影片 14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cmh</dc:creator>
  <cp:lastModifiedBy>cmh</cp:lastModifiedBy>
  <cp:revision>694</cp:revision>
  <dcterms:created xsi:type="dcterms:W3CDTF">2013-05-09T12:19:21Z</dcterms:created>
  <dcterms:modified xsi:type="dcterms:W3CDTF">2013-12-12T16:15:30Z</dcterms:modified>
</cp:coreProperties>
</file>