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4" r:id="rId1"/>
  </p:sldMasterIdLst>
  <p:notesMasterIdLst>
    <p:notesMasterId r:id="rId23"/>
  </p:notesMasterIdLst>
  <p:handoutMasterIdLst>
    <p:handoutMasterId r:id="rId24"/>
  </p:handoutMasterIdLst>
  <p:sldIdLst>
    <p:sldId id="277" r:id="rId2"/>
    <p:sldId id="1826" r:id="rId3"/>
    <p:sldId id="1838" r:id="rId4"/>
    <p:sldId id="1825" r:id="rId5"/>
    <p:sldId id="1815" r:id="rId6"/>
    <p:sldId id="1820" r:id="rId7"/>
    <p:sldId id="1824" r:id="rId8"/>
    <p:sldId id="1821" r:id="rId9"/>
    <p:sldId id="1822" r:id="rId10"/>
    <p:sldId id="1827" r:id="rId11"/>
    <p:sldId id="1831" r:id="rId12"/>
    <p:sldId id="1829" r:id="rId13"/>
    <p:sldId id="1828" r:id="rId14"/>
    <p:sldId id="1835" r:id="rId15"/>
    <p:sldId id="1830" r:id="rId16"/>
    <p:sldId id="1836" r:id="rId17"/>
    <p:sldId id="1832" r:id="rId18"/>
    <p:sldId id="1833" r:id="rId19"/>
    <p:sldId id="1837" r:id="rId20"/>
    <p:sldId id="1839" r:id="rId21"/>
    <p:sldId id="1783" r:id="rId22"/>
  </p:sldIdLst>
  <p:sldSz cx="9144000" cy="6858000" type="screen4x3"/>
  <p:notesSz cx="6669088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0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陳冠銘" initials="陳冠銘" lastIdx="1" clrIdx="0">
    <p:extLst>
      <p:ext uri="{19B8F6BF-5375-455C-9EA6-DF929625EA0E}">
        <p15:presenceInfo xmlns:p15="http://schemas.microsoft.com/office/powerpoint/2012/main" userId="S-1-5-21-56108373-3219289715-3487015590-7160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0000CC"/>
    <a:srgbClr val="FF0000"/>
    <a:srgbClr val="3366FF"/>
    <a:srgbClr val="9933FF"/>
    <a:srgbClr val="990000"/>
    <a:srgbClr val="6699FF"/>
    <a:srgbClr val="C9DDF1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3" autoAdjust="0"/>
    <p:restoredTop sz="88916" autoAdjust="0"/>
  </p:normalViewPr>
  <p:slideViewPr>
    <p:cSldViewPr>
      <p:cViewPr varScale="1">
        <p:scale>
          <a:sx n="83" d="100"/>
          <a:sy n="83" d="100"/>
        </p:scale>
        <p:origin x="1267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812" y="-72"/>
      </p:cViewPr>
      <p:guideLst>
        <p:guide orient="horz" pos="3128"/>
        <p:guide pos="210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3"/>
            <a:ext cx="2890515" cy="496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09" tIns="45654" rIns="91309" bIns="4565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u="sng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97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576" y="3"/>
            <a:ext cx="2890515" cy="496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09" tIns="45654" rIns="91309" bIns="4565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u="sng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97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" y="9430066"/>
            <a:ext cx="2890515" cy="496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09" tIns="45654" rIns="91309" bIns="45654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u="sng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97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576" y="9430066"/>
            <a:ext cx="2890515" cy="496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09" tIns="45654" rIns="91309" bIns="4565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u="sng"/>
            </a:lvl1pPr>
          </a:lstStyle>
          <a:p>
            <a:pPr>
              <a:defRPr/>
            </a:pPr>
            <a:fld id="{43679373-3C19-467E-8D50-08757619B7F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3"/>
            <a:ext cx="2890515" cy="496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3" tIns="45687" rIns="91373" bIns="45687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752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7002" y="3"/>
            <a:ext cx="2890514" cy="496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3" tIns="45687" rIns="91373" bIns="45687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4538"/>
            <a:ext cx="4960938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438" y="4715034"/>
            <a:ext cx="5336214" cy="4467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3" tIns="45687" rIns="91373" bIns="456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10752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9428471"/>
            <a:ext cx="2890515" cy="496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3" tIns="45687" rIns="91373" bIns="45687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752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7002" y="9428471"/>
            <a:ext cx="2890514" cy="496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3" tIns="45687" rIns="91373" bIns="4568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655EFF0-D3B3-4007-8159-4B281B136A4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419954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 txBox="1">
            <a:spLocks noGrp="1" noChangeArrowheads="1"/>
          </p:cNvSpPr>
          <p:nvPr/>
        </p:nvSpPr>
        <p:spPr bwMode="auto">
          <a:xfrm>
            <a:off x="3983390" y="9781761"/>
            <a:ext cx="3050362" cy="515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944" tIns="49972" rIns="99944" bIns="49972" anchor="b"/>
          <a:lstStyle>
            <a:lvl1pPr defTabSz="9747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defTabSz="9747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defTabSz="9747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defTabSz="9747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defTabSz="9747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defTabSz="9747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defTabSz="9747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defTabSz="9747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defTabSz="9747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C1AA758-63F9-4C89-B14A-E9909E98E0DB}" type="slidenum">
              <a:rPr lang="zh-TW" altLang="en-US">
                <a:solidFill>
                  <a:srgbClr val="000000"/>
                </a:solidFill>
                <a:ea typeface="金梅毛楷體"/>
              </a:rPr>
              <a:pPr algn="r" eaLnBrk="1" hangingPunct="1">
                <a:spcBef>
                  <a:spcPct val="0"/>
                </a:spcBef>
              </a:pPr>
              <a:t>1</a:t>
            </a:fld>
            <a:endParaRPr lang="en-US" altLang="zh-TW">
              <a:solidFill>
                <a:srgbClr val="000000"/>
              </a:solidFill>
              <a:ea typeface="金梅毛楷體"/>
            </a:endParaRPr>
          </a:p>
        </p:txBody>
      </p:sp>
      <p:sp>
        <p:nvSpPr>
          <p:cNvPr id="18435" name="Rectangle 7"/>
          <p:cNvSpPr txBox="1">
            <a:spLocks noGrp="1" noChangeArrowheads="1"/>
          </p:cNvSpPr>
          <p:nvPr/>
        </p:nvSpPr>
        <p:spPr bwMode="auto">
          <a:xfrm>
            <a:off x="3983390" y="9781761"/>
            <a:ext cx="3050362" cy="515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944" tIns="49972" rIns="99944" bIns="49972" anchor="b"/>
          <a:lstStyle>
            <a:lvl1pPr defTabSz="9747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defTabSz="9747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defTabSz="9747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defTabSz="9747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defTabSz="9747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defTabSz="9747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defTabSz="9747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defTabSz="9747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defTabSz="9747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2630430-09E4-43C0-BD49-D1D663BB1AD6}" type="slidenum">
              <a:rPr lang="zh-TW" altLang="en-US">
                <a:solidFill>
                  <a:srgbClr val="000000"/>
                </a:solidFill>
                <a:ea typeface="金梅毛楷體"/>
              </a:rPr>
              <a:pPr algn="r" eaLnBrk="1" hangingPunct="1">
                <a:spcBef>
                  <a:spcPct val="0"/>
                </a:spcBef>
              </a:pPr>
              <a:t>1</a:t>
            </a:fld>
            <a:endParaRPr lang="en-US" altLang="zh-TW">
              <a:solidFill>
                <a:srgbClr val="000000"/>
              </a:solidFill>
              <a:ea typeface="金梅毛楷體"/>
            </a:endParaRPr>
          </a:p>
        </p:txBody>
      </p:sp>
      <p:sp>
        <p:nvSpPr>
          <p:cNvPr id="184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9325" y="768350"/>
            <a:ext cx="5143500" cy="3857625"/>
          </a:xfrm>
          <a:ln/>
        </p:spPr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948" tIns="48479" rIns="96948" bIns="48479"/>
          <a:lstStyle/>
          <a:p>
            <a:endParaRPr lang="zh-TW" altLang="zh-TW" dirty="0"/>
          </a:p>
        </p:txBody>
      </p:sp>
      <p:sp>
        <p:nvSpPr>
          <p:cNvPr id="18438" name="投影片編號版面配置區 1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61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68876" indent="-295717" defTabSz="990661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82882" indent="-236576" defTabSz="990661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56034" indent="-236576" defTabSz="990661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129188" indent="-236576" defTabSz="990661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602340" indent="-236576" defTabSz="990661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3075495" indent="-236576" defTabSz="990661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548645" indent="-236576" defTabSz="990661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4021799" indent="-236576" defTabSz="990661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A8154978-6E01-4E41-A1B8-C62E24AE6876}" type="slidenum">
              <a:rPr lang="en-US" altLang="zh-TW" sz="1300">
                <a:solidFill>
                  <a:srgbClr val="000000"/>
                </a:solidFill>
                <a:ea typeface="金梅毛楷體"/>
                <a:cs typeface="金梅毛楷體"/>
              </a:rPr>
              <a:pPr eaLnBrk="1" hangingPunct="1">
                <a:spcBef>
                  <a:spcPct val="0"/>
                </a:spcBef>
              </a:pPr>
              <a:t>1</a:t>
            </a:fld>
            <a:endParaRPr lang="en-US" altLang="zh-TW" sz="1300">
              <a:solidFill>
                <a:srgbClr val="000000"/>
              </a:solidFill>
              <a:ea typeface="金梅毛楷體"/>
              <a:cs typeface="金梅毛楷體"/>
            </a:endParaRPr>
          </a:p>
        </p:txBody>
      </p:sp>
    </p:spTree>
    <p:extLst>
      <p:ext uri="{BB962C8B-B14F-4D97-AF65-F5344CB8AC3E}">
        <p14:creationId xmlns:p14="http://schemas.microsoft.com/office/powerpoint/2010/main" val="17177291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3288" y="760413"/>
            <a:ext cx="5059362" cy="37957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備忘稿版面配置區 2"/>
          <p:cNvSpPr>
            <a:spLocks noGrp="1"/>
          </p:cNvSpPr>
          <p:nvPr>
            <p:ph type="body" idx="1"/>
          </p:nvPr>
        </p:nvSpPr>
        <p:spPr>
          <a:xfrm>
            <a:off x="915826" y="4810155"/>
            <a:ext cx="5031433" cy="455292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01" tIns="46148" rIns="92301" bIns="46148"/>
          <a:lstStyle/>
          <a:p>
            <a:endParaRPr lang="zh-TW" altLang="en-US"/>
          </a:p>
        </p:txBody>
      </p:sp>
      <p:sp>
        <p:nvSpPr>
          <p:cNvPr id="36868" name="投影片編號版面配置區 3"/>
          <p:cNvSpPr txBox="1">
            <a:spLocks noGrp="1"/>
          </p:cNvSpPr>
          <p:nvPr/>
        </p:nvSpPr>
        <p:spPr bwMode="auto">
          <a:xfrm>
            <a:off x="3888658" y="9617096"/>
            <a:ext cx="2974418" cy="506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01" tIns="46148" rIns="92301" bIns="46148" anchor="b"/>
          <a:lstStyle>
            <a:lvl1pPr defTabSz="917575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917575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917575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917575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917575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defTabSz="910234">
              <a:defRPr/>
            </a:pPr>
            <a:fld id="{2DDFAA1D-CE83-4152-BB39-340066609597}" type="slidenum">
              <a:rPr lang="en-US" altLang="zh-TW" sz="1200" b="0">
                <a:solidFill>
                  <a:prstClr val="black"/>
                </a:solidFill>
                <a:latin typeface="Times New Roman" panose="02020603050405020304" pitchFamily="18" charset="0"/>
              </a:rPr>
              <a:pPr algn="r" defTabSz="910234">
                <a:defRPr/>
              </a:pPr>
              <a:t>2</a:t>
            </a:fld>
            <a:endParaRPr lang="en-US" altLang="zh-TW" sz="1200" b="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0107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3288" y="760413"/>
            <a:ext cx="5059362" cy="37957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備忘稿版面配置區 2"/>
          <p:cNvSpPr>
            <a:spLocks noGrp="1"/>
          </p:cNvSpPr>
          <p:nvPr>
            <p:ph type="body" idx="1"/>
          </p:nvPr>
        </p:nvSpPr>
        <p:spPr>
          <a:xfrm>
            <a:off x="915826" y="4810155"/>
            <a:ext cx="5031433" cy="455292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01" tIns="46148" rIns="92301" bIns="46148"/>
          <a:lstStyle/>
          <a:p>
            <a:endParaRPr lang="zh-TW" altLang="en-US"/>
          </a:p>
        </p:txBody>
      </p:sp>
      <p:sp>
        <p:nvSpPr>
          <p:cNvPr id="36868" name="投影片編號版面配置區 3"/>
          <p:cNvSpPr txBox="1">
            <a:spLocks noGrp="1"/>
          </p:cNvSpPr>
          <p:nvPr/>
        </p:nvSpPr>
        <p:spPr bwMode="auto">
          <a:xfrm>
            <a:off x="3888658" y="9617096"/>
            <a:ext cx="2974418" cy="506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01" tIns="46148" rIns="92301" bIns="46148" anchor="b"/>
          <a:lstStyle>
            <a:lvl1pPr defTabSz="917575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917575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917575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917575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917575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/>
            <a:fld id="{2DDFAA1D-CE83-4152-BB39-340066609597}" type="slidenum">
              <a:rPr lang="en-US" altLang="zh-TW" sz="1200" b="0">
                <a:solidFill>
                  <a:prstClr val="black"/>
                </a:solidFill>
                <a:latin typeface="Times New Roman" panose="02020603050405020304" pitchFamily="18" charset="0"/>
              </a:rPr>
              <a:pPr algn="r"/>
              <a:t>21</a:t>
            </a:fld>
            <a:endParaRPr lang="en-US" altLang="zh-TW" sz="1200" b="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41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hidden">
          <a:xfrm>
            <a:off x="228600" y="3200400"/>
            <a:ext cx="8763000" cy="1341438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en-US"/>
          </a:p>
        </p:txBody>
      </p:sp>
      <p:pic>
        <p:nvPicPr>
          <p:cNvPr id="5" name="Picture 7" descr="ANABNR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00" t="-1314" r="-2" b="-36961"/>
          <a:stretch>
            <a:fillRect/>
          </a:stretch>
        </p:blipFill>
        <p:spPr bwMode="auto">
          <a:xfrm>
            <a:off x="533400" y="3200400"/>
            <a:ext cx="84582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9"/>
          <p:cNvSpPr>
            <a:spLocks noChangeArrowheads="1"/>
          </p:cNvSpPr>
          <p:nvPr/>
        </p:nvSpPr>
        <p:spPr bwMode="hidden">
          <a:xfrm>
            <a:off x="795338" y="2895600"/>
            <a:ext cx="304800" cy="990600"/>
          </a:xfrm>
          <a:prstGeom prst="rect">
            <a:avLst/>
          </a:prstGeom>
          <a:solidFill>
            <a:schemeClr val="accent2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539668" name="Rectangle 20"/>
          <p:cNvSpPr>
            <a:spLocks noGrp="1" noChangeArrowheads="1"/>
          </p:cNvSpPr>
          <p:nvPr>
            <p:ph type="ctrTitle"/>
          </p:nvPr>
        </p:nvSpPr>
        <p:spPr>
          <a:xfrm>
            <a:off x="1143000" y="1981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539669" name="Rectangle 21"/>
          <p:cNvSpPr>
            <a:spLocks noGrp="1" noChangeArrowheads="1"/>
          </p:cNvSpPr>
          <p:nvPr>
            <p:ph type="subTitle" idx="1"/>
          </p:nvPr>
        </p:nvSpPr>
        <p:spPr>
          <a:xfrm>
            <a:off x="2038350" y="4351338"/>
            <a:ext cx="6400800" cy="1371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7" name="Rectangle 22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2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2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36651FDA-B4D4-4D30-8D3F-2ABACE9047E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40045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2928A4-5930-42A7-AEA9-81DE153A2D69}" type="slidenum">
              <a:rPr lang="zh-TW" altLang="en-US"/>
              <a:pPr>
                <a:defRPr/>
              </a:pPr>
              <a:t>‹#›</a:t>
            </a:fld>
            <a:endParaRPr lang="en-US" altLang="zh-TW" sz="1400"/>
          </a:p>
        </p:txBody>
      </p:sp>
    </p:spTree>
    <p:extLst>
      <p:ext uri="{BB962C8B-B14F-4D97-AF65-F5344CB8AC3E}">
        <p14:creationId xmlns:p14="http://schemas.microsoft.com/office/powerpoint/2010/main" val="3086669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96100" y="838200"/>
            <a:ext cx="1943100" cy="537845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066800" y="838200"/>
            <a:ext cx="5676900" cy="537845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E94838-5A33-4AAB-A395-4D22C85BE059}" type="slidenum">
              <a:rPr lang="zh-TW" altLang="en-US"/>
              <a:pPr>
                <a:defRPr/>
              </a:pPr>
              <a:t>‹#›</a:t>
            </a:fld>
            <a:endParaRPr lang="en-US" altLang="zh-TW" sz="1400"/>
          </a:p>
        </p:txBody>
      </p:sp>
    </p:spTree>
    <p:extLst>
      <p:ext uri="{BB962C8B-B14F-4D97-AF65-F5344CB8AC3E}">
        <p14:creationId xmlns:p14="http://schemas.microsoft.com/office/powerpoint/2010/main" val="1841124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1066800" y="838200"/>
            <a:ext cx="7772400" cy="537845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3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10F590-C1AF-4298-9B74-2185309B1F81}" type="slidenum">
              <a:rPr lang="zh-TW" altLang="en-US"/>
              <a:pPr>
                <a:defRPr/>
              </a:pPr>
              <a:t>‹#›</a:t>
            </a:fld>
            <a:endParaRPr lang="en-US" altLang="zh-TW" sz="1400"/>
          </a:p>
        </p:txBody>
      </p:sp>
    </p:spTree>
    <p:extLst>
      <p:ext uri="{BB962C8B-B14F-4D97-AF65-F5344CB8AC3E}">
        <p14:creationId xmlns:p14="http://schemas.microsoft.com/office/powerpoint/2010/main" val="24514946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標題，1 個大物件與 2 個小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66800" y="838200"/>
            <a:ext cx="77724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066800" y="2101850"/>
            <a:ext cx="3810000" cy="4114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5029200" y="2101850"/>
            <a:ext cx="3810000" cy="1981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5029200" y="4235450"/>
            <a:ext cx="3810000" cy="1981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253448-4BCE-47C3-88BF-FEC769A8BC8B}" type="slidenum">
              <a:rPr lang="zh-TW" altLang="en-US"/>
              <a:pPr>
                <a:defRPr/>
              </a:pPr>
              <a:t>‹#›</a:t>
            </a:fld>
            <a:endParaRPr lang="en-US" altLang="zh-TW" sz="1400"/>
          </a:p>
        </p:txBody>
      </p:sp>
    </p:spTree>
    <p:extLst>
      <p:ext uri="{BB962C8B-B14F-4D97-AF65-F5344CB8AC3E}">
        <p14:creationId xmlns:p14="http://schemas.microsoft.com/office/powerpoint/2010/main" val="13845603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66800" y="838200"/>
            <a:ext cx="77724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1066800" y="2101850"/>
            <a:ext cx="7772400" cy="4114800"/>
          </a:xfrm>
        </p:spPr>
        <p:txBody>
          <a:bodyPr/>
          <a:lstStyle/>
          <a:p>
            <a:pPr lvl="0"/>
            <a:endParaRPr lang="zh-TW" altLang="en-US" noProof="0"/>
          </a:p>
        </p:txBody>
      </p:sp>
      <p:sp>
        <p:nvSpPr>
          <p:cNvPr id="4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EA57D8-2224-4C66-B659-AD31D2FBE26C}" type="slidenum">
              <a:rPr lang="zh-TW" altLang="en-US"/>
              <a:pPr>
                <a:defRPr/>
              </a:pPr>
              <a:t>‹#›</a:t>
            </a:fld>
            <a:endParaRPr lang="en-US" altLang="zh-TW" sz="1400"/>
          </a:p>
        </p:txBody>
      </p:sp>
    </p:spTree>
    <p:extLst>
      <p:ext uri="{BB962C8B-B14F-4D97-AF65-F5344CB8AC3E}">
        <p14:creationId xmlns:p14="http://schemas.microsoft.com/office/powerpoint/2010/main" val="2417139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03AB7-E692-4596-8195-3979B3BA9FBF}" type="slidenum">
              <a:rPr lang="zh-TW" altLang="en-US"/>
              <a:pPr>
                <a:defRPr/>
              </a:pPr>
              <a:t>‹#›</a:t>
            </a:fld>
            <a:endParaRPr lang="en-US" altLang="zh-TW" sz="1400"/>
          </a:p>
        </p:txBody>
      </p:sp>
    </p:spTree>
    <p:extLst>
      <p:ext uri="{BB962C8B-B14F-4D97-AF65-F5344CB8AC3E}">
        <p14:creationId xmlns:p14="http://schemas.microsoft.com/office/powerpoint/2010/main" val="3369747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746250-158D-46B1-BD63-23F0489EB527}" type="slidenum">
              <a:rPr lang="zh-TW" altLang="en-US"/>
              <a:pPr>
                <a:defRPr/>
              </a:pPr>
              <a:t>‹#›</a:t>
            </a:fld>
            <a:endParaRPr lang="en-US" altLang="zh-TW" sz="1400"/>
          </a:p>
        </p:txBody>
      </p:sp>
    </p:spTree>
    <p:extLst>
      <p:ext uri="{BB962C8B-B14F-4D97-AF65-F5344CB8AC3E}">
        <p14:creationId xmlns:p14="http://schemas.microsoft.com/office/powerpoint/2010/main" val="359490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066800" y="21018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029200" y="21018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3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0B1D59-778E-4CC6-BF3C-B64D5B7BA19F}" type="slidenum">
              <a:rPr lang="zh-TW" altLang="en-US"/>
              <a:pPr>
                <a:defRPr/>
              </a:pPr>
              <a:t>‹#›</a:t>
            </a:fld>
            <a:endParaRPr lang="en-US" altLang="zh-TW" sz="1400"/>
          </a:p>
        </p:txBody>
      </p:sp>
    </p:spTree>
    <p:extLst>
      <p:ext uri="{BB962C8B-B14F-4D97-AF65-F5344CB8AC3E}">
        <p14:creationId xmlns:p14="http://schemas.microsoft.com/office/powerpoint/2010/main" val="3701144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3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B75C55-2476-4CF4-97F1-11AA6E8FF85D}" type="slidenum">
              <a:rPr lang="zh-TW" altLang="en-US"/>
              <a:pPr>
                <a:defRPr/>
              </a:pPr>
              <a:t>‹#›</a:t>
            </a:fld>
            <a:endParaRPr lang="en-US" altLang="zh-TW" sz="1400"/>
          </a:p>
        </p:txBody>
      </p:sp>
    </p:spTree>
    <p:extLst>
      <p:ext uri="{BB962C8B-B14F-4D97-AF65-F5344CB8AC3E}">
        <p14:creationId xmlns:p14="http://schemas.microsoft.com/office/powerpoint/2010/main" val="3605682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9DCD1E-7AC5-40EB-BB56-660F41CEE501}" type="slidenum">
              <a:rPr lang="zh-TW" altLang="en-US"/>
              <a:pPr>
                <a:defRPr/>
              </a:pPr>
              <a:t>‹#›</a:t>
            </a:fld>
            <a:endParaRPr lang="en-US" altLang="zh-TW" sz="1400"/>
          </a:p>
        </p:txBody>
      </p:sp>
    </p:spTree>
    <p:extLst>
      <p:ext uri="{BB962C8B-B14F-4D97-AF65-F5344CB8AC3E}">
        <p14:creationId xmlns:p14="http://schemas.microsoft.com/office/powerpoint/2010/main" val="2807293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2DB182-6E50-408E-A836-0383DD348322}" type="slidenum">
              <a:rPr lang="zh-TW" altLang="en-US"/>
              <a:pPr>
                <a:defRPr/>
              </a:pPr>
              <a:t>‹#›</a:t>
            </a:fld>
            <a:endParaRPr lang="en-US" altLang="zh-TW" sz="1400"/>
          </a:p>
        </p:txBody>
      </p:sp>
    </p:spTree>
    <p:extLst>
      <p:ext uri="{BB962C8B-B14F-4D97-AF65-F5344CB8AC3E}">
        <p14:creationId xmlns:p14="http://schemas.microsoft.com/office/powerpoint/2010/main" val="827615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3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4F4C25-24D4-4EF2-A848-534F3F8D77B2}" type="slidenum">
              <a:rPr lang="zh-TW" altLang="en-US"/>
              <a:pPr>
                <a:defRPr/>
              </a:pPr>
              <a:t>‹#›</a:t>
            </a:fld>
            <a:endParaRPr lang="en-US" altLang="zh-TW" sz="1400"/>
          </a:p>
        </p:txBody>
      </p:sp>
    </p:spTree>
    <p:extLst>
      <p:ext uri="{BB962C8B-B14F-4D97-AF65-F5344CB8AC3E}">
        <p14:creationId xmlns:p14="http://schemas.microsoft.com/office/powerpoint/2010/main" val="3662520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3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21BB78-60BC-4A5C-94DE-D16DF45602D9}" type="slidenum">
              <a:rPr lang="zh-TW" altLang="en-US"/>
              <a:pPr>
                <a:defRPr/>
              </a:pPr>
              <a:t>‹#›</a:t>
            </a:fld>
            <a:endParaRPr lang="en-US" altLang="zh-TW" sz="1400"/>
          </a:p>
        </p:txBody>
      </p:sp>
    </p:spTree>
    <p:extLst>
      <p:ext uri="{BB962C8B-B14F-4D97-AF65-F5344CB8AC3E}">
        <p14:creationId xmlns:p14="http://schemas.microsoft.com/office/powerpoint/2010/main" val="1293890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5"/>
          <p:cNvSpPr>
            <a:spLocks noChangeArrowheads="1"/>
          </p:cNvSpPr>
          <p:nvPr/>
        </p:nvSpPr>
        <p:spPr bwMode="hidden">
          <a:xfrm>
            <a:off x="152400" y="0"/>
            <a:ext cx="1447800" cy="68580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1027" name="Rectangle 26"/>
          <p:cNvSpPr>
            <a:spLocks noChangeArrowheads="1"/>
          </p:cNvSpPr>
          <p:nvPr/>
        </p:nvSpPr>
        <p:spPr bwMode="hidden">
          <a:xfrm>
            <a:off x="1676400" y="0"/>
            <a:ext cx="7467600" cy="12192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1028" name="Rectangle 27" descr="Stationery"/>
          <p:cNvSpPr>
            <a:spLocks noChangeArrowheads="1"/>
          </p:cNvSpPr>
          <p:nvPr/>
        </p:nvSpPr>
        <p:spPr bwMode="auto">
          <a:xfrm>
            <a:off x="457200" y="0"/>
            <a:ext cx="1219200" cy="762000"/>
          </a:xfrm>
          <a:prstGeom prst="rect">
            <a:avLst/>
          </a:prstGeom>
          <a:blipFill dpi="0" rotWithShape="0">
            <a:blip r:embed="rId16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1029" name="Rectangle 28" descr="Stationery"/>
          <p:cNvSpPr>
            <a:spLocks noChangeArrowheads="1"/>
          </p:cNvSpPr>
          <p:nvPr/>
        </p:nvSpPr>
        <p:spPr bwMode="auto">
          <a:xfrm>
            <a:off x="0" y="0"/>
            <a:ext cx="457200" cy="6858000"/>
          </a:xfrm>
          <a:prstGeom prst="rect">
            <a:avLst/>
          </a:prstGeom>
          <a:blipFill dpi="0" rotWithShape="0">
            <a:blip r:embed="rId16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1030" name="Rectangle 29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838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538655" name="Rectangle 3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4135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400">
                <a:solidFill>
                  <a:schemeClr val="tx2"/>
                </a:solidFill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38656" name="Rectangle 3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4135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400">
                <a:solidFill>
                  <a:schemeClr val="tx2"/>
                </a:solidFill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pic>
        <p:nvPicPr>
          <p:cNvPr id="1033" name="Picture 33" descr="anabnr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725" y="0"/>
            <a:ext cx="7915275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Rectangle 34"/>
          <p:cNvSpPr>
            <a:spLocks noChangeArrowheads="1"/>
          </p:cNvSpPr>
          <p:nvPr/>
        </p:nvSpPr>
        <p:spPr bwMode="auto">
          <a:xfrm>
            <a:off x="304800" y="457200"/>
            <a:ext cx="2514600" cy="304800"/>
          </a:xfrm>
          <a:prstGeom prst="rect">
            <a:avLst/>
          </a:prstGeom>
          <a:solidFill>
            <a:schemeClr val="accent2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538659" name="Rectangle 3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4135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0701981-8311-4C5B-B3B0-EFAF8A2DDFD6}" type="slidenum">
              <a:rPr lang="zh-TW" altLang="en-US"/>
              <a:pPr>
                <a:defRPr/>
              </a:pPr>
              <a:t>‹#›</a:t>
            </a:fld>
            <a:endParaRPr lang="en-US" altLang="zh-TW" sz="1400"/>
          </a:p>
        </p:txBody>
      </p:sp>
      <p:sp>
        <p:nvSpPr>
          <p:cNvPr id="1036" name="Rectangle 3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210185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2" r:id="rId1"/>
    <p:sldLayoutId id="2147483989" r:id="rId2"/>
    <p:sldLayoutId id="2147483990" r:id="rId3"/>
    <p:sldLayoutId id="2147483991" r:id="rId4"/>
    <p:sldLayoutId id="2147483992" r:id="rId5"/>
    <p:sldLayoutId id="2147483993" r:id="rId6"/>
    <p:sldLayoutId id="2147483994" r:id="rId7"/>
    <p:sldLayoutId id="2147483995" r:id="rId8"/>
    <p:sldLayoutId id="2147483996" r:id="rId9"/>
    <p:sldLayoutId id="2147483997" r:id="rId10"/>
    <p:sldLayoutId id="2147483998" r:id="rId11"/>
    <p:sldLayoutId id="2147483999" r:id="rId12"/>
    <p:sldLayoutId id="2147484000" r:id="rId13"/>
    <p:sldLayoutId id="2147484001" r:id="rId1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75000"/>
        <a:buFont typeface="Wingdings" panose="05000000000000000000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1027113" indent="-4556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n"/>
        <a:defRPr kumimoji="1" sz="2800">
          <a:solidFill>
            <a:schemeClr val="tx1"/>
          </a:solidFill>
          <a:latin typeface="+mn-lt"/>
          <a:ea typeface="+mn-ea"/>
        </a:defRPr>
      </a:lvl2pPr>
      <a:lvl3pPr marL="1370013" indent="-228600" algn="l" rtl="0" eaLnBrk="0" fontAlgn="base" hangingPunct="0">
        <a:spcBef>
          <a:spcPct val="20000"/>
        </a:spcBef>
        <a:spcAft>
          <a:spcPct val="0"/>
        </a:spcAft>
        <a:buClr>
          <a:srgbClr val="666699"/>
        </a:buClr>
        <a:buSzPct val="70000"/>
        <a:buFont typeface="Wingdings" panose="05000000000000000000" pitchFamily="2" charset="2"/>
        <a:buChar char="n"/>
        <a:defRPr kumimoji="1" sz="2400">
          <a:solidFill>
            <a:schemeClr val="tx1"/>
          </a:solidFill>
          <a:latin typeface="+mn-lt"/>
          <a:ea typeface="+mn-ea"/>
        </a:defRPr>
      </a:lvl3pPr>
      <a:lvl4pPr marL="1712913" indent="-228600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anose="05000000000000000000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&#20844;&#36335;&#32317;&#23616;&#35069;&#20316;&#22823;&#22411;&#36554;&#35222;&#37326;&#27515;&#35282;&#21450;&#20839;&#36650;&#24046;&#23459;&#23566;&#24433;&#29255;.mp4" TargetMode="External"/><Relationship Id="rId2" Type="http://schemas.openxmlformats.org/officeDocument/2006/relationships/hyperlink" Target="&#20132;&#36890;&#22823;&#38538;&#35069;&#20316;&#19968;&#36335;&#23433;%20&#20445;&#24179;&#23433;-&#36960;&#38626;&#22823;&#22411;&#36554;&#23560;&#36655;.mp4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5" name="Picture 3" descr="C:\desktop\kao\01-0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0"/>
          <a:stretch/>
        </p:blipFill>
        <p:spPr bwMode="auto">
          <a:xfrm>
            <a:off x="4573" y="-6653"/>
            <a:ext cx="9139427" cy="4515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3" name="WordArt 6"/>
          <p:cNvSpPr>
            <a:spLocks noChangeArrowheads="1" noChangeShapeType="1" noTextEdit="1"/>
          </p:cNvSpPr>
          <p:nvPr/>
        </p:nvSpPr>
        <p:spPr bwMode="auto">
          <a:xfrm>
            <a:off x="5024439" y="4311651"/>
            <a:ext cx="3200400" cy="6016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zh-TW" altLang="en-US" sz="3600" kern="10" dirty="0">
              <a:gradFill rotWithShape="1">
                <a:gsLst>
                  <a:gs pos="0">
                    <a:srgbClr val="2F5E8D"/>
                  </a:gs>
                  <a:gs pos="50000">
                    <a:srgbClr val="007DFA"/>
                  </a:gs>
                  <a:gs pos="100000">
                    <a:srgbClr val="2F5E8D"/>
                  </a:gs>
                </a:gsLst>
                <a:lin ang="0" scaled="1"/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967539" y="4311650"/>
            <a:ext cx="1565275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zh-TW" altLang="en-US" sz="4000" kern="10" dirty="0">
              <a:gradFill rotWithShape="1">
                <a:gsLst>
                  <a:gs pos="0">
                    <a:srgbClr val="2F5E8D"/>
                  </a:gs>
                  <a:gs pos="50000">
                    <a:srgbClr val="007DFA"/>
                  </a:gs>
                  <a:gs pos="100000">
                    <a:srgbClr val="2F5E8D"/>
                  </a:gs>
                </a:gsLst>
                <a:lin ang="0" scaled="1"/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967538" y="4292601"/>
            <a:ext cx="1847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endParaRPr lang="zh-TW" altLang="en-US" sz="4000" kern="10" dirty="0">
              <a:gradFill rotWithShape="1">
                <a:gsLst>
                  <a:gs pos="0">
                    <a:srgbClr val="2F5E8D"/>
                  </a:gs>
                  <a:gs pos="50000">
                    <a:srgbClr val="007DFA"/>
                  </a:gs>
                  <a:gs pos="100000">
                    <a:srgbClr val="2F5E8D"/>
                  </a:gs>
                </a:gsLst>
                <a:lin ang="0" scaled="1"/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" name="AutoShape 12" descr="“高雄市”的图片搜索结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3" name="AutoShape 14" descr="“高雄市”的图片搜索结果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" name="AutoShape 16" descr="“高雄市”的图片搜索结果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6" name="投影片編號版面配置區 4">
            <a:extLst>
              <a:ext uri="{FF2B5EF4-FFF2-40B4-BE49-F238E27FC236}">
                <a16:creationId xmlns:a16="http://schemas.microsoft.com/office/drawing/2014/main" id="{FB704F09-E0B2-4162-96BF-D4A112C3B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29600" y="6413500"/>
            <a:ext cx="914400" cy="457200"/>
          </a:xfrm>
        </p:spPr>
        <p:txBody>
          <a:bodyPr/>
          <a:lstStyle/>
          <a:p>
            <a:pPr>
              <a:defRPr/>
            </a:pPr>
            <a:fld id="{39F8F9F6-FC84-43A3-A540-745933A4C332}" type="slidenum">
              <a:rPr lang="en-US" altLang="zh-TW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1</a:t>
            </a:fld>
            <a:endParaRPr lang="en-US" altLang="zh-TW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20">
            <a:extLst>
              <a:ext uri="{FF2B5EF4-FFF2-40B4-BE49-F238E27FC236}">
                <a16:creationId xmlns:a16="http://schemas.microsoft.com/office/drawing/2014/main" id="{2830E6FF-201F-44DF-AC97-F49F8B22B7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592" y="4913314"/>
            <a:ext cx="7928049" cy="1281877"/>
          </a:xfrm>
          <a:prstGeom prst="rect">
            <a:avLst/>
          </a:prstGeom>
          <a:solidFill>
            <a:schemeClr val="bg1">
              <a:alpha val="80000"/>
            </a:schemeClr>
          </a:solidFill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 anchor="ctr"/>
          <a:lstStyle/>
          <a:p>
            <a:pPr>
              <a:defRPr/>
            </a:pPr>
            <a:r>
              <a:rPr kumimoji="0" lang="zh-TW" alt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防制</a:t>
            </a:r>
            <a:r>
              <a:rPr kumimoji="0" lang="zh-TW" altLang="en-US" sz="4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大型車</a:t>
            </a:r>
            <a:r>
              <a:rPr kumimoji="0" lang="zh-TW" alt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交通事故簡報</a:t>
            </a:r>
            <a:endParaRPr kumimoji="0" lang="en-US" altLang="zh-TW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1124652"/>
      </p:ext>
    </p:extLst>
  </p:cSld>
  <p:clrMapOvr>
    <a:masterClrMapping/>
  </p:clrMapOvr>
  <p:transition spd="slow">
    <p:zoom dir="in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2DB182-6E50-408E-A836-0383DD348322}" type="slidenum">
              <a:rPr lang="zh-TW" altLang="en-US" smtClean="0"/>
              <a:pPr>
                <a:defRPr/>
              </a:pPr>
              <a:t>10</a:t>
            </a:fld>
            <a:endParaRPr lang="en-US" altLang="zh-TW" sz="1400"/>
          </a:p>
        </p:txBody>
      </p:sp>
      <p:sp>
        <p:nvSpPr>
          <p:cNvPr id="3" name="矩形 2"/>
          <p:cNvSpPr/>
          <p:nvPr/>
        </p:nvSpPr>
        <p:spPr>
          <a:xfrm>
            <a:off x="746381" y="1124744"/>
            <a:ext cx="8002083" cy="51258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5963" lvl="0" indent="-715963" algn="just">
              <a:lnSpc>
                <a:spcPts val="3600"/>
              </a:lnSpc>
              <a:buNone/>
            </a:pPr>
            <a:r>
              <a:rPr lang="zh-TW" altLang="en-US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zh-TW" altLang="en-US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超載。</a:t>
            </a:r>
            <a:r>
              <a:rPr lang="en-US" altLang="zh-TW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道交條例第</a:t>
            </a:r>
            <a:r>
              <a:rPr lang="en-US" altLang="zh-TW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29</a:t>
            </a:r>
            <a:r>
              <a:rPr lang="zh-TW" altLang="zh-TW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條</a:t>
            </a:r>
            <a:r>
              <a:rPr lang="en-US" altLang="zh-TW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28650" indent="-628650" algn="just">
              <a:lnSpc>
                <a:spcPts val="3600"/>
              </a:lnSpc>
            </a:pPr>
            <a:r>
              <a:rPr lang="zh-TW" altLang="en-US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二、</a:t>
            </a:r>
            <a:r>
              <a:rPr lang="zh-TW" altLang="zh-TW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超速。</a:t>
            </a:r>
            <a:r>
              <a:rPr lang="en-US" altLang="zh-TW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道交條例第</a:t>
            </a:r>
            <a:r>
              <a:rPr lang="en-US" altLang="zh-TW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zh-TW" altLang="zh-TW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條</a:t>
            </a:r>
            <a:r>
              <a:rPr lang="en-US" altLang="zh-TW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。運用移動式測速照相至大型車事故發生熱點加強取締。</a:t>
            </a:r>
            <a:endParaRPr lang="en-US" altLang="zh-TW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36588" lvl="0" indent="-636588" algn="just">
              <a:lnSpc>
                <a:spcPts val="3600"/>
              </a:lnSpc>
              <a:buNone/>
            </a:pPr>
            <a:r>
              <a:rPr lang="zh-TW" altLang="en-US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三、</a:t>
            </a:r>
            <a:r>
              <a:rPr lang="zh-TW" altLang="zh-TW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闖紅燈及紅燈違規右轉。</a:t>
            </a:r>
            <a:r>
              <a:rPr lang="en-US" altLang="zh-TW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道交條例第</a:t>
            </a:r>
            <a:r>
              <a:rPr lang="en-US" altLang="zh-TW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53</a:t>
            </a:r>
            <a:r>
              <a:rPr lang="zh-TW" altLang="zh-TW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條第</a:t>
            </a:r>
            <a:r>
              <a:rPr lang="en-US" altLang="zh-TW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zh-TW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zh-TW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項</a:t>
            </a:r>
            <a:r>
              <a:rPr lang="en-US" altLang="zh-TW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於大型車出入頻繁路口派崗取締違規左右轉彎。</a:t>
            </a:r>
            <a:endParaRPr lang="en-US" altLang="zh-TW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15963" lvl="0" indent="-715963" algn="just">
              <a:lnSpc>
                <a:spcPts val="3600"/>
              </a:lnSpc>
              <a:buNone/>
            </a:pPr>
            <a:r>
              <a:rPr lang="zh-TW" altLang="en-US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四、</a:t>
            </a:r>
            <a:r>
              <a:rPr lang="zh-TW" altLang="zh-TW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違反管制</a:t>
            </a:r>
            <a:r>
              <a:rPr lang="en-US" altLang="zh-TW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禁行</a:t>
            </a:r>
            <a:r>
              <a:rPr lang="en-US" altLang="zh-TW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規定。</a:t>
            </a:r>
            <a:r>
              <a:rPr lang="en-US" altLang="zh-TW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道交條例第</a:t>
            </a:r>
            <a:r>
              <a:rPr lang="en-US" altLang="zh-TW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60</a:t>
            </a:r>
            <a:r>
              <a:rPr lang="zh-TW" altLang="zh-TW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條第</a:t>
            </a:r>
            <a:r>
              <a:rPr lang="en-US" altLang="zh-TW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zh-TW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項</a:t>
            </a:r>
            <a:r>
              <a:rPr lang="en-US" altLang="zh-TW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36588" lvl="0" indent="-636588" algn="just">
              <a:lnSpc>
                <a:spcPts val="3600"/>
              </a:lnSpc>
              <a:buNone/>
            </a:pPr>
            <a:r>
              <a:rPr lang="zh-TW" altLang="en-US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五、</a:t>
            </a:r>
            <a:r>
              <a:rPr lang="zh-TW" altLang="zh-TW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貨物滲漏、飛散、脫落、掉落。(道交條例第30條1項2款)</a:t>
            </a:r>
            <a:r>
              <a:rPr lang="zh-TW" altLang="en-US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46113" indent="-646113" algn="just">
              <a:lnSpc>
                <a:spcPts val="3600"/>
              </a:lnSpc>
            </a:pPr>
            <a:r>
              <a:rPr lang="zh-TW" altLang="en-US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六、在轉彎或變換車道前，未使用方向燈或不注意來往行人或轉彎前未減速慢行。</a:t>
            </a:r>
            <a:r>
              <a:rPr lang="en-US" altLang="zh-TW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道交條例第</a:t>
            </a:r>
            <a:r>
              <a:rPr lang="en-US" altLang="zh-TW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48</a:t>
            </a:r>
            <a:r>
              <a:rPr lang="zh-TW" altLang="en-US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條第</a:t>
            </a:r>
            <a:r>
              <a:rPr lang="en-US" altLang="zh-TW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項</a:t>
            </a:r>
            <a:r>
              <a:rPr lang="en-US" altLang="zh-TW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款</a:t>
            </a:r>
            <a:r>
              <a:rPr lang="en-US" altLang="zh-TW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E399F9-AA98-4D4C-88A5-C64C018CC9C3}"/>
              </a:ext>
            </a:extLst>
          </p:cNvPr>
          <p:cNvSpPr>
            <a:spLocks noChangeArrowheads="1"/>
          </p:cNvSpPr>
          <p:nvPr/>
        </p:nvSpPr>
        <p:spPr bwMode="gray">
          <a:xfrm>
            <a:off x="308720" y="234950"/>
            <a:ext cx="642352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zh-TW" altLang="en-US" sz="30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7515C35-D140-4567-8761-39E3B9DEE3F0}"/>
              </a:ext>
            </a:extLst>
          </p:cNvPr>
          <p:cNvSpPr>
            <a:spLocks noChangeArrowheads="1"/>
          </p:cNvSpPr>
          <p:nvPr/>
        </p:nvSpPr>
        <p:spPr bwMode="gray">
          <a:xfrm>
            <a:off x="467544" y="230255"/>
            <a:ext cx="642352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執法</a:t>
            </a:r>
            <a:r>
              <a:rPr lang="zh-TW" altLang="zh-TW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取締重點項目</a:t>
            </a:r>
            <a:endParaRPr lang="zh-TW" altLang="en-US" sz="28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099765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A6080620-E5B5-4BB0-91D3-EFAC93FCD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2DB182-6E50-408E-A836-0383DD348322}" type="slidenum">
              <a:rPr lang="zh-TW" altLang="en-US" smtClean="0"/>
              <a:pPr>
                <a:defRPr/>
              </a:pPr>
              <a:t>11</a:t>
            </a:fld>
            <a:endParaRPr lang="en-US" altLang="zh-TW" sz="140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3981D990-7B9D-4FE2-93D9-863BE0E858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692696"/>
            <a:ext cx="6165304" cy="6165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4286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2DB182-6E50-408E-A836-0383DD348322}" type="slidenum">
              <a:rPr lang="zh-TW" altLang="en-US" smtClean="0"/>
              <a:pPr>
                <a:defRPr/>
              </a:pPr>
              <a:t>12</a:t>
            </a:fld>
            <a:endParaRPr lang="en-US" altLang="zh-TW" sz="1400"/>
          </a:p>
        </p:txBody>
      </p:sp>
      <p:sp>
        <p:nvSpPr>
          <p:cNvPr id="3" name="矩形 2"/>
          <p:cNvSpPr/>
          <p:nvPr/>
        </p:nvSpPr>
        <p:spPr>
          <a:xfrm>
            <a:off x="683568" y="1052736"/>
            <a:ext cx="7632848" cy="46642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6113" lvl="0" indent="-646113" algn="just">
              <a:lnSpc>
                <a:spcPts val="3600"/>
              </a:lnSpc>
              <a:buNone/>
            </a:pPr>
            <a:r>
              <a:rPr lang="zh-TW" altLang="en-US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一、運用移動式測速照相至大型車事故發生熱點加強取締。</a:t>
            </a:r>
            <a:endParaRPr lang="en-US" altLang="zh-TW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 algn="just">
              <a:lnSpc>
                <a:spcPts val="3600"/>
              </a:lnSpc>
              <a:buNone/>
            </a:pPr>
            <a:r>
              <a:rPr lang="zh-TW" altLang="en-US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二、於大型車出入頻繁路口派崗取締違規左右轉彎。</a:t>
            </a:r>
            <a:endParaRPr lang="en-US" altLang="zh-TW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28650" indent="-628650" algn="just">
              <a:lnSpc>
                <a:spcPts val="3600"/>
              </a:lnSpc>
            </a:pPr>
            <a:r>
              <a:rPr lang="zh-TW" altLang="en-US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三、對於大型車違規超載行為，各分局配合所屬活動地磅及攔查至民間地磅站過磅後告發。</a:t>
            </a:r>
            <a:endParaRPr lang="en-US" altLang="zh-TW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28650" indent="-628650" algn="just">
              <a:lnSpc>
                <a:spcPts val="3600"/>
              </a:lnSpc>
            </a:pPr>
            <a:r>
              <a:rPr lang="zh-TW" altLang="en-US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四、監警聯合稽查勤務，將大型車各項違規，納入稽查取締重點。</a:t>
            </a:r>
            <a:endParaRPr lang="en-US" altLang="zh-TW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19125" indent="-619125" algn="just">
              <a:lnSpc>
                <a:spcPts val="3600"/>
              </a:lnSpc>
            </a:pPr>
            <a:r>
              <a:rPr lang="zh-TW" altLang="en-US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五、加強取締「在轉彎或變換車道前，未使用方向燈或不注意來往行人或轉彎前未減速慢行。」</a:t>
            </a:r>
            <a:r>
              <a:rPr lang="en-US" altLang="zh-TW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道交條例第</a:t>
            </a:r>
            <a:r>
              <a:rPr lang="en-US" altLang="zh-TW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48</a:t>
            </a:r>
            <a:r>
              <a:rPr lang="zh-TW" altLang="en-US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條第</a:t>
            </a:r>
            <a:r>
              <a:rPr lang="en-US" altLang="zh-TW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項</a:t>
            </a:r>
            <a:r>
              <a:rPr lang="en-US" altLang="zh-TW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款</a:t>
            </a:r>
            <a:r>
              <a:rPr lang="en-US" altLang="zh-TW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EE454D0-4151-40A2-AD47-26794C1B196C}"/>
              </a:ext>
            </a:extLst>
          </p:cNvPr>
          <p:cNvSpPr>
            <a:spLocks noChangeArrowheads="1"/>
          </p:cNvSpPr>
          <p:nvPr/>
        </p:nvSpPr>
        <p:spPr bwMode="gray">
          <a:xfrm>
            <a:off x="467544" y="230255"/>
            <a:ext cx="642352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執法取締作為</a:t>
            </a:r>
          </a:p>
        </p:txBody>
      </p:sp>
    </p:spTree>
    <p:extLst>
      <p:ext uri="{BB962C8B-B14F-4D97-AF65-F5344CB8AC3E}">
        <p14:creationId xmlns:p14="http://schemas.microsoft.com/office/powerpoint/2010/main" val="27541923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2DB182-6E50-408E-A836-0383DD348322}" type="slidenum">
              <a:rPr lang="zh-TW" altLang="en-US" smtClean="0"/>
              <a:pPr>
                <a:defRPr/>
              </a:pPr>
              <a:t>13</a:t>
            </a:fld>
            <a:endParaRPr lang="en-US" altLang="zh-TW" sz="1400"/>
          </a:p>
        </p:txBody>
      </p:sp>
      <p:sp>
        <p:nvSpPr>
          <p:cNvPr id="3" name="矩形 2"/>
          <p:cNvSpPr/>
          <p:nvPr/>
        </p:nvSpPr>
        <p:spPr>
          <a:xfrm>
            <a:off x="683568" y="1124744"/>
            <a:ext cx="7992888" cy="28175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8650" lvl="0" indent="-628650" algn="just">
              <a:lnSpc>
                <a:spcPts val="3600"/>
              </a:lnSpc>
            </a:pPr>
            <a:r>
              <a:rPr lang="zh-TW" altLang="en-US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一、邀請轄內廠商、運輸業者、協會參與自主管理座談，請業者自主管理，並約制所屬司機遵守交通規則，以減少事故發生。</a:t>
            </a:r>
            <a:endParaRPr lang="en-US" altLang="zh-TW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28650" lvl="0" indent="-628650" algn="just">
              <a:lnSpc>
                <a:spcPts val="3600"/>
              </a:lnSpc>
            </a:pPr>
            <a:r>
              <a:rPr lang="zh-TW" altLang="en-US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二、要求業者裝設先進駕駛輔助系統。</a:t>
            </a:r>
            <a:r>
              <a:rPr lang="en-US" altLang="zh-TW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包括</a:t>
            </a:r>
            <a:r>
              <a:rPr lang="en-US" altLang="zh-TW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行車視野輔助系統、轉彎及倒車警報裝置系統</a:t>
            </a:r>
            <a:r>
              <a:rPr lang="en-US" altLang="zh-TW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lvl="0" algn="just">
              <a:lnSpc>
                <a:spcPts val="3600"/>
              </a:lnSpc>
              <a:spcAft>
                <a:spcPts val="0"/>
              </a:spcAft>
            </a:pPr>
            <a:r>
              <a:rPr lang="zh-TW" altLang="en-US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iti TC Light"/>
              </a:rPr>
              <a:t>三、要求大型車轉彎時務必減速，並提早使用方向燈。</a:t>
            </a:r>
            <a:endParaRPr lang="en-US" altLang="zh-TW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Heiti TC Ligh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00E257-A86B-4C75-A9DC-6D434A656B07}"/>
              </a:ext>
            </a:extLst>
          </p:cNvPr>
          <p:cNvSpPr>
            <a:spLocks noChangeArrowheads="1"/>
          </p:cNvSpPr>
          <p:nvPr/>
        </p:nvSpPr>
        <p:spPr bwMode="gray">
          <a:xfrm>
            <a:off x="467544" y="230255"/>
            <a:ext cx="642352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事前預防作為</a:t>
            </a:r>
          </a:p>
        </p:txBody>
      </p:sp>
    </p:spTree>
    <p:extLst>
      <p:ext uri="{BB962C8B-B14F-4D97-AF65-F5344CB8AC3E}">
        <p14:creationId xmlns:p14="http://schemas.microsoft.com/office/powerpoint/2010/main" val="15501857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1412776"/>
            <a:ext cx="8352928" cy="5832648"/>
          </a:xfrm>
        </p:spPr>
        <p:txBody>
          <a:bodyPr/>
          <a:lstStyle/>
          <a:p>
            <a:r>
              <a:rPr lang="zh-TW" altLang="en-US" sz="2400" b="1" kern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行車紀錄器</a:t>
            </a:r>
            <a:endParaRPr lang="en-US" altLang="zh-TW" sz="2400" b="1" kern="12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b="1" kern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視野輔助系統。</a:t>
            </a:r>
            <a:endParaRPr lang="en-US" altLang="zh-TW" sz="2400" b="1" kern="12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b="1" kern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轉彎、倒車警報裝置。</a:t>
            </a:r>
            <a:endParaRPr lang="en-US" altLang="zh-TW" sz="2400" b="1" kern="12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b="1" kern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防止捲入裝置。</a:t>
            </a:r>
            <a:endParaRPr lang="en-US" altLang="zh-TW" sz="2400" b="1" kern="12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E03AB7-E692-4596-8195-3979B3BA9FBF}" type="slidenum">
              <a:rPr lang="zh-TW" altLang="en-US" smtClean="0"/>
              <a:pPr>
                <a:defRPr/>
              </a:pPr>
              <a:t>14</a:t>
            </a:fld>
            <a:endParaRPr lang="en-US" altLang="zh-TW" sz="140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FFBB805-F1D2-4F1F-947A-3373A718D81D}"/>
              </a:ext>
            </a:extLst>
          </p:cNvPr>
          <p:cNvSpPr>
            <a:spLocks noChangeArrowheads="1"/>
          </p:cNvSpPr>
          <p:nvPr/>
        </p:nvSpPr>
        <p:spPr bwMode="gray">
          <a:xfrm>
            <a:off x="467544" y="230255"/>
            <a:ext cx="642352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大型車車輛安全設備</a:t>
            </a:r>
          </a:p>
        </p:txBody>
      </p:sp>
    </p:spTree>
    <p:extLst>
      <p:ext uri="{BB962C8B-B14F-4D97-AF65-F5344CB8AC3E}">
        <p14:creationId xmlns:p14="http://schemas.microsoft.com/office/powerpoint/2010/main" val="3503763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F12B26C6-DA17-445C-8F4B-C5B1E3353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2DB182-6E50-408E-A836-0383DD348322}" type="slidenum">
              <a:rPr lang="zh-TW" altLang="en-US" smtClean="0"/>
              <a:pPr>
                <a:defRPr/>
              </a:pPr>
              <a:t>15</a:t>
            </a:fld>
            <a:endParaRPr lang="en-US" altLang="zh-TW" sz="140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0029FDDE-0B8B-4244-A7B9-44683D394E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258" y="44624"/>
            <a:ext cx="5515364" cy="681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055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1412776"/>
            <a:ext cx="8352928" cy="5832648"/>
          </a:xfrm>
        </p:spPr>
        <p:txBody>
          <a:bodyPr/>
          <a:lstStyle/>
          <a:p>
            <a:r>
              <a:rPr lang="zh-TW" altLang="en-US" sz="2400" b="1" kern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依據道路交通管理處罰條例第</a:t>
            </a:r>
            <a:r>
              <a:rPr lang="en-US" altLang="zh-TW" sz="2400" b="1" kern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61</a:t>
            </a:r>
            <a:r>
              <a:rPr lang="zh-TW" altLang="en-US" sz="2400" b="1" kern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條</a:t>
            </a:r>
            <a:r>
              <a:rPr lang="en-US" altLang="zh-TW" sz="2400" b="1" kern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400" b="1" kern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項</a:t>
            </a:r>
            <a:endParaRPr lang="en-US" altLang="zh-TW" sz="2400" b="1" kern="12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400" b="1" kern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汽車駕駛人，駕駛汽車違反道路交通安全規則、第三十三條之管制規則，因而肇事致人受傷者，記違規點數三點；致人重傷者，吊扣其駕駛執照三個月至六個月。</a:t>
            </a:r>
            <a:endParaRPr lang="en-US" altLang="zh-TW" sz="2400" b="1" kern="12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b="1" kern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依據道路交通管理處罰條例第</a:t>
            </a:r>
            <a:r>
              <a:rPr lang="en-US" altLang="zh-TW" sz="2400" b="1" kern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63</a:t>
            </a:r>
            <a:r>
              <a:rPr lang="zh-TW" altLang="en-US" sz="2400" b="1" kern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條</a:t>
            </a:r>
            <a:r>
              <a:rPr lang="en-US" altLang="zh-TW" sz="2400" b="1" kern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400" b="1" kern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項</a:t>
            </a:r>
            <a:endParaRPr lang="en-US" altLang="zh-TW" sz="2400" b="1" kern="12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400" b="1" kern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汽車駕駛人在六個月內，違規記點共達六點以上者，吊扣駕駛執照一個月。</a:t>
            </a:r>
            <a:endParaRPr lang="en-US" altLang="zh-TW" sz="2400" b="1" kern="12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b="1" kern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依據道路交通管理處罰條例第</a:t>
            </a:r>
            <a:r>
              <a:rPr lang="en-US" altLang="zh-TW" sz="2400" b="1" kern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63</a:t>
            </a:r>
            <a:r>
              <a:rPr lang="zh-TW" altLang="en-US" sz="2400" b="1" kern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之</a:t>
            </a:r>
            <a:r>
              <a:rPr lang="en-US" altLang="zh-TW" sz="2400" b="1" kern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400" b="1" kern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條</a:t>
            </a:r>
            <a:endParaRPr lang="en-US" altLang="zh-TW" sz="2400" b="1" kern="12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400" b="1" kern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汽車依本條例規定記違規紀錄於三個月內共達三次以上者，吊扣其汽車牌照一個月</a:t>
            </a:r>
            <a:endParaRPr lang="en-US" altLang="zh-TW" sz="2400" b="1" kern="12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E03AB7-E692-4596-8195-3979B3BA9FBF}" type="slidenum">
              <a:rPr lang="zh-TW" altLang="en-US" smtClean="0"/>
              <a:pPr>
                <a:defRPr/>
              </a:pPr>
              <a:t>16</a:t>
            </a:fld>
            <a:endParaRPr lang="en-US" altLang="zh-TW" sz="140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D9C8DD88-EC40-4D37-88A5-00126471CC0E}"/>
              </a:ext>
            </a:extLst>
          </p:cNvPr>
          <p:cNvSpPr>
            <a:spLocks noChangeArrowheads="1"/>
          </p:cNvSpPr>
          <p:nvPr/>
        </p:nvSpPr>
        <p:spPr bwMode="gray">
          <a:xfrm>
            <a:off x="467544" y="230255"/>
            <a:ext cx="642352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大型車事故</a:t>
            </a:r>
            <a:r>
              <a:rPr lang="en-US" altLang="zh-TW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致人受傷</a:t>
            </a:r>
          </a:p>
        </p:txBody>
      </p:sp>
    </p:spTree>
    <p:extLst>
      <p:ext uri="{BB962C8B-B14F-4D97-AF65-F5344CB8AC3E}">
        <p14:creationId xmlns:p14="http://schemas.microsoft.com/office/powerpoint/2010/main" val="24542774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1412776"/>
            <a:ext cx="8352928" cy="5832648"/>
          </a:xfrm>
        </p:spPr>
        <p:txBody>
          <a:bodyPr/>
          <a:lstStyle/>
          <a:p>
            <a:r>
              <a:rPr lang="zh-TW" altLang="en-US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依據道路交通管理處罰條例第</a:t>
            </a:r>
            <a:r>
              <a:rPr lang="en-US" altLang="zh-TW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61</a:t>
            </a:r>
            <a:r>
              <a:rPr lang="zh-TW" altLang="en-US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條</a:t>
            </a:r>
            <a:r>
              <a:rPr lang="en-US" altLang="zh-TW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項</a:t>
            </a:r>
            <a:endParaRPr lang="en-US" altLang="zh-TW" sz="24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汽車駕駛人，駕駛汽車違反道路交通安全規則、第三十三條之管制規則，因而肇事致人死亡，吊銷其駕駛執照。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E03AB7-E692-4596-8195-3979B3BA9FBF}" type="slidenum">
              <a:rPr lang="zh-TW" altLang="en-US" smtClean="0"/>
              <a:pPr>
                <a:defRPr/>
              </a:pPr>
              <a:t>17</a:t>
            </a:fld>
            <a:endParaRPr lang="en-US" altLang="zh-TW" sz="140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8312EE0-CD2F-440B-B32F-BC3607343E08}"/>
              </a:ext>
            </a:extLst>
          </p:cNvPr>
          <p:cNvSpPr>
            <a:spLocks noChangeArrowheads="1"/>
          </p:cNvSpPr>
          <p:nvPr/>
        </p:nvSpPr>
        <p:spPr bwMode="gray">
          <a:xfrm>
            <a:off x="467544" y="230255"/>
            <a:ext cx="642352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大型車事故</a:t>
            </a:r>
            <a:r>
              <a:rPr lang="en-US" altLang="zh-TW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致人死亡</a:t>
            </a:r>
          </a:p>
        </p:txBody>
      </p:sp>
    </p:spTree>
    <p:extLst>
      <p:ext uri="{BB962C8B-B14F-4D97-AF65-F5344CB8AC3E}">
        <p14:creationId xmlns:p14="http://schemas.microsoft.com/office/powerpoint/2010/main" val="28355649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內容版面配置區 6"/>
          <p:cNvSpPr>
            <a:spLocks noGrp="1"/>
          </p:cNvSpPr>
          <p:nvPr>
            <p:ph idx="1"/>
          </p:nvPr>
        </p:nvSpPr>
        <p:spPr>
          <a:xfrm>
            <a:off x="685800" y="1196752"/>
            <a:ext cx="7772400" cy="4114800"/>
          </a:xfrm>
        </p:spPr>
        <p:txBody>
          <a:bodyPr/>
          <a:lstStyle/>
          <a:p>
            <a:r>
              <a:rPr lang="zh-TW" altLang="en-US" sz="2400" b="1" kern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本市道路交通安全督導會報</a:t>
            </a:r>
            <a:endParaRPr lang="en-US" altLang="zh-TW" sz="2400" b="1" kern="12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b="1" kern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大型車</a:t>
            </a:r>
            <a:r>
              <a:rPr lang="en-US" altLang="zh-TW" sz="2400" b="1" kern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A1</a:t>
            </a:r>
            <a:r>
              <a:rPr lang="zh-TW" altLang="en-US" sz="2400" b="1" kern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類交通事故，將請勞工局及監理機關針對所屬肇事車輛業者進行勞動檢查及稽查，以達改善之效。</a:t>
            </a:r>
            <a:endParaRPr lang="en-US" altLang="zh-TW" sz="2400" b="1" kern="12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b="1" kern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目前進一步建立跨縣市肇事大型車所屬公司強制查核機制。</a:t>
            </a:r>
          </a:p>
          <a:p>
            <a:pPr marL="0" indent="0">
              <a:buNone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2DB182-6E50-408E-A836-0383DD348322}" type="slidenum">
              <a:rPr lang="zh-TW" altLang="en-US" smtClean="0"/>
              <a:pPr>
                <a:defRPr/>
              </a:pPr>
              <a:t>18</a:t>
            </a:fld>
            <a:endParaRPr lang="en-US" altLang="zh-TW" sz="140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9343744-F82A-411F-875A-5589C8F4E24B}"/>
              </a:ext>
            </a:extLst>
          </p:cNvPr>
          <p:cNvSpPr>
            <a:spLocks noChangeArrowheads="1"/>
          </p:cNvSpPr>
          <p:nvPr/>
        </p:nvSpPr>
        <p:spPr bwMode="gray">
          <a:xfrm>
            <a:off x="467544" y="230255"/>
            <a:ext cx="642352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市府大型車事故防制機制</a:t>
            </a:r>
          </a:p>
        </p:txBody>
      </p:sp>
    </p:spTree>
    <p:extLst>
      <p:ext uri="{BB962C8B-B14F-4D97-AF65-F5344CB8AC3E}">
        <p14:creationId xmlns:p14="http://schemas.microsoft.com/office/powerpoint/2010/main" val="8092308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C6632389-B7A1-4EED-AF82-51864B2A57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220" y="751366"/>
            <a:ext cx="6785148" cy="6106633"/>
          </a:xfrm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BFCB0DB-34A8-40C9-8749-5CE7E6FCA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E03AB7-E692-4596-8195-3979B3BA9FBF}" type="slidenum">
              <a:rPr lang="zh-TW" altLang="en-US" smtClean="0"/>
              <a:pPr>
                <a:defRPr/>
              </a:pPr>
              <a:t>19</a:t>
            </a:fld>
            <a:endParaRPr lang="en-US" altLang="zh-TW" sz="1400"/>
          </a:p>
        </p:txBody>
      </p:sp>
    </p:spTree>
    <p:extLst>
      <p:ext uri="{BB962C8B-B14F-4D97-AF65-F5344CB8AC3E}">
        <p14:creationId xmlns:p14="http://schemas.microsoft.com/office/powerpoint/2010/main" val="3795331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內容版面配置區 2"/>
          <p:cNvSpPr>
            <a:spLocks noGrp="1"/>
          </p:cNvSpPr>
          <p:nvPr>
            <p:ph idx="4294967295"/>
          </p:nvPr>
        </p:nvSpPr>
        <p:spPr>
          <a:xfrm>
            <a:off x="0" y="692696"/>
            <a:ext cx="8642350" cy="5616029"/>
          </a:xfrm>
        </p:spPr>
        <p:txBody>
          <a:bodyPr/>
          <a:lstStyle/>
          <a:p>
            <a:pPr>
              <a:buFontTx/>
              <a:buNone/>
            </a:pPr>
            <a:r>
              <a:rPr lang="zh-TW" altLang="en-US" sz="7000" b="1" dirty="0">
                <a:solidFill>
                  <a:srgbClr val="262673"/>
                </a:solidFill>
                <a:latin typeface="標楷體" panose="03000509000000000000" pitchFamily="65" charset="-120"/>
              </a:rPr>
              <a:t>  </a:t>
            </a:r>
            <a:endParaRPr lang="en-US" altLang="zh-TW" sz="7000" b="1" dirty="0">
              <a:solidFill>
                <a:srgbClr val="262673"/>
              </a:solidFill>
              <a:latin typeface="標楷體" panose="03000509000000000000" pitchFamily="65" charset="-120"/>
            </a:endParaRPr>
          </a:p>
          <a:p>
            <a:pPr>
              <a:buFontTx/>
              <a:buNone/>
            </a:pPr>
            <a:r>
              <a:rPr lang="zh-TW" altLang="en-US" sz="7000" b="1" dirty="0">
                <a:solidFill>
                  <a:srgbClr val="262673"/>
                </a:solidFill>
                <a:latin typeface="標楷體" panose="03000509000000000000" pitchFamily="65" charset="-120"/>
              </a:rPr>
              <a:t> </a:t>
            </a:r>
            <a:endParaRPr lang="zh-TW" altLang="en-US" dirty="0"/>
          </a:p>
        </p:txBody>
      </p:sp>
      <p:sp>
        <p:nvSpPr>
          <p:cNvPr id="35846" name="文字方塊 1"/>
          <p:cNvSpPr txBox="1">
            <a:spLocks noChangeArrowheads="1"/>
          </p:cNvSpPr>
          <p:nvPr/>
        </p:nvSpPr>
        <p:spPr bwMode="auto">
          <a:xfrm>
            <a:off x="7124700" y="5629275"/>
            <a:ext cx="1584325" cy="7921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" name="投影片編號版面配置區 1">
            <a:extLst>
              <a:ext uri="{FF2B5EF4-FFF2-40B4-BE49-F238E27FC236}">
                <a16:creationId xmlns:a16="http://schemas.microsoft.com/office/drawing/2014/main" id="{0B48B0FB-8A78-4FFA-9B76-F71F14D3B5FF}"/>
              </a:ext>
            </a:extLst>
          </p:cNvPr>
          <p:cNvSpPr txBox="1">
            <a:spLocks/>
          </p:cNvSpPr>
          <p:nvPr/>
        </p:nvSpPr>
        <p:spPr bwMode="auto">
          <a:xfrm>
            <a:off x="7019925" y="6524625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umimoji="0" sz="2400" kern="12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E5DDC4-D486-498C-BDB6-4B2FB9C5C6B3}" type="slidenum">
              <a:rPr kumimoji="0" lang="zh-TW" alt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TW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Times New Roman" pitchFamily="18" charset="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899593" y="1268760"/>
            <a:ext cx="792087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TW" altLang="en-US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一、</a:t>
            </a:r>
            <a:r>
              <a:rPr lang="en-US" altLang="zh-TW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108</a:t>
            </a:r>
            <a:r>
              <a:rPr lang="zh-TW" altLang="en-US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年本市大型車發生道路交通事故</a:t>
            </a:r>
            <a:r>
              <a:rPr lang="en-US" altLang="zh-TW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A1</a:t>
            </a:r>
            <a:r>
              <a:rPr lang="zh-TW" altLang="en-US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類</a:t>
            </a:r>
            <a:r>
              <a:rPr lang="en-US" altLang="zh-TW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21</a:t>
            </a:r>
            <a:r>
              <a:rPr lang="zh-TW" altLang="en-US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件</a:t>
            </a:r>
            <a:r>
              <a:rPr lang="en-US" altLang="zh-TW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21</a:t>
            </a:r>
            <a:r>
              <a:rPr lang="zh-TW" altLang="en-US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  </a:t>
            </a:r>
            <a:endParaRPr lang="en-US" altLang="zh-TW" b="1" u="sng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dist"/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A2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類</a:t>
            </a:r>
            <a:r>
              <a:rPr lang="en-US" altLang="zh-TW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566</a:t>
            </a:r>
            <a:r>
              <a:rPr lang="zh-TW" altLang="en-US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件</a:t>
            </a:r>
            <a:r>
              <a:rPr lang="en-US" altLang="zh-TW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701</a:t>
            </a:r>
            <a:r>
              <a:rPr lang="zh-TW" altLang="en-US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  <a:r>
              <a:rPr lang="zh-TW" altLang="en-US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TW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109</a:t>
            </a:r>
            <a:r>
              <a:rPr lang="zh-TW" altLang="en-US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A1</a:t>
            </a:r>
            <a:r>
              <a:rPr lang="zh-TW" altLang="en-US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類</a:t>
            </a:r>
            <a:r>
              <a:rPr lang="en-US" altLang="zh-TW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21</a:t>
            </a:r>
            <a:r>
              <a:rPr lang="zh-TW" altLang="en-US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件</a:t>
            </a:r>
            <a:r>
              <a:rPr lang="en-US" altLang="zh-TW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21</a:t>
            </a:r>
            <a:r>
              <a:rPr lang="zh-TW" altLang="en-US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  <a:r>
              <a:rPr lang="zh-TW" altLang="en-US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A2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類      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dist"/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</a:t>
            </a:r>
            <a:r>
              <a:rPr lang="en-US" altLang="zh-TW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537</a:t>
            </a:r>
            <a:r>
              <a:rPr lang="zh-TW" altLang="en-US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件</a:t>
            </a:r>
            <a:r>
              <a:rPr lang="en-US" altLang="zh-TW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635</a:t>
            </a:r>
            <a:r>
              <a:rPr lang="zh-TW" altLang="en-US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  <a:r>
              <a:rPr lang="zh-TW" altLang="en-US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TW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110</a:t>
            </a:r>
            <a:r>
              <a:rPr lang="zh-TW" altLang="en-US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A1</a:t>
            </a:r>
            <a:r>
              <a:rPr lang="zh-TW" altLang="en-US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類</a:t>
            </a:r>
            <a:r>
              <a:rPr lang="en-US" altLang="zh-TW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16</a:t>
            </a:r>
            <a:r>
              <a:rPr lang="zh-TW" altLang="en-US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件</a:t>
            </a:r>
            <a:r>
              <a:rPr lang="en-US" altLang="zh-TW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16</a:t>
            </a:r>
            <a:r>
              <a:rPr lang="zh-TW" altLang="en-US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A2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類</a:t>
            </a:r>
            <a:r>
              <a:rPr lang="en-US" altLang="zh-TW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556</a:t>
            </a:r>
            <a:r>
              <a:rPr lang="zh-TW" altLang="en-US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件</a:t>
            </a:r>
            <a:endParaRPr lang="en-US" altLang="zh-TW" b="1" u="sng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dist"/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</a:t>
            </a:r>
            <a:r>
              <a:rPr lang="en-US" altLang="zh-TW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677</a:t>
            </a:r>
            <a:r>
              <a:rPr lang="zh-TW" altLang="en-US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  <a:r>
              <a:rPr lang="zh-TW" altLang="en-US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TW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111</a:t>
            </a:r>
            <a:r>
              <a:rPr lang="zh-TW" altLang="en-US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至</a:t>
            </a:r>
            <a:r>
              <a:rPr lang="en-US" altLang="zh-TW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A1</a:t>
            </a:r>
            <a:r>
              <a:rPr lang="zh-TW" altLang="en-US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類</a:t>
            </a:r>
            <a:r>
              <a:rPr lang="en-US" altLang="zh-TW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TW" altLang="en-US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件</a:t>
            </a:r>
            <a:r>
              <a:rPr lang="en-US" altLang="zh-TW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TW" altLang="en-US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A2</a:t>
            </a:r>
            <a:r>
              <a:rPr lang="zh-TW" altLang="en-US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類</a:t>
            </a:r>
            <a:r>
              <a:rPr lang="en-US" altLang="zh-TW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204</a:t>
            </a:r>
            <a:r>
              <a:rPr lang="zh-TW" altLang="en-US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件</a:t>
            </a:r>
            <a:r>
              <a:rPr lang="en-US" altLang="zh-TW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232</a:t>
            </a:r>
          </a:p>
          <a:p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</a:t>
            </a:r>
            <a:r>
              <a:rPr lang="zh-TW" altLang="en-US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人。</a:t>
            </a:r>
            <a:endParaRPr lang="en-US" altLang="zh-TW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dist"/>
            <a:r>
              <a:rPr lang="zh-TW" altLang="en-US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二、大型車事故主要肇事因素為「未依規定讓車」、「未</a:t>
            </a:r>
            <a:endParaRPr lang="en-US" altLang="zh-TW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dist"/>
            <a:r>
              <a:rPr lang="en-US" altLang="zh-TW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</a:t>
            </a:r>
            <a:r>
              <a:rPr lang="zh-TW" altLang="en-US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注意車前狀態」、「未保持行車安全間隔」、「變換</a:t>
            </a:r>
            <a:endParaRPr lang="en-US" altLang="zh-TW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</a:t>
            </a:r>
            <a:r>
              <a:rPr lang="zh-TW" altLang="en-US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車道或方向不當」、「右轉彎未依規定」。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06F2BF87-E8F1-463F-B0A8-91303BB5FDFC}"/>
              </a:ext>
            </a:extLst>
          </p:cNvPr>
          <p:cNvSpPr>
            <a:spLocks noChangeArrowheads="1"/>
          </p:cNvSpPr>
          <p:nvPr/>
        </p:nvSpPr>
        <p:spPr bwMode="gray">
          <a:xfrm>
            <a:off x="308720" y="234950"/>
            <a:ext cx="642352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30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大型車交通事故</a:t>
            </a:r>
            <a:r>
              <a:rPr lang="en-US" altLang="zh-TW" sz="30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統計及肇因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03774070"/>
      </p:ext>
    </p:extLst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7E5C3F5C-6091-4CD2-A9EE-7D66A27464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812128"/>
            <a:ext cx="6120680" cy="6045872"/>
          </a:xfrm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9ED6C967-74F8-42CC-852A-28F7709CE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E03AB7-E692-4596-8195-3979B3BA9FBF}" type="slidenum">
              <a:rPr lang="zh-TW" altLang="en-US" smtClean="0"/>
              <a:pPr>
                <a:defRPr/>
              </a:pPr>
              <a:t>20</a:t>
            </a:fld>
            <a:endParaRPr lang="en-US" altLang="zh-TW" sz="1400"/>
          </a:p>
        </p:txBody>
      </p:sp>
    </p:spTree>
    <p:extLst>
      <p:ext uri="{BB962C8B-B14F-4D97-AF65-F5344CB8AC3E}">
        <p14:creationId xmlns:p14="http://schemas.microsoft.com/office/powerpoint/2010/main" val="42860893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內容版面配置區 2"/>
          <p:cNvSpPr>
            <a:spLocks noGrp="1"/>
          </p:cNvSpPr>
          <p:nvPr>
            <p:ph idx="4294967295"/>
          </p:nvPr>
        </p:nvSpPr>
        <p:spPr>
          <a:xfrm>
            <a:off x="0" y="692696"/>
            <a:ext cx="8642350" cy="5616029"/>
          </a:xfrm>
        </p:spPr>
        <p:txBody>
          <a:bodyPr/>
          <a:lstStyle/>
          <a:p>
            <a:pPr>
              <a:buFontTx/>
              <a:buNone/>
            </a:pPr>
            <a:r>
              <a:rPr lang="zh-TW" altLang="en-US" sz="7000" b="1" dirty="0">
                <a:solidFill>
                  <a:srgbClr val="262673"/>
                </a:solidFill>
                <a:latin typeface="標楷體" panose="03000509000000000000" pitchFamily="65" charset="-120"/>
              </a:rPr>
              <a:t>  </a:t>
            </a:r>
            <a:endParaRPr lang="en-US" altLang="zh-TW" sz="7000" b="1" dirty="0">
              <a:solidFill>
                <a:srgbClr val="262673"/>
              </a:solidFill>
              <a:latin typeface="標楷體" panose="03000509000000000000" pitchFamily="65" charset="-120"/>
            </a:endParaRPr>
          </a:p>
          <a:p>
            <a:pPr>
              <a:buFontTx/>
              <a:buNone/>
            </a:pPr>
            <a:r>
              <a:rPr lang="zh-TW" altLang="en-US" sz="7000" b="1" dirty="0">
                <a:solidFill>
                  <a:srgbClr val="262673"/>
                </a:solidFill>
                <a:latin typeface="標楷體" panose="03000509000000000000" pitchFamily="65" charset="-120"/>
              </a:rPr>
              <a:t> </a:t>
            </a:r>
            <a:endParaRPr lang="zh-TW" altLang="en-US" dirty="0"/>
          </a:p>
        </p:txBody>
      </p:sp>
      <p:sp>
        <p:nvSpPr>
          <p:cNvPr id="35846" name="文字方塊 1"/>
          <p:cNvSpPr txBox="1">
            <a:spLocks noChangeArrowheads="1"/>
          </p:cNvSpPr>
          <p:nvPr/>
        </p:nvSpPr>
        <p:spPr bwMode="auto">
          <a:xfrm>
            <a:off x="7124700" y="5629275"/>
            <a:ext cx="1584325" cy="7921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endParaRPr lang="zh-TW" altLang="en-US" sz="1800" b="1">
              <a:solidFill>
                <a:srgbClr val="000000"/>
              </a:solidFill>
              <a:ea typeface="新細明體" panose="02020500000000000000" pitchFamily="18" charset="-120"/>
            </a:endParaRPr>
          </a:p>
        </p:txBody>
      </p:sp>
      <p:sp>
        <p:nvSpPr>
          <p:cNvPr id="8" name="投影片編號版面配置區 1">
            <a:extLst>
              <a:ext uri="{FF2B5EF4-FFF2-40B4-BE49-F238E27FC236}">
                <a16:creationId xmlns:a16="http://schemas.microsoft.com/office/drawing/2014/main" id="{0B48B0FB-8A78-4FFA-9B76-F71F14D3B5FF}"/>
              </a:ext>
            </a:extLst>
          </p:cNvPr>
          <p:cNvSpPr txBox="1">
            <a:spLocks/>
          </p:cNvSpPr>
          <p:nvPr/>
        </p:nvSpPr>
        <p:spPr bwMode="auto">
          <a:xfrm>
            <a:off x="7019925" y="6524625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umimoji="0" sz="2400" kern="12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01E5DDC4-D486-498C-BDB6-4B2FB9C5C6B3}" type="slidenum">
              <a:rPr lang="zh-TW" altLang="en-US" sz="1600" b="1" smtClean="0">
                <a:solidFill>
                  <a:prstClr val="black"/>
                </a:solidFill>
                <a:cs typeface="Times New Roman" pitchFamily="18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21</a:t>
            </a:fld>
            <a:endParaRPr lang="zh-TW" altLang="en-US" sz="1600" b="1" dirty="0">
              <a:solidFill>
                <a:prstClr val="black"/>
              </a:solidFill>
              <a:cs typeface="Times New Roman" pitchFamily="18" charset="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F4F520DC-576D-4AAC-972C-C6E53A3FE6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478" y="908720"/>
            <a:ext cx="4596397" cy="41764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angle 20">
            <a:extLst>
              <a:ext uri="{FF2B5EF4-FFF2-40B4-BE49-F238E27FC236}">
                <a16:creationId xmlns:a16="http://schemas.microsoft.com/office/drawing/2014/main" id="{2830E6FF-201F-44DF-AC97-F49F8B22B7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7904" y="5390741"/>
            <a:ext cx="2448272" cy="1269230"/>
          </a:xfrm>
          <a:prstGeom prst="rect">
            <a:avLst/>
          </a:prstGeom>
          <a:solidFill>
            <a:schemeClr val="bg1">
              <a:alpha val="80000"/>
            </a:schemeClr>
          </a:solidFill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 anchor="ctr"/>
          <a:lstStyle/>
          <a:p>
            <a:pPr>
              <a:defRPr/>
            </a:pPr>
            <a:r>
              <a:rPr kumimoji="0" lang="en-US" altLang="zh-TW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The End</a:t>
            </a:r>
          </a:p>
        </p:txBody>
      </p:sp>
    </p:spTree>
    <p:extLst>
      <p:ext uri="{BB962C8B-B14F-4D97-AF65-F5344CB8AC3E}">
        <p14:creationId xmlns:p14="http://schemas.microsoft.com/office/powerpoint/2010/main" val="2898434995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7F88C9F-C08C-4638-B16B-C5752B419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E03AB7-E692-4596-8195-3979B3BA9FBF}" type="slidenum">
              <a:rPr lang="zh-TW" altLang="en-US" smtClean="0"/>
              <a:pPr>
                <a:defRPr/>
              </a:pPr>
              <a:t>3</a:t>
            </a:fld>
            <a:endParaRPr lang="en-US" altLang="zh-TW" sz="140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A0A72CF6-A83C-49E9-810A-6BE8716308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764704"/>
            <a:ext cx="7637581" cy="603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125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2DB182-6E50-408E-A836-0383DD348322}" type="slidenum">
              <a:rPr lang="zh-TW" altLang="en-US" smtClean="0"/>
              <a:pPr>
                <a:defRPr/>
              </a:pPr>
              <a:t>4</a:t>
            </a:fld>
            <a:endParaRPr lang="en-US" altLang="zh-TW" sz="140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88640"/>
            <a:ext cx="5652120" cy="404023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429508" y="4343988"/>
            <a:ext cx="44644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頭過身沒過 小心內輪差</a:t>
            </a:r>
            <a:endParaRPr lang="en-US" altLang="zh-TW" sz="3200" b="1" dirty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619672" y="5085184"/>
            <a:ext cx="64087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大型車轉彎時，看似車頭能順利通過，然而車身卻已發生碰撞，小心內輪差，遠離大型車！</a:t>
            </a:r>
          </a:p>
        </p:txBody>
      </p:sp>
    </p:spTree>
    <p:extLst>
      <p:ext uri="{BB962C8B-B14F-4D97-AF65-F5344CB8AC3E}">
        <p14:creationId xmlns:p14="http://schemas.microsoft.com/office/powerpoint/2010/main" val="667181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CDFB8353-B5BE-49A6-A04A-3A867F620FBA}"/>
              </a:ext>
            </a:extLst>
          </p:cNvPr>
          <p:cNvSpPr>
            <a:spLocks noChangeArrowheads="1"/>
          </p:cNvSpPr>
          <p:nvPr/>
        </p:nvSpPr>
        <p:spPr bwMode="gray">
          <a:xfrm>
            <a:off x="308720" y="234950"/>
            <a:ext cx="642352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30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交通事故研討</a:t>
            </a:r>
            <a:r>
              <a:rPr lang="en-US" altLang="zh-TW" sz="30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大型車內輪差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2DB182-6E50-408E-A836-0383DD348322}" type="slidenum">
              <a:rPr lang="zh-TW" altLang="en-US" smtClean="0"/>
              <a:pPr>
                <a:defRPr/>
              </a:pPr>
              <a:t>5</a:t>
            </a:fld>
            <a:endParaRPr lang="en-US" altLang="zh-TW" sz="1400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38CA907C-DC3C-4BF0-9118-1D584B1604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60" y="908720"/>
            <a:ext cx="8424936" cy="5858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7113" indent="-4556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3700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7129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719138" indent="-719138" eaLnBrk="1" hangingPunct="1">
              <a:lnSpc>
                <a:spcPct val="110000"/>
              </a:lnSpc>
              <a:buNone/>
            </a:pPr>
            <a:r>
              <a:rPr lang="zh-TW" altLang="en-US" sz="24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一、</a:t>
            </a:r>
            <a:r>
              <a:rPr lang="zh-TW" altLang="en-US" sz="24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2" action="ppaction://hlinkfile"/>
              </a:rPr>
              <a:t>影片：一路安 保平安</a:t>
            </a:r>
            <a:r>
              <a:rPr lang="en-US" altLang="zh-TW" sz="24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2" action="ppaction://hlinkfile"/>
              </a:rPr>
              <a:t>-</a:t>
            </a:r>
            <a:r>
              <a:rPr lang="zh-TW" altLang="en-US" sz="24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2" action="ppaction://hlinkfile"/>
              </a:rPr>
              <a:t>遠離大型車專輯</a:t>
            </a:r>
            <a:endParaRPr lang="en-US" altLang="zh-TW" sz="2400" b="1" kern="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19138" indent="-90488" eaLnBrk="1" hangingPunct="1">
              <a:lnSpc>
                <a:spcPct val="110000"/>
              </a:lnSpc>
              <a:buNone/>
            </a:pPr>
            <a:r>
              <a:rPr lang="zh-TW" altLang="en-US" sz="24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3" action="ppaction://hlinkfile"/>
              </a:rPr>
              <a:t>影片：大型車視野死角及內輪差宣導影片</a:t>
            </a:r>
            <a:endParaRPr lang="en-US" altLang="zh-TW" sz="2400" b="1" kern="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30238" indent="-630238" eaLnBrk="1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zh-TW" altLang="en-US" sz="24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二、事故態樣：</a:t>
            </a:r>
            <a:endParaRPr lang="en-US" altLang="zh-TW" sz="2400" b="1" kern="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28650" indent="0" eaLnBrk="1" hangingPunct="1">
              <a:lnSpc>
                <a:spcPct val="110000"/>
              </a:lnSpc>
              <a:spcBef>
                <a:spcPts val="0"/>
              </a:spcBef>
              <a:buNone/>
            </a:pPr>
            <a:r>
              <a:rPr lang="zh-TW" altLang="en-US" sz="24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大車於路口轉彎，常因視覺死角、內輪差、未禮讓直行車等因素，造成嚴重交通事故。</a:t>
            </a:r>
            <a:endParaRPr lang="en-US" altLang="zh-TW" sz="2400" b="1" kern="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19138" indent="-719138" eaLnBrk="1" hangingPunct="1">
              <a:lnSpc>
                <a:spcPct val="110000"/>
              </a:lnSpc>
              <a:spcBef>
                <a:spcPts val="0"/>
              </a:spcBef>
              <a:buNone/>
            </a:pPr>
            <a:r>
              <a:rPr lang="zh-TW" altLang="en-US" sz="24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三、違反法令及罰則：</a:t>
            </a:r>
            <a:endParaRPr lang="en-US" altLang="zh-TW" sz="2400" b="1" kern="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30238" indent="-1588" eaLnBrk="1" hangingPunct="1">
              <a:lnSpc>
                <a:spcPct val="110000"/>
              </a:lnSpc>
              <a:spcBef>
                <a:spcPts val="0"/>
              </a:spcBef>
              <a:buNone/>
            </a:pPr>
            <a:r>
              <a:rPr lang="zh-TW" altLang="en-US" sz="24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道路交通管理處罰條例第</a:t>
            </a:r>
            <a:r>
              <a:rPr lang="en-US" altLang="zh-TW" sz="24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48</a:t>
            </a:r>
            <a:r>
              <a:rPr lang="zh-TW" altLang="en-US" sz="24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條第</a:t>
            </a:r>
            <a:r>
              <a:rPr lang="en-US" altLang="zh-TW" sz="24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4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項第</a:t>
            </a:r>
            <a:r>
              <a:rPr lang="en-US" altLang="zh-TW" sz="24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24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款，轉彎車不讓直行車先行，處</a:t>
            </a:r>
            <a:r>
              <a:rPr lang="en-US" altLang="zh-TW" sz="24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600-1800</a:t>
            </a:r>
            <a:r>
              <a:rPr lang="zh-TW" altLang="en-US" sz="24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元罰鍰。</a:t>
            </a:r>
            <a:endParaRPr lang="en-US" altLang="zh-TW" sz="2400" b="1" kern="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19138" indent="-719138" eaLnBrk="1" hangingPunct="1">
              <a:lnSpc>
                <a:spcPct val="110000"/>
              </a:lnSpc>
              <a:spcBef>
                <a:spcPts val="0"/>
              </a:spcBef>
              <a:buNone/>
            </a:pPr>
            <a:r>
              <a:rPr lang="zh-TW" altLang="en-US" sz="24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四、溫馨提醒：</a:t>
            </a:r>
            <a:endParaRPr lang="en-US" altLang="zh-TW" sz="2400" b="1" kern="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19138" indent="-90488" eaLnBrk="1" hangingPunct="1">
              <a:lnSpc>
                <a:spcPct val="110000"/>
              </a:lnSpc>
              <a:spcBef>
                <a:spcPts val="0"/>
              </a:spcBef>
              <a:buNone/>
            </a:pPr>
            <a:r>
              <a:rPr lang="zh-TW" altLang="en-US" sz="24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遠離大型車行駛內輪差及視覺死角範圍。</a:t>
            </a:r>
            <a:endParaRPr lang="en-US" altLang="zh-TW" sz="2400" b="1" kern="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077913" indent="-1077913" eaLnBrk="1" hangingPunct="1">
              <a:lnSpc>
                <a:spcPct val="110000"/>
              </a:lnSpc>
              <a:spcBef>
                <a:spcPts val="0"/>
              </a:spcBef>
              <a:buNone/>
            </a:pPr>
            <a:r>
              <a:rPr lang="zh-TW" altLang="en-US" sz="2400" kern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endParaRPr lang="en-US" altLang="zh-TW" sz="2400" kern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88026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2DB182-6E50-408E-A836-0383DD348322}" type="slidenum">
              <a:rPr lang="zh-TW" altLang="en-US" smtClean="0"/>
              <a:pPr>
                <a:defRPr/>
              </a:pPr>
              <a:t>6</a:t>
            </a:fld>
            <a:endParaRPr lang="en-US" altLang="zh-TW" sz="140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191"/>
          <a:stretch/>
        </p:blipFill>
        <p:spPr>
          <a:xfrm>
            <a:off x="3923928" y="1135598"/>
            <a:ext cx="4760261" cy="5688733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539552" y="1052736"/>
            <a:ext cx="3312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如果發現自己在大型車的危險區來不及閃避，要趕緊棄車脫逃</a:t>
            </a:r>
            <a:r>
              <a:rPr lang="en-US" altLang="zh-TW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endParaRPr lang="zh-TW" altLang="en-US" b="1" dirty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橢圓 4"/>
          <p:cNvSpPr/>
          <p:nvPr/>
        </p:nvSpPr>
        <p:spPr bwMode="auto">
          <a:xfrm>
            <a:off x="3851920" y="4005064"/>
            <a:ext cx="2592288" cy="2736304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  <p:cxnSp>
        <p:nvCxnSpPr>
          <p:cNvPr id="7" name="直線單箭頭接點 6"/>
          <p:cNvCxnSpPr/>
          <p:nvPr/>
        </p:nvCxnSpPr>
        <p:spPr bwMode="auto">
          <a:xfrm flipH="1">
            <a:off x="344591" y="6309320"/>
            <a:ext cx="3888432" cy="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sp>
        <p:nvSpPr>
          <p:cNvPr id="9" name="文字方塊 8"/>
          <p:cNvSpPr txBox="1"/>
          <p:nvPr/>
        </p:nvSpPr>
        <p:spPr>
          <a:xfrm>
            <a:off x="344591" y="3983599"/>
            <a:ext cx="3640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往遠離大型車的方向脫逃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376087" y="3421607"/>
            <a:ext cx="16750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立即棄車</a:t>
            </a:r>
          </a:p>
        </p:txBody>
      </p:sp>
      <p:grpSp>
        <p:nvGrpSpPr>
          <p:cNvPr id="11" name="Group 21"/>
          <p:cNvGrpSpPr>
            <a:grpSpLocks/>
          </p:cNvGrpSpPr>
          <p:nvPr/>
        </p:nvGrpSpPr>
        <p:grpSpPr bwMode="auto">
          <a:xfrm>
            <a:off x="4644008" y="4583445"/>
            <a:ext cx="808554" cy="1579542"/>
            <a:chOff x="2948" y="1480"/>
            <a:chExt cx="1044" cy="2268"/>
          </a:xfrm>
          <a:solidFill>
            <a:srgbClr val="CC99FF"/>
          </a:solidFill>
        </p:grpSpPr>
        <p:grpSp>
          <p:nvGrpSpPr>
            <p:cNvPr id="12" name="Group 19"/>
            <p:cNvGrpSpPr>
              <a:grpSpLocks/>
            </p:cNvGrpSpPr>
            <p:nvPr/>
          </p:nvGrpSpPr>
          <p:grpSpPr bwMode="auto">
            <a:xfrm>
              <a:off x="2948" y="1480"/>
              <a:ext cx="1044" cy="2268"/>
              <a:chOff x="3013" y="1616"/>
              <a:chExt cx="934" cy="1949"/>
            </a:xfrm>
            <a:grpFill/>
          </p:grpSpPr>
          <p:sp>
            <p:nvSpPr>
              <p:cNvPr id="14" name="Oval 12"/>
              <p:cNvSpPr>
                <a:spLocks noChangeArrowheads="1"/>
              </p:cNvSpPr>
              <p:nvPr/>
            </p:nvSpPr>
            <p:spPr bwMode="auto">
              <a:xfrm>
                <a:off x="3221" y="1616"/>
                <a:ext cx="544" cy="589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微軟正黑體" pitchFamily="34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微軟正黑體" pitchFamily="34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微軟正黑體" pitchFamily="34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微軟正黑體" pitchFamily="34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微軟正黑體" pitchFamily="34" charset="-12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微軟正黑體" pitchFamily="34" charset="-12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微軟正黑體" pitchFamily="34" charset="-12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微軟正黑體" pitchFamily="34" charset="-12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微軟正黑體" pitchFamily="34" charset="-120"/>
                  </a:defRPr>
                </a:lvl9pPr>
              </a:lstStyle>
              <a:p>
                <a:pPr eaLnBrk="1" hangingPunct="1"/>
                <a:endParaRPr lang="zh-TW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AutoShape 13"/>
              <p:cNvSpPr>
                <a:spLocks noChangeArrowheads="1"/>
              </p:cNvSpPr>
              <p:nvPr/>
            </p:nvSpPr>
            <p:spPr bwMode="auto">
              <a:xfrm>
                <a:off x="3130" y="2160"/>
                <a:ext cx="680" cy="862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微軟正黑體" pitchFamily="34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微軟正黑體" pitchFamily="34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微軟正黑體" pitchFamily="34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微軟正黑體" pitchFamily="34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微軟正黑體" pitchFamily="34" charset="-12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微軟正黑體" pitchFamily="34" charset="-12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微軟正黑體" pitchFamily="34" charset="-12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微軟正黑體" pitchFamily="34" charset="-12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微軟正黑體" pitchFamily="34" charset="-120"/>
                  </a:defRPr>
                </a:lvl9pPr>
              </a:lstStyle>
              <a:p>
                <a:pPr eaLnBrk="1" hangingPunct="1"/>
                <a:endParaRPr lang="zh-TW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AutoShape 14"/>
              <p:cNvSpPr>
                <a:spLocks noChangeArrowheads="1"/>
              </p:cNvSpPr>
              <p:nvPr/>
            </p:nvSpPr>
            <p:spPr bwMode="auto">
              <a:xfrm rot="1316060">
                <a:off x="3013" y="2155"/>
                <a:ext cx="227" cy="77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微軟正黑體" pitchFamily="34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微軟正黑體" pitchFamily="34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微軟正黑體" pitchFamily="34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微軟正黑體" pitchFamily="34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微軟正黑體" pitchFamily="34" charset="-12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微軟正黑體" pitchFamily="34" charset="-12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微軟正黑體" pitchFamily="34" charset="-12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微軟正黑體" pitchFamily="34" charset="-12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微軟正黑體" pitchFamily="34" charset="-120"/>
                  </a:defRPr>
                </a:lvl9pPr>
              </a:lstStyle>
              <a:p>
                <a:pPr eaLnBrk="1" hangingPunct="1"/>
                <a:endParaRPr lang="zh-TW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AutoShape 15"/>
              <p:cNvSpPr>
                <a:spLocks noChangeArrowheads="1"/>
              </p:cNvSpPr>
              <p:nvPr/>
            </p:nvSpPr>
            <p:spPr bwMode="auto">
              <a:xfrm rot="-1204592">
                <a:off x="3720" y="2160"/>
                <a:ext cx="227" cy="77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微軟正黑體" pitchFamily="34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微軟正黑體" pitchFamily="34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微軟正黑體" pitchFamily="34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微軟正黑體" pitchFamily="34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微軟正黑體" pitchFamily="34" charset="-12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微軟正黑體" pitchFamily="34" charset="-12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微軟正黑體" pitchFamily="34" charset="-12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微軟正黑體" pitchFamily="34" charset="-12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微軟正黑體" pitchFamily="34" charset="-120"/>
                  </a:defRPr>
                </a:lvl9pPr>
              </a:lstStyle>
              <a:p>
                <a:pPr eaLnBrk="1" hangingPunct="1"/>
                <a:endParaRPr lang="zh-TW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AutoShape 16"/>
              <p:cNvSpPr>
                <a:spLocks noChangeArrowheads="1"/>
              </p:cNvSpPr>
              <p:nvPr/>
            </p:nvSpPr>
            <p:spPr bwMode="auto">
              <a:xfrm>
                <a:off x="3175" y="2795"/>
                <a:ext cx="272" cy="77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微軟正黑體" pitchFamily="34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微軟正黑體" pitchFamily="34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微軟正黑體" pitchFamily="34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微軟正黑體" pitchFamily="34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微軟正黑體" pitchFamily="34" charset="-12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微軟正黑體" pitchFamily="34" charset="-12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微軟正黑體" pitchFamily="34" charset="-12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微軟正黑體" pitchFamily="34" charset="-12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微軟正黑體" pitchFamily="34" charset="-120"/>
                  </a:defRPr>
                </a:lvl9pPr>
              </a:lstStyle>
              <a:p>
                <a:pPr eaLnBrk="1" hangingPunct="1"/>
                <a:endParaRPr lang="zh-TW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AutoShape 18"/>
              <p:cNvSpPr>
                <a:spLocks noChangeArrowheads="1"/>
              </p:cNvSpPr>
              <p:nvPr/>
            </p:nvSpPr>
            <p:spPr bwMode="auto">
              <a:xfrm>
                <a:off x="3493" y="2795"/>
                <a:ext cx="272" cy="77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微軟正黑體" pitchFamily="34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微軟正黑體" pitchFamily="34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微軟正黑體" pitchFamily="34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微軟正黑體" pitchFamily="34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微軟正黑體" pitchFamily="34" charset="-12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微軟正黑體" pitchFamily="34" charset="-12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微軟正黑體" pitchFamily="34" charset="-12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微軟正黑體" pitchFamily="34" charset="-12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微軟正黑體" pitchFamily="34" charset="-120"/>
                  </a:defRPr>
                </a:lvl9pPr>
              </a:lstStyle>
              <a:p>
                <a:pPr eaLnBrk="1" hangingPunct="1"/>
                <a:endParaRPr lang="zh-TW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3" name="Text Box 20"/>
            <p:cNvSpPr txBox="1">
              <a:spLocks noChangeArrowheads="1"/>
            </p:cNvSpPr>
            <p:nvPr/>
          </p:nvSpPr>
          <p:spPr bwMode="auto">
            <a:xfrm>
              <a:off x="3221" y="2387"/>
              <a:ext cx="545" cy="928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微軟正黑體" pitchFamily="34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微軟正黑體" pitchFamily="34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微軟正黑體" pitchFamily="34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微軟正黑體" pitchFamily="34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微軟正黑體" pitchFamily="34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微軟正黑體" pitchFamily="34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微軟正黑體" pitchFamily="34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微軟正黑體" pitchFamily="34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微軟正黑體" pitchFamily="34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zh-TW" altLang="en-US" sz="3600" b="1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5623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-0.45364 0.00186 " pathEditMode="relative" rAng="0" ptsTypes="AA">
                                      <p:cBhvr>
                                        <p:cTn id="3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91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2DB182-6E50-408E-A836-0383DD348322}" type="slidenum">
              <a:rPr lang="zh-TW" altLang="en-US" smtClean="0"/>
              <a:pPr>
                <a:defRPr/>
              </a:pPr>
              <a:t>7</a:t>
            </a:fld>
            <a:endParaRPr lang="en-US" altLang="zh-TW" sz="1400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CDFB8353-B5BE-49A6-A04A-3A867F620FBA}"/>
              </a:ext>
            </a:extLst>
          </p:cNvPr>
          <p:cNvSpPr>
            <a:spLocks noChangeArrowheads="1"/>
          </p:cNvSpPr>
          <p:nvPr/>
        </p:nvSpPr>
        <p:spPr bwMode="gray">
          <a:xfrm>
            <a:off x="308720" y="234950"/>
            <a:ext cx="642352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8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大型車視線死角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1124744"/>
            <a:ext cx="6430163" cy="5645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0457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2DB182-6E50-408E-A836-0383DD348322}" type="slidenum">
              <a:rPr lang="zh-TW" altLang="en-US" smtClean="0"/>
              <a:pPr>
                <a:defRPr/>
              </a:pPr>
              <a:t>8</a:t>
            </a:fld>
            <a:endParaRPr lang="en-US" altLang="zh-TW" sz="140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13"/>
          <a:stretch/>
        </p:blipFill>
        <p:spPr>
          <a:xfrm>
            <a:off x="899592" y="801908"/>
            <a:ext cx="7524328" cy="561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658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2DB182-6E50-408E-A836-0383DD348322}" type="slidenum">
              <a:rPr lang="zh-TW" altLang="en-US" smtClean="0"/>
              <a:pPr>
                <a:defRPr/>
              </a:pPr>
              <a:t>9</a:t>
            </a:fld>
            <a:endParaRPr lang="en-US" altLang="zh-TW" sz="140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542" y="738442"/>
            <a:ext cx="7206280" cy="611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69433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9|0.9|1.2|0.7"/>
</p:tagLst>
</file>

<file path=ppt/theme/theme1.xml><?xml version="1.0" encoding="utf-8"?>
<a:theme xmlns:a="http://schemas.openxmlformats.org/drawingml/2006/main" name="Nature">
  <a:themeElements>
    <a:clrScheme name="Nature 2">
      <a:dk1>
        <a:srgbClr val="5B5249"/>
      </a:dk1>
      <a:lt1>
        <a:srgbClr val="FFFFFF"/>
      </a:lt1>
      <a:dk2>
        <a:srgbClr val="2A3D7A"/>
      </a:dk2>
      <a:lt2>
        <a:srgbClr val="CEC8BA"/>
      </a:lt2>
      <a:accent1>
        <a:srgbClr val="C9DDF1"/>
      </a:accent1>
      <a:accent2>
        <a:srgbClr val="FAC164"/>
      </a:accent2>
      <a:accent3>
        <a:srgbClr val="FFFFFF"/>
      </a:accent3>
      <a:accent4>
        <a:srgbClr val="4C453D"/>
      </a:accent4>
      <a:accent5>
        <a:srgbClr val="E1EBF7"/>
      </a:accent5>
      <a:accent6>
        <a:srgbClr val="E3AF5A"/>
      </a:accent6>
      <a:hlink>
        <a:srgbClr val="B0AE6A"/>
      </a:hlink>
      <a:folHlink>
        <a:srgbClr val="C3E684"/>
      </a:folHlink>
    </a:clrScheme>
    <a:fontScheme name="Nature">
      <a:majorFont>
        <a:latin typeface="Times New Roman"/>
        <a:ea typeface="新細明體"/>
        <a:cs typeface=""/>
      </a:majorFont>
      <a:minorFont>
        <a:latin typeface="Times New Roman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pitchFamily="18" charset="-120"/>
          </a:defRPr>
        </a:defPPr>
      </a:lstStyle>
    </a:lnDef>
  </a:objectDefaults>
  <a:extraClrSchemeLst>
    <a:extraClrScheme>
      <a:clrScheme name="Nature 1">
        <a:dk1>
          <a:srgbClr val="666699"/>
        </a:dk1>
        <a:lt1>
          <a:srgbClr val="FFFFCC"/>
        </a:lt1>
        <a:dk2>
          <a:srgbClr val="687FCA"/>
        </a:dk2>
        <a:lt2>
          <a:srgbClr val="192449"/>
        </a:lt2>
        <a:accent1>
          <a:srgbClr val="C9DDF1"/>
        </a:accent1>
        <a:accent2>
          <a:srgbClr val="FAC164"/>
        </a:accent2>
        <a:accent3>
          <a:srgbClr val="B9C0E1"/>
        </a:accent3>
        <a:accent4>
          <a:srgbClr val="DADAAE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e 2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e 3">
        <a:dk1>
          <a:srgbClr val="333333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2A2A2A"/>
        </a:accent4>
        <a:accent5>
          <a:srgbClr val="EBEBEB"/>
        </a:accent5>
        <a:accent6>
          <a:srgbClr val="A1A1A1"/>
        </a:accent6>
        <a:hlink>
          <a:srgbClr val="80808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e 4">
        <a:dk1>
          <a:srgbClr val="8061A5"/>
        </a:dk1>
        <a:lt1>
          <a:srgbClr val="FFFFCC"/>
        </a:lt1>
        <a:dk2>
          <a:srgbClr val="967DB5"/>
        </a:dk2>
        <a:lt2>
          <a:srgbClr val="192449"/>
        </a:lt2>
        <a:accent1>
          <a:srgbClr val="D6C9F1"/>
        </a:accent1>
        <a:accent2>
          <a:srgbClr val="FAC164"/>
        </a:accent2>
        <a:accent3>
          <a:srgbClr val="C9BFD7"/>
        </a:accent3>
        <a:accent4>
          <a:srgbClr val="DADAAE"/>
        </a:accent4>
        <a:accent5>
          <a:srgbClr val="E8E1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e 5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993333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Designs\Nature.pot</Template>
  <TotalTime>36542</TotalTime>
  <Words>987</Words>
  <Application>Microsoft Office PowerPoint</Application>
  <PresentationFormat>如螢幕大小 (4:3)</PresentationFormat>
  <Paragraphs>93</Paragraphs>
  <Slides>21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31" baseType="lpstr">
      <vt:lpstr>Heiti TC Light</vt:lpstr>
      <vt:lpstr>金梅毛楷體</vt:lpstr>
      <vt:lpstr>微軟正黑體</vt:lpstr>
      <vt:lpstr>新細明體</vt:lpstr>
      <vt:lpstr>標楷體</vt:lpstr>
      <vt:lpstr>Arial</vt:lpstr>
      <vt:lpstr>Arial Narrow</vt:lpstr>
      <vt:lpstr>Times New Roman</vt:lpstr>
      <vt:lpstr>Wingdings</vt:lpstr>
      <vt:lpstr>Nature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NPA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0467_王旭昌</dc:creator>
  <cp:lastModifiedBy>李佳樺</cp:lastModifiedBy>
  <cp:revision>1322</cp:revision>
  <cp:lastPrinted>2022-08-02T12:03:19Z</cp:lastPrinted>
  <dcterms:created xsi:type="dcterms:W3CDTF">2006-08-02T09:01:07Z</dcterms:created>
  <dcterms:modified xsi:type="dcterms:W3CDTF">2022-08-02T12:22:54Z</dcterms:modified>
</cp:coreProperties>
</file>