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4" r:id="rId1"/>
  </p:sldMasterIdLst>
  <p:notesMasterIdLst>
    <p:notesMasterId r:id="rId46"/>
  </p:notesMasterIdLst>
  <p:sldIdLst>
    <p:sldId id="256" r:id="rId2"/>
    <p:sldId id="421" r:id="rId3"/>
    <p:sldId id="422" r:id="rId4"/>
    <p:sldId id="423" r:id="rId5"/>
    <p:sldId id="504" r:id="rId6"/>
    <p:sldId id="503" r:id="rId7"/>
    <p:sldId id="428" r:id="rId8"/>
    <p:sldId id="429" r:id="rId9"/>
    <p:sldId id="434" r:id="rId10"/>
    <p:sldId id="425" r:id="rId11"/>
    <p:sldId id="497" r:id="rId12"/>
    <p:sldId id="445" r:id="rId13"/>
    <p:sldId id="446" r:id="rId14"/>
    <p:sldId id="506" r:id="rId15"/>
    <p:sldId id="447" r:id="rId16"/>
    <p:sldId id="508" r:id="rId17"/>
    <p:sldId id="448" r:id="rId18"/>
    <p:sldId id="509" r:id="rId19"/>
    <p:sldId id="456" r:id="rId20"/>
    <p:sldId id="458" r:id="rId21"/>
    <p:sldId id="457" r:id="rId22"/>
    <p:sldId id="460" r:id="rId23"/>
    <p:sldId id="465" r:id="rId24"/>
    <p:sldId id="488" r:id="rId25"/>
    <p:sldId id="511" r:id="rId26"/>
    <p:sldId id="510" r:id="rId27"/>
    <p:sldId id="498" r:id="rId28"/>
    <p:sldId id="500" r:id="rId29"/>
    <p:sldId id="439" r:id="rId30"/>
    <p:sldId id="476" r:id="rId31"/>
    <p:sldId id="480" r:id="rId32"/>
    <p:sldId id="499" r:id="rId33"/>
    <p:sldId id="482" r:id="rId34"/>
    <p:sldId id="483" r:id="rId35"/>
    <p:sldId id="484" r:id="rId36"/>
    <p:sldId id="514" r:id="rId37"/>
    <p:sldId id="487" r:id="rId38"/>
    <p:sldId id="489" r:id="rId39"/>
    <p:sldId id="491" r:id="rId40"/>
    <p:sldId id="481" r:id="rId41"/>
    <p:sldId id="492" r:id="rId42"/>
    <p:sldId id="512" r:id="rId43"/>
    <p:sldId id="493" r:id="rId44"/>
    <p:sldId id="494" r:id="rId45"/>
  </p:sldIdLst>
  <p:sldSz cx="9144000" cy="6858000" type="screen4x3"/>
  <p:notesSz cx="6797675" cy="9872663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32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E943"/>
    <a:srgbClr val="FBFB6B"/>
    <a:srgbClr val="FFCC66"/>
    <a:srgbClr val="FFCC00"/>
    <a:srgbClr val="F7F7F7"/>
    <a:srgbClr val="B6D039"/>
    <a:srgbClr val="D0E35A"/>
    <a:srgbClr val="B0C744"/>
    <a:srgbClr val="FF8C8C"/>
    <a:srgbClr val="19C4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中等深淺樣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淺色樣式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淺色樣式 3 - 輔色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DA37D80-6434-44D0-A028-1B22A696006F}" styleName="淺色樣式 3 - 輔色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799B23B-EC83-4686-B30A-512413B5E67A}" styleName="淺色樣式 3 - 輔色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D083AE6-46FA-4A59-8FB0-9F97EB10719F}" styleName="淺色樣式 3 - 輔色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5515" autoAdjust="0"/>
  </p:normalViewPr>
  <p:slideViewPr>
    <p:cSldViewPr showGuides="1">
      <p:cViewPr varScale="1">
        <p:scale>
          <a:sx n="72" d="100"/>
          <a:sy n="72" d="100"/>
        </p:scale>
        <p:origin x="1308" y="90"/>
      </p:cViewPr>
      <p:guideLst>
        <p:guide orient="horz" pos="2432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image" Target="../media/image109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3633"/>
          </a:xfrm>
          <a:prstGeom prst="rect">
            <a:avLst/>
          </a:prstGeom>
        </p:spPr>
        <p:txBody>
          <a:bodyPr vert="horz" lIns="91019" tIns="45510" rIns="91019" bIns="4551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0443" y="1"/>
            <a:ext cx="2945659" cy="493633"/>
          </a:xfrm>
          <a:prstGeom prst="rect">
            <a:avLst/>
          </a:prstGeom>
        </p:spPr>
        <p:txBody>
          <a:bodyPr vert="horz" lIns="91019" tIns="45510" rIns="91019" bIns="45510" rtlCol="0"/>
          <a:lstStyle>
            <a:lvl1pPr algn="r">
              <a:defRPr sz="1200"/>
            </a:lvl1pPr>
          </a:lstStyle>
          <a:p>
            <a:fld id="{7E12632D-30B5-4D17-849E-49A9A310E74C}" type="datetimeFigureOut">
              <a:rPr lang="zh-TW" altLang="en-US" smtClean="0"/>
              <a:t>2022/11/23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04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019" tIns="45510" rIns="91019" bIns="4551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768" y="4689515"/>
            <a:ext cx="5438140" cy="4442698"/>
          </a:xfrm>
          <a:prstGeom prst="rect">
            <a:avLst/>
          </a:prstGeom>
        </p:spPr>
        <p:txBody>
          <a:bodyPr vert="horz" lIns="91019" tIns="45510" rIns="91019" bIns="4551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1" y="9377317"/>
            <a:ext cx="2945659" cy="493633"/>
          </a:xfrm>
          <a:prstGeom prst="rect">
            <a:avLst/>
          </a:prstGeom>
        </p:spPr>
        <p:txBody>
          <a:bodyPr vert="horz" lIns="91019" tIns="45510" rIns="91019" bIns="4551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0443" y="9377317"/>
            <a:ext cx="2945659" cy="493633"/>
          </a:xfrm>
          <a:prstGeom prst="rect">
            <a:avLst/>
          </a:prstGeom>
        </p:spPr>
        <p:txBody>
          <a:bodyPr vert="horz" lIns="91019" tIns="45510" rIns="91019" bIns="45510" rtlCol="0" anchor="b"/>
          <a:lstStyle>
            <a:lvl1pPr algn="r">
              <a:defRPr sz="1200"/>
            </a:lvl1pPr>
          </a:lstStyle>
          <a:p>
            <a:fld id="{F3E40582-351D-4AAA-9EBC-C012E75E8CF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906536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AA00ADC-41B7-4948-8B97-351D2A05D6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1D4DA03E-7E49-417F-B5A8-D19D73BB07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A3A7198-37EE-498B-8A38-B328361BB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smtClean="0"/>
              <a:t>11/23/2022</a:t>
            </a:fld>
            <a:endParaRPr lang="en-US" dirty="0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FDB28FF-A9BB-4052-94FB-50F0198A7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4A2ABCD-F37F-48AC-8290-8922CACAB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8013409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85CA495-ECF9-42FD-810E-B08674A2C8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99013FC6-B937-40FA-A1EF-6BCDD8CDDD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EF74791-3C34-4120-91A9-B3F62846DD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C89D6-C8E4-410C-BF1A-741152B3733C}" type="datetimeFigureOut">
              <a:rPr lang="zh-TW" altLang="en-US" smtClean="0"/>
              <a:t>2022/11/23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0425D90-26AC-4256-8E77-300129ACD1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2910276-E79C-452C-8511-AF602D54C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43981-43D5-4284-B149-BE9CD82D972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73197547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FBEBF69E-EC17-4DFF-8E1F-6B6347D43CE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2C1016C0-A8C7-4B35-8A92-0F94965C4E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28150BB9-7C7B-4573-82CA-A05D460F81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C89D6-C8E4-410C-BF1A-741152B3733C}" type="datetimeFigureOut">
              <a:rPr lang="zh-TW" altLang="en-US" smtClean="0"/>
              <a:t>2022/11/23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2DE3DE1-1C56-420B-B19D-DF34D22C73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F15D2B5-0E32-438B-AABE-D820A5FA0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43981-43D5-4284-B149-BE9CD82D972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58904238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6C6D357-AF26-41EC-BE9C-FAC23DAD1F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9D1B02D-7971-4C63-BA36-77CC30DD52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A15CEC0-3D05-409D-BF69-E4D1057BB7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630F9-DAD0-4DAE-96BD-46910B4DAA57}" type="datetimeFigureOut">
              <a:rPr lang="zh-TW" altLang="en-US" smtClean="0"/>
              <a:t>2022/11/23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4C1DC21-E33E-4576-981C-00C3ABC25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A6A2163-8150-4220-B733-A6C11F8CC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045BA-FACC-4C7B-A783-B0AEE3D544C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317274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CAB0815-7B6B-4C26-86F5-5A27F1B2FB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BBA3FBCC-13E5-4DAF-86FA-3A9FF709FE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EEBC601-6E63-4EB7-8104-1E840BEE5D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630F9-DAD0-4DAE-96BD-46910B4DAA57}" type="datetimeFigureOut">
              <a:rPr lang="zh-TW" altLang="en-US" smtClean="0"/>
              <a:t>2022/11/23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4019618-24EF-4B06-9692-58076654D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1E85F4B-BD7C-4AC0-945D-FBB63E423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045BA-FACC-4C7B-A783-B0AEE3D544C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929504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18A2648-410B-44C9-95CA-2072D92F13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15D8524-B174-4ED6-AB50-93745304DC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AD0FA685-D2BA-4EB0-A5F8-4C270989E2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5DB40C97-A3F8-4E86-B29E-B8AA72D21A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630F9-DAD0-4DAE-96BD-46910B4DAA57}" type="datetimeFigureOut">
              <a:rPr lang="zh-TW" altLang="en-US" smtClean="0"/>
              <a:t>2022/11/23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404044F6-D57C-43F9-9C70-EA7B767038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B286E282-0A55-4278-9E31-0CF62A3FD0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045BA-FACC-4C7B-A783-B0AEE3D544C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523426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4607C62-39F4-4AF0-A860-5975A5F308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C4AE1AD7-A609-47E7-ABEB-6ACE44C43C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45693412-F17B-4EA5-B5C1-5FBEA1321C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47AC2790-DB66-4A16-B072-507BCA805A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271A8AC7-6ACE-441F-B35A-433698D43C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608863DE-7542-4616-95E8-B844956615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630F9-DAD0-4DAE-96BD-46910B4DAA57}" type="datetimeFigureOut">
              <a:rPr lang="zh-TW" altLang="en-US" smtClean="0"/>
              <a:t>2022/11/23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56B856AC-D227-4942-8B8B-0EF0143B2B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E6C56FF5-B099-49A0-BCE5-59E4637573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045BA-FACC-4C7B-A783-B0AEE3D544C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705634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9351126-2BDC-4DD4-A3F4-BB29BE91CC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49C7CF8D-E952-49FC-BC54-D10B50F8A5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C89D6-C8E4-410C-BF1A-741152B3733C}" type="datetimeFigureOut">
              <a:rPr lang="zh-TW" altLang="en-US" smtClean="0"/>
              <a:t>2022/11/23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DBA41358-2792-4FC7-BECB-608F36B4CB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893953D4-A3D2-4BE6-9DDA-5DDA46CC33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43981-43D5-4284-B149-BE9CD82D972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35510727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B407114C-68DF-4B8D-8ABC-C2C431134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630F9-DAD0-4DAE-96BD-46910B4DAA57}" type="datetimeFigureOut">
              <a:rPr lang="zh-TW" altLang="en-US" smtClean="0"/>
              <a:t>2022/11/23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0B9D2EAD-036B-47AF-ABEB-901DC27405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8E966BD7-C44E-4205-95B5-B3A2002147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045BA-FACC-4C7B-A783-B0AEE3D544C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88580208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600A817-B0FB-4CA9-9984-1131DBC5D2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9ED7317-6CF1-40A2-9940-C58F57D339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B8577E67-83FC-4406-8369-D7579301E4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90798565-DC5E-4EBD-8F53-F18C3B9F0D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630F9-DAD0-4DAE-96BD-46910B4DAA57}" type="datetimeFigureOut">
              <a:rPr lang="zh-TW" altLang="en-US" smtClean="0"/>
              <a:t>2022/11/23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11344F63-2694-43C9-92EA-453AB79A10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9A1C0EF6-8D36-4315-9E74-02DD4DC945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045BA-FACC-4C7B-A783-B0AEE3D544C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940370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7AF66FB-D51E-4DF6-8F57-707BF8CFCE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BF9D842B-9008-46F7-9A72-95E1AF81E9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3BD5F2DC-DBA4-4177-A2D1-31C05F79EB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2D4CF522-AEE3-491C-9B87-2B6081663B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630F9-DAD0-4DAE-96BD-46910B4DAA57}" type="datetimeFigureOut">
              <a:rPr lang="zh-TW" altLang="en-US" smtClean="0"/>
              <a:t>2022/11/23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8FAF2802-BDEE-4B9D-9191-2D814A383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FDB97895-62C5-4095-B5FB-551C4F4C65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045BA-FACC-4C7B-A783-B0AEE3D544C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78330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695B8EBE-C177-4760-B8CD-53F9333B21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7558CEDF-A8BA-4EAA-B4A4-FC2007DE7D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B20EEA8-8AA6-40ED-93DD-AE717CB7FA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C630F9-DAD0-4DAE-96BD-46910B4DAA57}" type="datetimeFigureOut">
              <a:rPr lang="zh-TW" altLang="en-US" smtClean="0"/>
              <a:t>2022/11/23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7029136-1889-4452-80AF-B9EC252BDC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90F8F01-3572-41A9-A92C-D2D3DFF445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7045BA-FACC-4C7B-A783-B0AEE3D544C4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7" name="Picture 2" descr="C:\Users\User\Desktop\k-logo standard.png">
            <a:extLst>
              <a:ext uri="{FF2B5EF4-FFF2-40B4-BE49-F238E27FC236}">
                <a16:creationId xmlns:a16="http://schemas.microsoft.com/office/drawing/2014/main" id="{28D27C0C-71A2-4F94-A075-A6DDF393CB5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27013" y="162994"/>
            <a:ext cx="1857388" cy="2947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7821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5" r:id="rId1"/>
    <p:sldLayoutId id="2147483836" r:id="rId2"/>
    <p:sldLayoutId id="2147483837" r:id="rId3"/>
    <p:sldLayoutId id="2147483838" r:id="rId4"/>
    <p:sldLayoutId id="2147483839" r:id="rId5"/>
    <p:sldLayoutId id="2147483840" r:id="rId6"/>
    <p:sldLayoutId id="2147483841" r:id="rId7"/>
    <p:sldLayoutId id="2147483842" r:id="rId8"/>
    <p:sldLayoutId id="2147483843" r:id="rId9"/>
    <p:sldLayoutId id="2147483844" r:id="rId10"/>
    <p:sldLayoutId id="2147483845" r:id="rId11"/>
  </p:sldLayoutIdLst>
  <p:transition spd="slow">
    <p:push dir="u"/>
  </p:transition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10" Type="http://schemas.openxmlformats.org/officeDocument/2006/relationships/image" Target="../media/image52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image" Target="../media/image86.png"/><Relationship Id="rId7" Type="http://schemas.openxmlformats.org/officeDocument/2006/relationships/image" Target="../media/image90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png"/><Relationship Id="rId11" Type="http://schemas.openxmlformats.org/officeDocument/2006/relationships/image" Target="../media/image94.png"/><Relationship Id="rId5" Type="http://schemas.openxmlformats.org/officeDocument/2006/relationships/image" Target="../media/image88.png"/><Relationship Id="rId10" Type="http://schemas.openxmlformats.org/officeDocument/2006/relationships/image" Target="../media/image93.jpeg"/><Relationship Id="rId4" Type="http://schemas.openxmlformats.org/officeDocument/2006/relationships/image" Target="../media/image87.png"/><Relationship Id="rId9" Type="http://schemas.openxmlformats.org/officeDocument/2006/relationships/image" Target="../media/image9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8.png"/><Relationship Id="rId4" Type="http://schemas.openxmlformats.org/officeDocument/2006/relationships/image" Target="../media/image9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2.png"/><Relationship Id="rId4" Type="http://schemas.openxmlformats.org/officeDocument/2006/relationships/image" Target="../media/image101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7.png"/><Relationship Id="rId4" Type="http://schemas.openxmlformats.org/officeDocument/2006/relationships/image" Target="../media/image106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image" Target="../media/image111.png"/><Relationship Id="rId7" Type="http://schemas.openxmlformats.org/officeDocument/2006/relationships/image" Target="../media/image109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113.png"/><Relationship Id="rId4" Type="http://schemas.openxmlformats.org/officeDocument/2006/relationships/image" Target="../media/image112.png"/><Relationship Id="rId9" Type="http://schemas.openxmlformats.org/officeDocument/2006/relationships/image" Target="../media/image11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線接點 6">
            <a:extLst>
              <a:ext uri="{FF2B5EF4-FFF2-40B4-BE49-F238E27FC236}">
                <a16:creationId xmlns:a16="http://schemas.microsoft.com/office/drawing/2014/main" id="{8CFF298E-512A-4951-BEDB-3D63C4567FCF}"/>
              </a:ext>
            </a:extLst>
          </p:cNvPr>
          <p:cNvCxnSpPr>
            <a:cxnSpLocks/>
          </p:cNvCxnSpPr>
          <p:nvPr/>
        </p:nvCxnSpPr>
        <p:spPr>
          <a:xfrm flipV="1">
            <a:off x="899592" y="6587970"/>
            <a:ext cx="7866621" cy="938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12476"/>
            <a:ext cx="4462300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4557708" cy="15827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066" y="1735015"/>
            <a:ext cx="4248472" cy="34049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矩形 12"/>
          <p:cNvSpPr/>
          <p:nvPr/>
        </p:nvSpPr>
        <p:spPr>
          <a:xfrm>
            <a:off x="531040" y="5368845"/>
            <a:ext cx="808192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6000" b="1" cap="all" dirty="0">
                <a:ln w="0"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reflection blurRad="12700" stA="50000" endPos="50000" dist="5000" dir="5400000" sy="-100000" rotWithShape="0"/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光陽機車安全駕駛宣導</a:t>
            </a:r>
            <a:endParaRPr lang="zh-TW" altLang="en-US" sz="6000" b="1" cap="all" spc="0" dirty="0">
              <a:ln w="0">
                <a:solidFill>
                  <a:srgbClr val="FFFF00"/>
                </a:solidFill>
              </a:ln>
              <a:solidFill>
                <a:srgbClr val="FF0000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reflection blurRad="12700" stA="50000" endPos="50000" dist="5000" dir="5400000" sy="-100000" rotWithShape="0"/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8914" y="1805063"/>
            <a:ext cx="4248472" cy="32648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79355825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755576" y="546636"/>
            <a:ext cx="7928924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zh-TW" altLang="en-US" sz="5400" b="1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那些動作可以避免發生</a:t>
            </a:r>
            <a:endParaRPr lang="en-US" altLang="zh-TW" sz="5400" b="1" dirty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5400" b="1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交通事故</a:t>
            </a:r>
            <a:endParaRPr lang="en-US" altLang="zh-TW" sz="5400" b="1" dirty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6654063" y="3212976"/>
            <a:ext cx="162095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r"/>
            <a:r>
              <a:rPr lang="zh-TW" altLang="en-US" sz="28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主動防禦</a:t>
            </a:r>
            <a:endParaRPr lang="zh-TW" altLang="en-US" sz="28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420888"/>
            <a:ext cx="5976664" cy="41176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矩形 6"/>
          <p:cNvSpPr/>
          <p:nvPr/>
        </p:nvSpPr>
        <p:spPr>
          <a:xfrm>
            <a:off x="6732240" y="4941168"/>
            <a:ext cx="162095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r"/>
            <a:r>
              <a:rPr lang="zh-TW" altLang="en-US" sz="28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被動防禦</a:t>
            </a:r>
            <a:endParaRPr lang="zh-TW" altLang="en-US" sz="28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291884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2437" y="3392934"/>
            <a:ext cx="3504994" cy="3195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7535" y="750223"/>
            <a:ext cx="3504994" cy="3207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2361" y="3683539"/>
            <a:ext cx="2095500" cy="290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爆炸 2 9"/>
          <p:cNvSpPr/>
          <p:nvPr/>
        </p:nvSpPr>
        <p:spPr>
          <a:xfrm>
            <a:off x="4514993" y="618201"/>
            <a:ext cx="3816424" cy="2628065"/>
          </a:xfrm>
          <a:prstGeom prst="irregularSeal2">
            <a:avLst/>
          </a:prstGeom>
          <a:noFill/>
          <a:ln>
            <a:solidFill>
              <a:srgbClr val="FF0000"/>
            </a:solidFill>
          </a:ln>
          <a:effectLst>
            <a:outerShdw blurRad="50800" dist="431800" dir="6000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>
            <a:off x="4860032" y="1503735"/>
            <a:ext cx="302433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TW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2-3</a:t>
            </a:r>
            <a:r>
              <a:rPr lang="zh-TW" altLang="en-US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秒</a:t>
            </a:r>
            <a:endParaRPr lang="en-US" altLang="zh-TW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8" name="矩形 7"/>
          <p:cNvSpPr/>
          <p:nvPr/>
        </p:nvSpPr>
        <p:spPr>
          <a:xfrm>
            <a:off x="539552" y="356591"/>
            <a:ext cx="162095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r"/>
            <a:r>
              <a:rPr lang="zh-TW" altLang="en-US" sz="28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主動防禦</a:t>
            </a:r>
            <a:endParaRPr lang="zh-TW" altLang="en-US" sz="28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241643"/>
            <a:ext cx="2314575" cy="2005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16428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3249" y="675783"/>
            <a:ext cx="3946773" cy="3903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123004"/>
            <a:ext cx="1999149" cy="1679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向下箭號 5"/>
          <p:cNvSpPr/>
          <p:nvPr/>
        </p:nvSpPr>
        <p:spPr>
          <a:xfrm rot="6387209">
            <a:off x="4588677" y="1289687"/>
            <a:ext cx="322633" cy="53318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70895" y="2132856"/>
            <a:ext cx="2017167" cy="1679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46734" y="4223586"/>
            <a:ext cx="2024943" cy="1576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3418" y="5149273"/>
            <a:ext cx="1966838" cy="14394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向下箭號 9"/>
          <p:cNvSpPr/>
          <p:nvPr/>
        </p:nvSpPr>
        <p:spPr>
          <a:xfrm rot="5400000">
            <a:off x="4558425" y="2567214"/>
            <a:ext cx="313587" cy="53318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向下箭號 10"/>
          <p:cNvSpPr/>
          <p:nvPr/>
        </p:nvSpPr>
        <p:spPr>
          <a:xfrm rot="4130687">
            <a:off x="4534754" y="3857307"/>
            <a:ext cx="342534" cy="53318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3823" y="5149273"/>
            <a:ext cx="2003306" cy="14394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向下箭號 13"/>
          <p:cNvSpPr/>
          <p:nvPr/>
        </p:nvSpPr>
        <p:spPr>
          <a:xfrm rot="21040018">
            <a:off x="7812097" y="4713494"/>
            <a:ext cx="297818" cy="57511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向下箭號 14"/>
          <p:cNvSpPr/>
          <p:nvPr/>
        </p:nvSpPr>
        <p:spPr>
          <a:xfrm rot="2104288">
            <a:off x="5745343" y="4553772"/>
            <a:ext cx="295423" cy="53318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矩形 1"/>
          <p:cNvSpPr/>
          <p:nvPr/>
        </p:nvSpPr>
        <p:spPr>
          <a:xfrm>
            <a:off x="3384877" y="444950"/>
            <a:ext cx="33329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240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主動防禦</a:t>
            </a:r>
            <a:r>
              <a:rPr lang="en-US" altLang="zh-TW" sz="240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240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隨時保持警覺</a:t>
            </a:r>
          </a:p>
        </p:txBody>
      </p:sp>
    </p:spTree>
    <p:extLst>
      <p:ext uri="{BB962C8B-B14F-4D97-AF65-F5344CB8AC3E}">
        <p14:creationId xmlns:p14="http://schemas.microsoft.com/office/powerpoint/2010/main" val="3208141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2324" y="2060848"/>
            <a:ext cx="1872208" cy="1512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40223" y="310030"/>
            <a:ext cx="1789187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60232" y="1124744"/>
            <a:ext cx="2016224" cy="499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5508" y="2459739"/>
            <a:ext cx="1800200" cy="1631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5078" y="4941168"/>
            <a:ext cx="1808745" cy="1584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1363" y="4091605"/>
            <a:ext cx="1831823" cy="1728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文字方塊 10"/>
          <p:cNvSpPr txBox="1">
            <a:spLocks noChangeArrowheads="1"/>
          </p:cNvSpPr>
          <p:nvPr/>
        </p:nvSpPr>
        <p:spPr bwMode="auto">
          <a:xfrm>
            <a:off x="521332" y="4116187"/>
            <a:ext cx="1368152" cy="707886"/>
          </a:xfrm>
          <a:prstGeom prst="rect">
            <a:avLst/>
          </a:prstGeom>
          <a:noFill/>
          <a:ln w="76200">
            <a:solidFill>
              <a:srgbClr val="92D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algn="l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algn="l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algn="l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algn="l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algn="l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zh-TW" altLang="en-US" sz="4000" b="1" dirty="0">
                <a:solidFill>
                  <a:schemeClr val="accent2"/>
                </a:solidFill>
                <a:latin typeface="標楷體" pitchFamily="65" charset="-120"/>
                <a:ea typeface="標楷體" pitchFamily="65" charset="-120"/>
              </a:rPr>
              <a:t>專心</a:t>
            </a:r>
          </a:p>
        </p:txBody>
      </p:sp>
      <p:cxnSp>
        <p:nvCxnSpPr>
          <p:cNvPr id="12" name="直線接點 11"/>
          <p:cNvCxnSpPr/>
          <p:nvPr/>
        </p:nvCxnSpPr>
        <p:spPr>
          <a:xfrm flipH="1">
            <a:off x="722548" y="3767504"/>
            <a:ext cx="1041140" cy="1389688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" name="直線接點 12"/>
          <p:cNvCxnSpPr/>
          <p:nvPr/>
        </p:nvCxnSpPr>
        <p:spPr>
          <a:xfrm>
            <a:off x="722548" y="3820565"/>
            <a:ext cx="1041140" cy="133662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310030"/>
            <a:ext cx="2038350" cy="12734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55814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908720"/>
            <a:ext cx="6992157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內容版面配置區 3"/>
          <p:cNvSpPr txBox="1">
            <a:spLocks/>
          </p:cNvSpPr>
          <p:nvPr/>
        </p:nvSpPr>
        <p:spPr>
          <a:xfrm>
            <a:off x="755576" y="5517232"/>
            <a:ext cx="7886700" cy="840230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zh-TW" altLang="en-US" sz="5400" b="1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案例</a:t>
            </a:r>
            <a:r>
              <a:rPr lang="en-US" altLang="zh-TW" sz="5400" b="1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:2017</a:t>
            </a:r>
            <a:r>
              <a:rPr lang="zh-TW" altLang="en-US" sz="5400" b="1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年阿羅哈客運</a:t>
            </a:r>
            <a:endParaRPr lang="en-US" altLang="zh-TW" sz="5400" b="1" dirty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497747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183" y="1187486"/>
            <a:ext cx="8604956" cy="5301950"/>
          </a:xfrm>
          <a:prstGeom prst="rect">
            <a:avLst/>
          </a:prstGeom>
          <a:noFill/>
          <a:ln w="9525">
            <a:solidFill>
              <a:sysClr val="window" lastClr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橢圓 8"/>
          <p:cNvSpPr/>
          <p:nvPr/>
        </p:nvSpPr>
        <p:spPr>
          <a:xfrm>
            <a:off x="2267744" y="1187486"/>
            <a:ext cx="936104" cy="72008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2976648" y="548680"/>
            <a:ext cx="387477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r"/>
            <a:r>
              <a:rPr lang="zh-TW" altLang="en-US" sz="28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主動防禦</a:t>
            </a:r>
            <a:r>
              <a:rPr lang="en-US" altLang="zh-TW" sz="28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:</a:t>
            </a:r>
            <a:r>
              <a:rPr lang="zh-TW" altLang="en-US" sz="28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遵守交通規則</a:t>
            </a:r>
            <a:endParaRPr lang="zh-TW" altLang="en-US" sz="28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979712" y="5239658"/>
            <a:ext cx="6393903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4000" b="1" i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因違反交通規則所產生的交通事故佔所有事故</a:t>
            </a:r>
            <a:r>
              <a:rPr lang="en-US" altLang="zh-TW" sz="4000" b="1" i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90%</a:t>
            </a:r>
            <a:r>
              <a:rPr lang="zh-TW" altLang="en-US" sz="4000" b="1" i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以上</a:t>
            </a:r>
            <a:endParaRPr lang="zh-TW" altLang="en-US" sz="4000" b="1" i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430252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7"/>
          <p:cNvSpPr txBox="1">
            <a:spLocks noChangeArrowheads="1"/>
          </p:cNvSpPr>
          <p:nvPr/>
        </p:nvSpPr>
        <p:spPr bwMode="auto">
          <a:xfrm>
            <a:off x="611560" y="1183693"/>
            <a:ext cx="1368152" cy="707886"/>
          </a:xfrm>
          <a:prstGeom prst="rect">
            <a:avLst/>
          </a:prstGeom>
          <a:noFill/>
          <a:ln w="76200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algn="l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algn="l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algn="l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algn="l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algn="l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zh-TW" altLang="en-US" sz="4000" b="1" dirty="0">
                <a:solidFill>
                  <a:schemeClr val="accent2"/>
                </a:solidFill>
                <a:latin typeface="標楷體" pitchFamily="65" charset="-120"/>
                <a:ea typeface="標楷體" pitchFamily="65" charset="-120"/>
              </a:rPr>
              <a:t>號誌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900745"/>
            <a:ext cx="1494602" cy="1164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73110" y="955475"/>
            <a:ext cx="1449122" cy="1164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60232" y="928925"/>
            <a:ext cx="1471862" cy="1164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文字方塊 7"/>
          <p:cNvSpPr txBox="1">
            <a:spLocks noChangeArrowheads="1"/>
          </p:cNvSpPr>
          <p:nvPr/>
        </p:nvSpPr>
        <p:spPr bwMode="auto">
          <a:xfrm>
            <a:off x="611560" y="3075057"/>
            <a:ext cx="1368152" cy="707886"/>
          </a:xfrm>
          <a:prstGeom prst="rect">
            <a:avLst/>
          </a:prstGeom>
          <a:noFill/>
          <a:ln w="76200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algn="l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algn="l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algn="l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algn="l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algn="l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zh-TW" altLang="en-US" sz="4000" b="1" dirty="0">
                <a:solidFill>
                  <a:schemeClr val="accent2"/>
                </a:solidFill>
                <a:latin typeface="標楷體" pitchFamily="65" charset="-120"/>
                <a:ea typeface="標楷體" pitchFamily="65" charset="-120"/>
              </a:rPr>
              <a:t>標誌</a:t>
            </a:r>
          </a:p>
        </p:txBody>
      </p:sp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85999" y="2852936"/>
            <a:ext cx="1450940" cy="1137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85178" y="2839850"/>
            <a:ext cx="1309385" cy="1137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704511" y="2852936"/>
            <a:ext cx="1383304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文字方塊 7"/>
          <p:cNvSpPr txBox="1">
            <a:spLocks noChangeArrowheads="1"/>
          </p:cNvSpPr>
          <p:nvPr/>
        </p:nvSpPr>
        <p:spPr bwMode="auto">
          <a:xfrm>
            <a:off x="658955" y="5301208"/>
            <a:ext cx="1368152" cy="707886"/>
          </a:xfrm>
          <a:prstGeom prst="rect">
            <a:avLst/>
          </a:prstGeom>
          <a:noFill/>
          <a:ln w="76200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algn="l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algn="l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algn="l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algn="l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algn="l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zh-TW" altLang="en-US" sz="4000" b="1" dirty="0">
                <a:solidFill>
                  <a:schemeClr val="accent2"/>
                </a:solidFill>
                <a:latin typeface="標楷體" pitchFamily="65" charset="-120"/>
                <a:ea typeface="標楷體" pitchFamily="65" charset="-120"/>
              </a:rPr>
              <a:t>標線</a:t>
            </a:r>
          </a:p>
        </p:txBody>
      </p:sp>
      <p:pic>
        <p:nvPicPr>
          <p:cNvPr id="16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699792" y="4941168"/>
            <a:ext cx="1500500" cy="1211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648127" y="4947663"/>
            <a:ext cx="1490483" cy="1205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0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804248" y="4941168"/>
            <a:ext cx="1536171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793275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726739"/>
            <a:ext cx="3059831" cy="3892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9873" y="2649488"/>
            <a:ext cx="2904362" cy="3676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9873" y="697921"/>
            <a:ext cx="2925589" cy="2448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4235" y="691732"/>
            <a:ext cx="2987824" cy="361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矩形 8"/>
          <p:cNvSpPr/>
          <p:nvPr/>
        </p:nvSpPr>
        <p:spPr>
          <a:xfrm>
            <a:off x="3119819" y="5733256"/>
            <a:ext cx="302433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TW" altLang="en-US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民事賠償</a:t>
            </a:r>
            <a:endParaRPr lang="en-US" altLang="zh-TW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64311" y="3501008"/>
            <a:ext cx="302433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TW" altLang="en-US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刑事裁罰</a:t>
            </a:r>
            <a:endParaRPr lang="en-US" altLang="zh-TW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6144155" y="3564483"/>
            <a:ext cx="302433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TW" altLang="en-US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行政裁罰</a:t>
            </a:r>
            <a:endParaRPr lang="en-US" altLang="zh-TW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6077723" y="5013176"/>
            <a:ext cx="302433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TW" altLang="en-US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撞法拉利</a:t>
            </a:r>
            <a:endParaRPr lang="en-US" altLang="zh-TW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607407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542" y="764704"/>
            <a:ext cx="7688882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內容版面配置區 3"/>
          <p:cNvSpPr txBox="1">
            <a:spLocks/>
          </p:cNvSpPr>
          <p:nvPr/>
        </p:nvSpPr>
        <p:spPr>
          <a:xfrm>
            <a:off x="611560" y="5517232"/>
            <a:ext cx="7886700" cy="840230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zh-TW" altLang="en-US" sz="5400" b="1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案例</a:t>
            </a:r>
            <a:r>
              <a:rPr lang="en-US" altLang="zh-TW" sz="5400" b="1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:2018</a:t>
            </a:r>
            <a:r>
              <a:rPr lang="zh-TW" altLang="en-US" sz="5400" b="1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年孝子撞名車</a:t>
            </a:r>
            <a:endParaRPr lang="en-US" altLang="zh-TW" sz="5400" b="1" dirty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124056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043607" y="548680"/>
            <a:ext cx="736611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zh-TW" altLang="en-US" sz="4000" b="1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還有那些動作可以避免交通事故</a:t>
            </a:r>
            <a:endParaRPr lang="en-US" altLang="zh-TW" sz="4000" b="1" dirty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56773"/>
            <a:ext cx="8381478" cy="5259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矩形 6"/>
          <p:cNvSpPr/>
          <p:nvPr/>
        </p:nvSpPr>
        <p:spPr>
          <a:xfrm>
            <a:off x="4163124" y="5589240"/>
            <a:ext cx="468589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r"/>
            <a:r>
              <a:rPr lang="zh-TW" altLang="en-US" sz="28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主動防禦</a:t>
            </a:r>
            <a:r>
              <a:rPr lang="en-US" altLang="zh-TW" sz="28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:</a:t>
            </a:r>
            <a:r>
              <a:rPr lang="zh-TW" altLang="en-US" sz="28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路口減速</a:t>
            </a:r>
            <a:r>
              <a:rPr lang="en-US" altLang="zh-TW" sz="28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,</a:t>
            </a:r>
            <a:r>
              <a:rPr lang="zh-TW" altLang="en-US" sz="28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禮讓人車</a:t>
            </a:r>
            <a:endParaRPr lang="zh-TW" altLang="en-US" sz="28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12446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450" y="1416258"/>
            <a:ext cx="8656021" cy="5033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451" y="56046"/>
            <a:ext cx="6423774" cy="1104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矩形 6"/>
          <p:cNvSpPr/>
          <p:nvPr/>
        </p:nvSpPr>
        <p:spPr>
          <a:xfrm>
            <a:off x="107504" y="3861048"/>
            <a:ext cx="5102679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altLang="zh-TW" sz="5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105</a:t>
            </a:r>
            <a:r>
              <a:rPr lang="zh-TW" altLang="en-US" sz="5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5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~305556</a:t>
            </a:r>
            <a:br>
              <a:rPr lang="en-US" altLang="zh-TW" sz="5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5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106</a:t>
            </a:r>
            <a:r>
              <a:rPr lang="zh-TW" altLang="en-US" sz="5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5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~296826</a:t>
            </a:r>
          </a:p>
          <a:p>
            <a:pPr algn="ctr"/>
            <a:r>
              <a:rPr lang="en-US" altLang="zh-TW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107</a:t>
            </a:r>
            <a:r>
              <a:rPr lang="zh-TW" altLang="en-US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~304821</a:t>
            </a:r>
            <a:endParaRPr lang="zh-TW" altLang="en-U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044638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3167" y="908720"/>
            <a:ext cx="3538793" cy="2394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矩形 5"/>
          <p:cNvSpPr/>
          <p:nvPr/>
        </p:nvSpPr>
        <p:spPr>
          <a:xfrm>
            <a:off x="755576" y="116632"/>
            <a:ext cx="223651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zh-TW" altLang="en-US" sz="4000" b="1" dirty="0">
                <a:solidFill>
                  <a:schemeClr val="accent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路權宣導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717032"/>
            <a:ext cx="3538791" cy="2414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167" y="3645024"/>
            <a:ext cx="3538792" cy="2414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1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908720"/>
            <a:ext cx="3538790" cy="2414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96389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836712"/>
            <a:ext cx="2952328" cy="2328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764632"/>
            <a:ext cx="5184576" cy="247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836712"/>
            <a:ext cx="2998118" cy="2328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21780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905647" y="692696"/>
            <a:ext cx="736611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zh-TW" altLang="en-US" sz="4000" b="1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還有那些動作可以避免交通事故</a:t>
            </a:r>
            <a:endParaRPr lang="en-US" altLang="zh-TW" sz="4000" b="1" dirty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956" y="1594851"/>
            <a:ext cx="2957382" cy="24823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5606" y="4325212"/>
            <a:ext cx="2842559" cy="2353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6956" y="4221088"/>
            <a:ext cx="2957382" cy="247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5606" y="1560241"/>
            <a:ext cx="2957382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矩形 9"/>
          <p:cNvSpPr/>
          <p:nvPr/>
        </p:nvSpPr>
        <p:spPr>
          <a:xfrm>
            <a:off x="5140343" y="1612851"/>
            <a:ext cx="394851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dirty="0">
                <a:ln w="31550" cmpd="sng">
                  <a:gradFill>
                    <a:gsLst>
                      <a:gs pos="70000">
                        <a:srgbClr val="F79646">
                          <a:shade val="50000"/>
                          <a:satMod val="190000"/>
                        </a:srgbClr>
                      </a:gs>
                      <a:gs pos="0">
                        <a:srgbClr val="F79646">
                          <a:tint val="77000"/>
                          <a:satMod val="18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79646">
                    <a:tint val="15000"/>
                    <a:satMod val="200000"/>
                  </a:srgb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主動防禦</a:t>
            </a:r>
            <a:r>
              <a:rPr lang="en-US" altLang="zh-TW" sz="2400" dirty="0">
                <a:ln w="31550" cmpd="sng">
                  <a:gradFill>
                    <a:gsLst>
                      <a:gs pos="70000">
                        <a:srgbClr val="F79646">
                          <a:shade val="50000"/>
                          <a:satMod val="190000"/>
                        </a:srgbClr>
                      </a:gs>
                      <a:gs pos="0">
                        <a:srgbClr val="F79646">
                          <a:tint val="77000"/>
                          <a:satMod val="18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79646">
                    <a:tint val="15000"/>
                    <a:satMod val="200000"/>
                  </a:srgb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2400" dirty="0">
                <a:ln w="31550" cmpd="sng">
                  <a:gradFill>
                    <a:gsLst>
                      <a:gs pos="70000">
                        <a:srgbClr val="F79646">
                          <a:shade val="50000"/>
                          <a:satMod val="190000"/>
                        </a:srgbClr>
                      </a:gs>
                      <a:gs pos="0">
                        <a:srgbClr val="F79646">
                          <a:tint val="77000"/>
                          <a:satMod val="18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79646">
                    <a:tint val="15000"/>
                    <a:satMod val="200000"/>
                  </a:srgb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隨時保持安全距離</a:t>
            </a:r>
            <a:endParaRPr lang="en-US" altLang="zh-TW" sz="2400" dirty="0">
              <a:ln w="31550" cmpd="sng">
                <a:gradFill>
                  <a:gsLst>
                    <a:gs pos="70000">
                      <a:srgbClr val="F79646">
                        <a:shade val="50000"/>
                        <a:satMod val="190000"/>
                      </a:srgbClr>
                    </a:gs>
                    <a:gs pos="0">
                      <a:srgbClr val="F79646">
                        <a:tint val="77000"/>
                        <a:satMod val="180000"/>
                      </a:srgbClr>
                    </a:gs>
                  </a:gsLst>
                  <a:lin ang="5400000"/>
                </a:gradFill>
                <a:prstDash val="solid"/>
              </a:ln>
              <a:solidFill>
                <a:srgbClr val="F79646">
                  <a:tint val="15000"/>
                  <a:satMod val="200000"/>
                </a:srgb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400" dirty="0">
                <a:ln w="31550" cmpd="sng">
                  <a:gradFill>
                    <a:gsLst>
                      <a:gs pos="70000">
                        <a:srgbClr val="F79646">
                          <a:shade val="50000"/>
                          <a:satMod val="190000"/>
                        </a:srgbClr>
                      </a:gs>
                      <a:gs pos="0">
                        <a:srgbClr val="F79646">
                          <a:tint val="77000"/>
                          <a:satMod val="18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79646">
                    <a:tint val="15000"/>
                    <a:satMod val="200000"/>
                  </a:srgb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dirty="0">
                <a:ln w="31550" cmpd="sng">
                  <a:gradFill>
                    <a:gsLst>
                      <a:gs pos="70000">
                        <a:srgbClr val="F79646">
                          <a:shade val="50000"/>
                          <a:satMod val="190000"/>
                        </a:srgbClr>
                      </a:gs>
                      <a:gs pos="0">
                        <a:srgbClr val="F79646">
                          <a:tint val="77000"/>
                          <a:satMod val="18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79646">
                    <a:tint val="15000"/>
                    <a:satMod val="200000"/>
                  </a:srgb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前</a:t>
            </a:r>
            <a:r>
              <a:rPr lang="en-US" altLang="zh-TW" sz="2400" dirty="0">
                <a:ln w="31550" cmpd="sng">
                  <a:gradFill>
                    <a:gsLst>
                      <a:gs pos="70000">
                        <a:srgbClr val="F79646">
                          <a:shade val="50000"/>
                          <a:satMod val="190000"/>
                        </a:srgbClr>
                      </a:gs>
                      <a:gs pos="0">
                        <a:srgbClr val="F79646">
                          <a:tint val="77000"/>
                          <a:satMod val="18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79646">
                    <a:tint val="15000"/>
                    <a:satMod val="200000"/>
                  </a:srgb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2400" dirty="0">
                <a:ln w="31550" cmpd="sng">
                  <a:gradFill>
                    <a:gsLst>
                      <a:gs pos="70000">
                        <a:srgbClr val="F79646">
                          <a:shade val="50000"/>
                          <a:satMod val="190000"/>
                        </a:srgbClr>
                      </a:gs>
                      <a:gs pos="0">
                        <a:srgbClr val="F79646">
                          <a:tint val="77000"/>
                          <a:satMod val="18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79646">
                    <a:tint val="15000"/>
                    <a:satMod val="200000"/>
                  </a:srgb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後</a:t>
            </a:r>
            <a:r>
              <a:rPr lang="en-US" altLang="zh-TW" sz="2400" dirty="0">
                <a:ln w="31550" cmpd="sng">
                  <a:gradFill>
                    <a:gsLst>
                      <a:gs pos="70000">
                        <a:srgbClr val="F79646">
                          <a:shade val="50000"/>
                          <a:satMod val="190000"/>
                        </a:srgbClr>
                      </a:gs>
                      <a:gs pos="0">
                        <a:srgbClr val="F79646">
                          <a:tint val="77000"/>
                          <a:satMod val="18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79646">
                    <a:tint val="15000"/>
                    <a:satMod val="200000"/>
                  </a:srgb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2400" dirty="0">
                <a:ln w="31550" cmpd="sng">
                  <a:gradFill>
                    <a:gsLst>
                      <a:gs pos="70000">
                        <a:srgbClr val="F79646">
                          <a:shade val="50000"/>
                          <a:satMod val="190000"/>
                        </a:srgbClr>
                      </a:gs>
                      <a:gs pos="0">
                        <a:srgbClr val="F79646">
                          <a:tint val="77000"/>
                          <a:satMod val="18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79646">
                    <a:tint val="15000"/>
                    <a:satMod val="200000"/>
                  </a:srgb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左</a:t>
            </a:r>
            <a:r>
              <a:rPr lang="en-US" altLang="zh-TW" sz="2400" dirty="0">
                <a:ln w="31550" cmpd="sng">
                  <a:gradFill>
                    <a:gsLst>
                      <a:gs pos="70000">
                        <a:srgbClr val="F79646">
                          <a:shade val="50000"/>
                          <a:satMod val="190000"/>
                        </a:srgbClr>
                      </a:gs>
                      <a:gs pos="0">
                        <a:srgbClr val="F79646">
                          <a:tint val="77000"/>
                          <a:satMod val="18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79646">
                    <a:tint val="15000"/>
                    <a:satMod val="200000"/>
                  </a:srgb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2400" dirty="0">
                <a:ln w="31550" cmpd="sng">
                  <a:gradFill>
                    <a:gsLst>
                      <a:gs pos="70000">
                        <a:srgbClr val="F79646">
                          <a:shade val="50000"/>
                          <a:satMod val="190000"/>
                        </a:srgbClr>
                      </a:gs>
                      <a:gs pos="0">
                        <a:srgbClr val="F79646">
                          <a:tint val="77000"/>
                          <a:satMod val="18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79646">
                    <a:tint val="15000"/>
                    <a:satMod val="200000"/>
                  </a:srgb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右</a:t>
            </a:r>
            <a:r>
              <a:rPr lang="en-US" altLang="zh-TW" sz="2400" dirty="0">
                <a:ln w="31550" cmpd="sng">
                  <a:gradFill>
                    <a:gsLst>
                      <a:gs pos="70000">
                        <a:srgbClr val="F79646">
                          <a:shade val="50000"/>
                          <a:satMod val="190000"/>
                        </a:srgbClr>
                      </a:gs>
                      <a:gs pos="0">
                        <a:srgbClr val="F79646">
                          <a:tint val="77000"/>
                          <a:satMod val="18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79646">
                    <a:tint val="15000"/>
                    <a:satMod val="200000"/>
                  </a:srgb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247881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755576" y="548680"/>
            <a:ext cx="1341992" cy="5632311"/>
          </a:xfrm>
          <a:prstGeom prst="rect">
            <a:avLst/>
          </a:prstGeom>
          <a:solidFill>
            <a:srgbClr val="FFFF00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TW" altLang="en-US" sz="60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隨時保持警覺</a:t>
            </a:r>
            <a:endParaRPr lang="zh-TW" altLang="en-US" sz="60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627784" y="403132"/>
            <a:ext cx="5984202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TW" altLang="en-US" sz="60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遵守交通規則</a:t>
            </a:r>
            <a:endParaRPr lang="zh-TW" altLang="en-US" sz="60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2725658" y="3501008"/>
            <a:ext cx="5886328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TW" altLang="en-US" sz="60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保持安全距離</a:t>
            </a:r>
            <a:endParaRPr lang="zh-TW" altLang="en-US" sz="60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2739565" y="1929857"/>
            <a:ext cx="576064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TW" altLang="en-US" sz="60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禮讓行人來車</a:t>
            </a:r>
            <a:endParaRPr lang="zh-TW" altLang="en-US" sz="60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802409" y="5165328"/>
            <a:ext cx="576064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TW" altLang="en-US" sz="60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預防他人違規</a:t>
            </a:r>
            <a:endParaRPr lang="zh-TW" altLang="en-US" sz="60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向下箭號 12"/>
          <p:cNvSpPr/>
          <p:nvPr/>
        </p:nvSpPr>
        <p:spPr>
          <a:xfrm rot="6732253">
            <a:off x="2507353" y="5122528"/>
            <a:ext cx="425471" cy="77081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向下箭號 13"/>
          <p:cNvSpPr/>
          <p:nvPr/>
        </p:nvSpPr>
        <p:spPr>
          <a:xfrm rot="4246684">
            <a:off x="2593013" y="705623"/>
            <a:ext cx="425471" cy="77081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向下箭號 14"/>
          <p:cNvSpPr/>
          <p:nvPr/>
        </p:nvSpPr>
        <p:spPr>
          <a:xfrm rot="5218252">
            <a:off x="2589673" y="2137687"/>
            <a:ext cx="425471" cy="77081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向下箭號 15"/>
          <p:cNvSpPr/>
          <p:nvPr/>
        </p:nvSpPr>
        <p:spPr>
          <a:xfrm rot="6634544">
            <a:off x="2603264" y="3623431"/>
            <a:ext cx="398291" cy="77081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60636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017179" y="428179"/>
            <a:ext cx="710963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zh-TW" altLang="en-US" sz="5400" b="1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那些動作可以避免被撞</a:t>
            </a:r>
            <a:endParaRPr lang="en-US" altLang="zh-TW" sz="5400" b="1" dirty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11206"/>
            <a:ext cx="7848872" cy="487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矩形 6"/>
          <p:cNvSpPr/>
          <p:nvPr/>
        </p:nvSpPr>
        <p:spPr>
          <a:xfrm>
            <a:off x="7316339" y="2276872"/>
            <a:ext cx="162095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r"/>
            <a:r>
              <a:rPr lang="zh-TW" altLang="en-US" sz="28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被動防禦</a:t>
            </a:r>
            <a:endParaRPr lang="zh-TW" altLang="en-US" sz="28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520700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48680"/>
            <a:ext cx="4051194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182633"/>
            <a:ext cx="4464496" cy="33396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矩形 7"/>
          <p:cNvSpPr/>
          <p:nvPr/>
        </p:nvSpPr>
        <p:spPr>
          <a:xfrm>
            <a:off x="5277490" y="5991576"/>
            <a:ext cx="351570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r"/>
            <a:r>
              <a:rPr lang="zh-TW" altLang="en-US" sz="28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被動防禦</a:t>
            </a:r>
            <a:r>
              <a:rPr lang="en-US" altLang="zh-TW" sz="28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:</a:t>
            </a:r>
            <a:r>
              <a:rPr lang="zh-TW" altLang="en-US" sz="28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人車要明顯</a:t>
            </a:r>
            <a:endParaRPr lang="zh-TW" altLang="en-US" sz="28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644388"/>
            <a:ext cx="3736535" cy="2982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67289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626678"/>
            <a:ext cx="3672408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688" y="3770694"/>
            <a:ext cx="3456384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770694"/>
            <a:ext cx="3736535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矩形 11"/>
          <p:cNvSpPr/>
          <p:nvPr/>
        </p:nvSpPr>
        <p:spPr>
          <a:xfrm>
            <a:off x="545184" y="6029364"/>
            <a:ext cx="377539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r"/>
            <a:r>
              <a:rPr lang="zh-TW" altLang="en-US" sz="28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避免陷入他車視線死角</a:t>
            </a:r>
            <a:endParaRPr lang="zh-TW" altLang="en-US" sz="28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370" y="448003"/>
            <a:ext cx="3688068" cy="2865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4939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527595"/>
            <a:ext cx="3987691" cy="2971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891" y="567514"/>
            <a:ext cx="3672408" cy="2842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178" y="3573016"/>
            <a:ext cx="3624476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矩形 10"/>
          <p:cNvSpPr/>
          <p:nvPr/>
        </p:nvSpPr>
        <p:spPr>
          <a:xfrm>
            <a:off x="4139952" y="2132856"/>
            <a:ext cx="377539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r"/>
            <a:r>
              <a:rPr lang="zh-TW" altLang="en-US" sz="28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避免陷入他車視線死角</a:t>
            </a:r>
            <a:endParaRPr lang="zh-TW" altLang="en-US" sz="28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791420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445" y="3588800"/>
            <a:ext cx="3251422" cy="2460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6670" y="836711"/>
            <a:ext cx="3313204" cy="2460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624425"/>
            <a:ext cx="3181850" cy="2467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836711"/>
            <a:ext cx="3251422" cy="2460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矩形 7"/>
          <p:cNvSpPr/>
          <p:nvPr/>
        </p:nvSpPr>
        <p:spPr>
          <a:xfrm>
            <a:off x="6843516" y="5787191"/>
            <a:ext cx="198002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r"/>
            <a:r>
              <a:rPr lang="zh-TW" altLang="en-US" sz="28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人車要明顯</a:t>
            </a:r>
            <a:endParaRPr lang="zh-TW" altLang="en-US" sz="28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6261409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872706" y="548680"/>
            <a:ext cx="710963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zh-TW" altLang="en-US" sz="5400" b="1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那些動作可以避免被撞</a:t>
            </a:r>
            <a:endParaRPr lang="en-US" altLang="zh-TW" sz="5400" b="1" dirty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4687" y="1701309"/>
            <a:ext cx="4070645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701308"/>
            <a:ext cx="4075642" cy="3528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矩形 10"/>
          <p:cNvSpPr/>
          <p:nvPr/>
        </p:nvSpPr>
        <p:spPr>
          <a:xfrm>
            <a:off x="2555776" y="5661248"/>
            <a:ext cx="351570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r"/>
            <a:r>
              <a:rPr lang="zh-TW" altLang="en-US" sz="28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被動防禦</a:t>
            </a:r>
            <a:r>
              <a:rPr lang="en-US" altLang="zh-TW" sz="28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:</a:t>
            </a:r>
            <a:r>
              <a:rPr lang="zh-TW" altLang="en-US" sz="28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動作要明顯</a:t>
            </a:r>
            <a:endParaRPr lang="zh-TW" altLang="en-US" sz="28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906947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16" y="620688"/>
            <a:ext cx="8640960" cy="601390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爆炸 2 5"/>
          <p:cNvSpPr/>
          <p:nvPr/>
        </p:nvSpPr>
        <p:spPr>
          <a:xfrm>
            <a:off x="1384939" y="3212976"/>
            <a:ext cx="6840760" cy="2628065"/>
          </a:xfrm>
          <a:prstGeom prst="irregularSeal2">
            <a:avLst/>
          </a:prstGeom>
          <a:noFill/>
          <a:ln>
            <a:solidFill>
              <a:srgbClr val="FF0000"/>
            </a:solidFill>
          </a:ln>
          <a:effectLst>
            <a:outerShdw blurRad="50800" dist="431800" dir="6000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2458362" y="4437112"/>
            <a:ext cx="4693914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altLang="zh-TW" sz="6000" b="1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40</a:t>
            </a:r>
            <a:r>
              <a:rPr lang="zh-TW" altLang="en-US" sz="6000" b="1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萬</a:t>
            </a:r>
            <a:r>
              <a:rPr lang="zh-TW" altLang="en-US" sz="6000" b="1" cap="none" spc="0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  <a:r>
              <a:rPr lang="en-US" altLang="zh-TW" sz="6000" b="1" cap="none" spc="0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6000" b="1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台灣</a:t>
            </a:r>
            <a:endParaRPr lang="en-US" altLang="zh-TW" sz="6000" b="1" dirty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sz="6000" b="1" cap="none" spc="0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52</a:t>
            </a:r>
            <a:r>
              <a:rPr lang="zh-TW" altLang="en-US" sz="6000" b="1" cap="none" spc="0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萬人</a:t>
            </a:r>
            <a:r>
              <a:rPr lang="en-US" altLang="zh-TW" sz="6000" b="1" cap="none" spc="0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6000" b="1" cap="none" spc="0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日本</a:t>
            </a:r>
          </a:p>
        </p:txBody>
      </p:sp>
    </p:spTree>
    <p:extLst>
      <p:ext uri="{BB962C8B-B14F-4D97-AF65-F5344CB8AC3E}">
        <p14:creationId xmlns:p14="http://schemas.microsoft.com/office/powerpoint/2010/main" val="362942500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6568" y="1625228"/>
            <a:ext cx="5040560" cy="3333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直線接點 4">
            <a:extLst>
              <a:ext uri="{FF2B5EF4-FFF2-40B4-BE49-F238E27FC236}">
                <a16:creationId xmlns:a16="http://schemas.microsoft.com/office/drawing/2014/main" id="{46A743B8-6F0E-4145-8C2E-761776D6DBAC}"/>
              </a:ext>
            </a:extLst>
          </p:cNvPr>
          <p:cNvCxnSpPr>
            <a:cxnSpLocks/>
          </p:cNvCxnSpPr>
          <p:nvPr/>
        </p:nvCxnSpPr>
        <p:spPr>
          <a:xfrm>
            <a:off x="1521310" y="1700808"/>
            <a:ext cx="1106474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67B36087-F5DE-459E-B590-60080020D7BE}"/>
              </a:ext>
            </a:extLst>
          </p:cNvPr>
          <p:cNvCxnSpPr>
            <a:cxnSpLocks/>
          </p:cNvCxnSpPr>
          <p:nvPr/>
        </p:nvCxnSpPr>
        <p:spPr>
          <a:xfrm>
            <a:off x="2627784" y="1700808"/>
            <a:ext cx="959645" cy="504056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BE1AA2CD-7636-4FD8-A1DB-CF07CA884905}"/>
              </a:ext>
            </a:extLst>
          </p:cNvPr>
          <p:cNvCxnSpPr>
            <a:cxnSpLocks/>
          </p:cNvCxnSpPr>
          <p:nvPr/>
        </p:nvCxnSpPr>
        <p:spPr>
          <a:xfrm>
            <a:off x="81863" y="4437112"/>
            <a:ext cx="2257889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直線接點 14">
            <a:extLst>
              <a:ext uri="{FF2B5EF4-FFF2-40B4-BE49-F238E27FC236}">
                <a16:creationId xmlns:a16="http://schemas.microsoft.com/office/drawing/2014/main" id="{E2EAE016-7A53-460D-A122-48F784922043}"/>
              </a:ext>
            </a:extLst>
          </p:cNvPr>
          <p:cNvCxnSpPr>
            <a:cxnSpLocks/>
          </p:cNvCxnSpPr>
          <p:nvPr/>
        </p:nvCxnSpPr>
        <p:spPr>
          <a:xfrm>
            <a:off x="3158205" y="5980535"/>
            <a:ext cx="1537320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直線接點 18">
            <a:extLst>
              <a:ext uri="{FF2B5EF4-FFF2-40B4-BE49-F238E27FC236}">
                <a16:creationId xmlns:a16="http://schemas.microsoft.com/office/drawing/2014/main" id="{75820413-0130-40FA-9709-CEBF01C476D4}"/>
              </a:ext>
            </a:extLst>
          </p:cNvPr>
          <p:cNvCxnSpPr>
            <a:cxnSpLocks/>
          </p:cNvCxnSpPr>
          <p:nvPr/>
        </p:nvCxnSpPr>
        <p:spPr>
          <a:xfrm>
            <a:off x="1907704" y="2780928"/>
            <a:ext cx="1139665" cy="288251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直線接點 25">
            <a:extLst>
              <a:ext uri="{FF2B5EF4-FFF2-40B4-BE49-F238E27FC236}">
                <a16:creationId xmlns:a16="http://schemas.microsoft.com/office/drawing/2014/main" id="{46A743B8-6F0E-4145-8C2E-761776D6DBAC}"/>
              </a:ext>
            </a:extLst>
          </p:cNvPr>
          <p:cNvCxnSpPr>
            <a:cxnSpLocks/>
          </p:cNvCxnSpPr>
          <p:nvPr/>
        </p:nvCxnSpPr>
        <p:spPr>
          <a:xfrm flipV="1">
            <a:off x="6110911" y="4437112"/>
            <a:ext cx="2925585" cy="7895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直線接點 27">
            <a:extLst>
              <a:ext uri="{FF2B5EF4-FFF2-40B4-BE49-F238E27FC236}">
                <a16:creationId xmlns:a16="http://schemas.microsoft.com/office/drawing/2014/main" id="{27C1A529-219C-4B20-9260-CED376493468}"/>
              </a:ext>
            </a:extLst>
          </p:cNvPr>
          <p:cNvCxnSpPr>
            <a:cxnSpLocks/>
          </p:cNvCxnSpPr>
          <p:nvPr/>
        </p:nvCxnSpPr>
        <p:spPr>
          <a:xfrm flipV="1">
            <a:off x="6516216" y="2494214"/>
            <a:ext cx="186544" cy="718763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直線接點 30">
            <a:extLst>
              <a:ext uri="{FF2B5EF4-FFF2-40B4-BE49-F238E27FC236}">
                <a16:creationId xmlns:a16="http://schemas.microsoft.com/office/drawing/2014/main" id="{46A743B8-6F0E-4145-8C2E-761776D6DBAC}"/>
              </a:ext>
            </a:extLst>
          </p:cNvPr>
          <p:cNvCxnSpPr>
            <a:cxnSpLocks/>
          </p:cNvCxnSpPr>
          <p:nvPr/>
        </p:nvCxnSpPr>
        <p:spPr>
          <a:xfrm flipV="1">
            <a:off x="6700865" y="2492896"/>
            <a:ext cx="1543543" cy="1318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直線接點 37">
            <a:extLst>
              <a:ext uri="{FF2B5EF4-FFF2-40B4-BE49-F238E27FC236}">
                <a16:creationId xmlns:a16="http://schemas.microsoft.com/office/drawing/2014/main" id="{46A743B8-6F0E-4145-8C2E-761776D6DBAC}"/>
              </a:ext>
            </a:extLst>
          </p:cNvPr>
          <p:cNvCxnSpPr>
            <a:cxnSpLocks/>
          </p:cNvCxnSpPr>
          <p:nvPr/>
        </p:nvCxnSpPr>
        <p:spPr>
          <a:xfrm>
            <a:off x="4555837" y="1227303"/>
            <a:ext cx="1456323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直線接點 41">
            <a:extLst>
              <a:ext uri="{FF2B5EF4-FFF2-40B4-BE49-F238E27FC236}">
                <a16:creationId xmlns:a16="http://schemas.microsoft.com/office/drawing/2014/main" id="{27C1A529-219C-4B20-9260-CED376493468}"/>
              </a:ext>
            </a:extLst>
          </p:cNvPr>
          <p:cNvCxnSpPr>
            <a:cxnSpLocks/>
          </p:cNvCxnSpPr>
          <p:nvPr/>
        </p:nvCxnSpPr>
        <p:spPr>
          <a:xfrm flipV="1">
            <a:off x="4546848" y="1227303"/>
            <a:ext cx="0" cy="104957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49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5837" y="374822"/>
            <a:ext cx="728161" cy="718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0" name="Picture 1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0706" y="359822"/>
            <a:ext cx="760205" cy="733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3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6002" y="3573016"/>
            <a:ext cx="1099059" cy="823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4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750" y="3649812"/>
            <a:ext cx="1956113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6" name="Picture 9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0062" y="5057674"/>
            <a:ext cx="1136257" cy="8086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9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4564" y="1548128"/>
            <a:ext cx="1296144" cy="8094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0" name="Picture 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516830" y="486520"/>
            <a:ext cx="1019475" cy="1138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" name="Picture 6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6696" y="4848784"/>
            <a:ext cx="1588429" cy="10415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8" name="直線接點 77">
            <a:extLst>
              <a:ext uri="{FF2B5EF4-FFF2-40B4-BE49-F238E27FC236}">
                <a16:creationId xmlns:a16="http://schemas.microsoft.com/office/drawing/2014/main" id="{52D93978-EE02-427B-8E2D-45F7C9F29137}"/>
              </a:ext>
            </a:extLst>
          </p:cNvPr>
          <p:cNvCxnSpPr>
            <a:cxnSpLocks/>
          </p:cNvCxnSpPr>
          <p:nvPr/>
        </p:nvCxnSpPr>
        <p:spPr>
          <a:xfrm>
            <a:off x="3491880" y="2290512"/>
            <a:ext cx="0" cy="369002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4" name="直線接點 83">
            <a:extLst>
              <a:ext uri="{FF2B5EF4-FFF2-40B4-BE49-F238E27FC236}">
                <a16:creationId xmlns:a16="http://schemas.microsoft.com/office/drawing/2014/main" id="{52D93978-EE02-427B-8E2D-45F7C9F29137}"/>
              </a:ext>
            </a:extLst>
          </p:cNvPr>
          <p:cNvCxnSpPr>
            <a:cxnSpLocks/>
          </p:cNvCxnSpPr>
          <p:nvPr/>
        </p:nvCxnSpPr>
        <p:spPr>
          <a:xfrm>
            <a:off x="3158205" y="4461091"/>
            <a:ext cx="0" cy="151944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8" name="直線接點 87">
            <a:extLst>
              <a:ext uri="{FF2B5EF4-FFF2-40B4-BE49-F238E27FC236}">
                <a16:creationId xmlns:a16="http://schemas.microsoft.com/office/drawing/2014/main" id="{27C1A529-219C-4B20-9260-CED376493468}"/>
              </a:ext>
            </a:extLst>
          </p:cNvPr>
          <p:cNvCxnSpPr>
            <a:cxnSpLocks/>
          </p:cNvCxnSpPr>
          <p:nvPr/>
        </p:nvCxnSpPr>
        <p:spPr>
          <a:xfrm flipH="1" flipV="1">
            <a:off x="6012160" y="1227303"/>
            <a:ext cx="1" cy="275742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0" name="直線接點 89">
            <a:extLst>
              <a:ext uri="{FF2B5EF4-FFF2-40B4-BE49-F238E27FC236}">
                <a16:creationId xmlns:a16="http://schemas.microsoft.com/office/drawing/2014/main" id="{27C1A529-219C-4B20-9260-CED376493468}"/>
              </a:ext>
            </a:extLst>
          </p:cNvPr>
          <p:cNvCxnSpPr>
            <a:cxnSpLocks/>
          </p:cNvCxnSpPr>
          <p:nvPr/>
        </p:nvCxnSpPr>
        <p:spPr>
          <a:xfrm flipV="1">
            <a:off x="5148064" y="3717033"/>
            <a:ext cx="1" cy="2263502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3" name="直線接點 92">
            <a:extLst>
              <a:ext uri="{FF2B5EF4-FFF2-40B4-BE49-F238E27FC236}">
                <a16:creationId xmlns:a16="http://schemas.microsoft.com/office/drawing/2014/main" id="{46A743B8-6F0E-4145-8C2E-761776D6DBAC}"/>
              </a:ext>
            </a:extLst>
          </p:cNvPr>
          <p:cNvCxnSpPr>
            <a:cxnSpLocks/>
          </p:cNvCxnSpPr>
          <p:nvPr/>
        </p:nvCxnSpPr>
        <p:spPr>
          <a:xfrm>
            <a:off x="5154695" y="5980535"/>
            <a:ext cx="1912433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直線接點 96">
            <a:extLst>
              <a:ext uri="{FF2B5EF4-FFF2-40B4-BE49-F238E27FC236}">
                <a16:creationId xmlns:a16="http://schemas.microsoft.com/office/drawing/2014/main" id="{46A743B8-6F0E-4145-8C2E-761776D6DBAC}"/>
              </a:ext>
            </a:extLst>
          </p:cNvPr>
          <p:cNvCxnSpPr>
            <a:cxnSpLocks/>
          </p:cNvCxnSpPr>
          <p:nvPr/>
        </p:nvCxnSpPr>
        <p:spPr>
          <a:xfrm>
            <a:off x="801230" y="2788083"/>
            <a:ext cx="1106474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6" name="Picture 3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0667" y="3550607"/>
            <a:ext cx="1055829" cy="796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157143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3471994" y="261325"/>
            <a:ext cx="162095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r"/>
            <a:r>
              <a:rPr lang="zh-TW" altLang="en-US" sz="28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安全剎車</a:t>
            </a:r>
            <a:endParaRPr lang="zh-TW" altLang="en-US" sz="28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80728"/>
            <a:ext cx="4176712" cy="2173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602" y="3573016"/>
            <a:ext cx="4176712" cy="2245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014" y="3414259"/>
            <a:ext cx="4602985" cy="25628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2690" y="980725"/>
            <a:ext cx="4176712" cy="2173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686656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332656"/>
            <a:ext cx="2593387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132856"/>
            <a:ext cx="3136348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4653136"/>
            <a:ext cx="2342165" cy="1857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3199" y="2593416"/>
            <a:ext cx="2326306" cy="1877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4974531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9140" y="980728"/>
            <a:ext cx="3960440" cy="54094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文字方塊 7"/>
          <p:cNvSpPr txBox="1">
            <a:spLocks noChangeArrowheads="1"/>
          </p:cNvSpPr>
          <p:nvPr/>
        </p:nvSpPr>
        <p:spPr bwMode="auto">
          <a:xfrm>
            <a:off x="2031107" y="188640"/>
            <a:ext cx="489654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zh-TW" altLang="en-US" sz="3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騎乘機車容易受傷部位</a:t>
            </a:r>
          </a:p>
        </p:txBody>
      </p:sp>
      <p:cxnSp>
        <p:nvCxnSpPr>
          <p:cNvPr id="7" name="直線接點 6">
            <a:extLst>
              <a:ext uri="{FF2B5EF4-FFF2-40B4-BE49-F238E27FC236}">
                <a16:creationId xmlns:a16="http://schemas.microsoft.com/office/drawing/2014/main" id="{CAEDDBC7-C3D7-4250-AC5A-3B7E17A6EA12}"/>
              </a:ext>
            </a:extLst>
          </p:cNvPr>
          <p:cNvCxnSpPr>
            <a:cxnSpLocks/>
          </p:cNvCxnSpPr>
          <p:nvPr/>
        </p:nvCxnSpPr>
        <p:spPr>
          <a:xfrm>
            <a:off x="2699792" y="4293096"/>
            <a:ext cx="647396" cy="647396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CAEDDBC7-C3D7-4250-AC5A-3B7E17A6EA12}"/>
              </a:ext>
            </a:extLst>
          </p:cNvPr>
          <p:cNvCxnSpPr>
            <a:cxnSpLocks/>
          </p:cNvCxnSpPr>
          <p:nvPr/>
        </p:nvCxnSpPr>
        <p:spPr>
          <a:xfrm>
            <a:off x="1043608" y="4293096"/>
            <a:ext cx="1656184" cy="0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CAEDDBC7-C3D7-4250-AC5A-3B7E17A6EA12}"/>
              </a:ext>
            </a:extLst>
          </p:cNvPr>
          <p:cNvCxnSpPr>
            <a:cxnSpLocks/>
          </p:cNvCxnSpPr>
          <p:nvPr/>
        </p:nvCxnSpPr>
        <p:spPr>
          <a:xfrm>
            <a:off x="4067944" y="3933056"/>
            <a:ext cx="3241898" cy="0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3" name="文字方塊 7"/>
          <p:cNvSpPr txBox="1">
            <a:spLocks noChangeArrowheads="1"/>
          </p:cNvSpPr>
          <p:nvPr/>
        </p:nvSpPr>
        <p:spPr bwMode="auto">
          <a:xfrm>
            <a:off x="6222554" y="3305234"/>
            <a:ext cx="1009650" cy="523220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zh-TW" altLang="en-US" sz="2800" b="1" dirty="0">
                <a:solidFill>
                  <a:schemeClr val="accent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手掌</a:t>
            </a:r>
          </a:p>
        </p:txBody>
      </p:sp>
      <p:sp>
        <p:nvSpPr>
          <p:cNvPr id="15" name="文字方塊 7"/>
          <p:cNvSpPr txBox="1">
            <a:spLocks noChangeArrowheads="1"/>
          </p:cNvSpPr>
          <p:nvPr/>
        </p:nvSpPr>
        <p:spPr bwMode="auto">
          <a:xfrm>
            <a:off x="1189490" y="3672256"/>
            <a:ext cx="1009650" cy="523220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zh-TW" altLang="en-US" sz="2800" b="1" dirty="0">
                <a:solidFill>
                  <a:schemeClr val="accent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膝蓋</a:t>
            </a:r>
          </a:p>
        </p:txBody>
      </p:sp>
      <p:sp>
        <p:nvSpPr>
          <p:cNvPr id="16" name="文字方塊 7"/>
          <p:cNvSpPr txBox="1">
            <a:spLocks noChangeArrowheads="1"/>
          </p:cNvSpPr>
          <p:nvPr/>
        </p:nvSpPr>
        <p:spPr bwMode="auto">
          <a:xfrm>
            <a:off x="1048056" y="2204864"/>
            <a:ext cx="1009650" cy="523220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zh-TW" altLang="en-US" sz="2800" b="1" dirty="0">
                <a:solidFill>
                  <a:schemeClr val="accent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手肘</a:t>
            </a:r>
          </a:p>
        </p:txBody>
      </p:sp>
      <p:cxnSp>
        <p:nvCxnSpPr>
          <p:cNvPr id="17" name="直線接點 16">
            <a:extLst>
              <a:ext uri="{FF2B5EF4-FFF2-40B4-BE49-F238E27FC236}">
                <a16:creationId xmlns:a16="http://schemas.microsoft.com/office/drawing/2014/main" id="{CAEDDBC7-C3D7-4250-AC5A-3B7E17A6EA12}"/>
              </a:ext>
            </a:extLst>
          </p:cNvPr>
          <p:cNvCxnSpPr>
            <a:cxnSpLocks/>
          </p:cNvCxnSpPr>
          <p:nvPr/>
        </p:nvCxnSpPr>
        <p:spPr>
          <a:xfrm>
            <a:off x="768225" y="2780928"/>
            <a:ext cx="2578963" cy="0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9" name="直線接點 18">
            <a:extLst>
              <a:ext uri="{FF2B5EF4-FFF2-40B4-BE49-F238E27FC236}">
                <a16:creationId xmlns:a16="http://schemas.microsoft.com/office/drawing/2014/main" id="{CAEDDBC7-C3D7-4250-AC5A-3B7E17A6EA12}"/>
              </a:ext>
            </a:extLst>
          </p:cNvPr>
          <p:cNvCxnSpPr>
            <a:cxnSpLocks/>
          </p:cNvCxnSpPr>
          <p:nvPr/>
        </p:nvCxnSpPr>
        <p:spPr>
          <a:xfrm>
            <a:off x="3851920" y="1988840"/>
            <a:ext cx="3960440" cy="0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21" name="文字方塊 7"/>
          <p:cNvSpPr txBox="1">
            <a:spLocks noChangeArrowheads="1"/>
          </p:cNvSpPr>
          <p:nvPr/>
        </p:nvSpPr>
        <p:spPr bwMode="auto">
          <a:xfrm>
            <a:off x="6802710" y="1412776"/>
            <a:ext cx="1009650" cy="523220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zh-TW" altLang="en-US" sz="2800" b="1" dirty="0">
                <a:solidFill>
                  <a:schemeClr val="accent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下顎</a:t>
            </a:r>
          </a:p>
        </p:txBody>
      </p:sp>
    </p:spTree>
    <p:extLst>
      <p:ext uri="{BB962C8B-B14F-4D97-AF65-F5344CB8AC3E}">
        <p14:creationId xmlns:p14="http://schemas.microsoft.com/office/powerpoint/2010/main" val="308961278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113" y="1318838"/>
            <a:ext cx="3194424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309308"/>
            <a:ext cx="3044498" cy="19857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629515"/>
            <a:ext cx="3151487" cy="2441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692696"/>
            <a:ext cx="3151487" cy="2441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358632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857375"/>
            <a:ext cx="8424936" cy="5688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340362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547" y="1196752"/>
            <a:ext cx="1883478" cy="3200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196752"/>
            <a:ext cx="2016224" cy="3152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196752"/>
            <a:ext cx="1944216" cy="3152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 Box 42"/>
          <p:cNvSpPr txBox="1">
            <a:spLocks noChangeArrowheads="1"/>
          </p:cNvSpPr>
          <p:nvPr/>
        </p:nvSpPr>
        <p:spPr bwMode="auto">
          <a:xfrm>
            <a:off x="1336948" y="661338"/>
            <a:ext cx="3733800" cy="369332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defPPr>
              <a:defRPr lang="zh-TW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kumimoji="1" sz="1400" kern="120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粗圓體" pitchFamily="49" charset="-120"/>
                <a:ea typeface="華康粗圓體" pitchFamily="49" charset="-120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kumimoji="1" sz="1400" kern="120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粗圓體" pitchFamily="49" charset="-120"/>
                <a:ea typeface="華康粗圓體" pitchFamily="49" charset="-120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kumimoji="1" sz="1400" kern="120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粗圓體" pitchFamily="49" charset="-120"/>
                <a:ea typeface="華康粗圓體" pitchFamily="49" charset="-120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kumimoji="1" sz="1400" kern="120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粗圓體" pitchFamily="49" charset="-120"/>
                <a:ea typeface="華康粗圓體" pitchFamily="49" charset="-120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kumimoji="1" sz="1400" kern="120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粗圓體" pitchFamily="49" charset="-120"/>
                <a:ea typeface="華康粗圓體" pitchFamily="49" charset="-120"/>
                <a:cs typeface="+mn-cs"/>
              </a:defRPr>
            </a:lvl5pPr>
            <a:lvl6pPr marL="2286000" algn="l" defTabSz="914400" rtl="0" eaLnBrk="1" latinLnBrk="0" hangingPunct="1">
              <a:defRPr kumimoji="1" sz="1400" kern="120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粗圓體" pitchFamily="49" charset="-120"/>
                <a:ea typeface="華康粗圓體" pitchFamily="49" charset="-120"/>
                <a:cs typeface="+mn-cs"/>
              </a:defRPr>
            </a:lvl6pPr>
            <a:lvl7pPr marL="2743200" algn="l" defTabSz="914400" rtl="0" eaLnBrk="1" latinLnBrk="0" hangingPunct="1">
              <a:defRPr kumimoji="1" sz="1400" kern="120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粗圓體" pitchFamily="49" charset="-120"/>
                <a:ea typeface="華康粗圓體" pitchFamily="49" charset="-120"/>
                <a:cs typeface="+mn-cs"/>
              </a:defRPr>
            </a:lvl7pPr>
            <a:lvl8pPr marL="3200400" algn="l" defTabSz="914400" rtl="0" eaLnBrk="1" latinLnBrk="0" hangingPunct="1">
              <a:defRPr kumimoji="1" sz="1400" kern="120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粗圓體" pitchFamily="49" charset="-120"/>
                <a:ea typeface="華康粗圓體" pitchFamily="49" charset="-120"/>
                <a:cs typeface="+mn-cs"/>
              </a:defRPr>
            </a:lvl8pPr>
            <a:lvl9pPr marL="3657600" algn="l" defTabSz="914400" rtl="0" eaLnBrk="1" latinLnBrk="0" hangingPunct="1">
              <a:defRPr kumimoji="1" sz="1400" kern="120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粗圓體" pitchFamily="49" charset="-120"/>
                <a:ea typeface="華康粗圓體" pitchFamily="49" charset="-120"/>
                <a:cs typeface="+mn-cs"/>
              </a:defRPr>
            </a:lvl9pPr>
          </a:lstStyle>
          <a:p>
            <a:pPr>
              <a:defRPr/>
            </a:pPr>
            <a:r>
              <a:rPr lang="zh-TW" altLang="en-US" sz="18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防護性不夠</a:t>
            </a:r>
          </a:p>
        </p:txBody>
      </p:sp>
      <p:graphicFrame>
        <p:nvGraphicFramePr>
          <p:cNvPr id="9" name="物件 8"/>
          <p:cNvGraphicFramePr>
            <a:graphicFrameLocks noChangeAspect="1"/>
          </p:cNvGraphicFramePr>
          <p:nvPr>
            <p:extLst/>
          </p:nvPr>
        </p:nvGraphicFramePr>
        <p:xfrm>
          <a:off x="6444208" y="3455663"/>
          <a:ext cx="2291730" cy="17867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2" name="點陣圖影像" r:id="rId6" imgW="3371429" imgH="2933333" progId="PBrush">
                  <p:embed/>
                </p:oleObj>
              </mc:Choice>
              <mc:Fallback>
                <p:oleObj name="點陣圖影像" r:id="rId6" imgW="3371429" imgH="2933333" progId="PBrush">
                  <p:embed/>
                  <p:pic>
                    <p:nvPicPr>
                      <p:cNvPr id="9" name="物件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44208" y="3455663"/>
                        <a:ext cx="2291730" cy="178677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物件 9"/>
          <p:cNvGraphicFramePr>
            <a:graphicFrameLocks noChangeAspect="1"/>
          </p:cNvGraphicFramePr>
          <p:nvPr>
            <p:extLst/>
          </p:nvPr>
        </p:nvGraphicFramePr>
        <p:xfrm>
          <a:off x="6444208" y="1228123"/>
          <a:ext cx="2288254" cy="18722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3" name="點陣圖影像" r:id="rId8" imgW="4571429" imgH="3238952" progId="PBrush">
                  <p:embed/>
                </p:oleObj>
              </mc:Choice>
              <mc:Fallback>
                <p:oleObj name="點陣圖影像" r:id="rId8" imgW="4571429" imgH="3238952" progId="PBrush">
                  <p:embed/>
                  <p:pic>
                    <p:nvPicPr>
                      <p:cNvPr id="10" name="物件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44208" y="1228123"/>
                        <a:ext cx="2288254" cy="187220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9327197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1"/>
          <p:cNvSpPr txBox="1">
            <a:spLocks noChangeArrowheads="1"/>
          </p:cNvSpPr>
          <p:nvPr/>
        </p:nvSpPr>
        <p:spPr bwMode="auto">
          <a:xfrm>
            <a:off x="2123728" y="188640"/>
            <a:ext cx="4248472" cy="707886"/>
          </a:xfrm>
          <a:prstGeom prst="rect">
            <a:avLst/>
          </a:prstGeom>
          <a:noFill/>
          <a:ln w="76200">
            <a:solidFill>
              <a:srgbClr val="92D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zh-TW" altLang="en-US" sz="4000" b="1" dirty="0">
                <a:solidFill>
                  <a:schemeClr val="accent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發生事故處理方式</a:t>
            </a:r>
          </a:p>
        </p:txBody>
      </p:sp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3" y="1185059"/>
            <a:ext cx="2607777" cy="22294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矩形 6"/>
          <p:cNvSpPr/>
          <p:nvPr/>
        </p:nvSpPr>
        <p:spPr>
          <a:xfrm>
            <a:off x="5580112" y="1556792"/>
            <a:ext cx="324036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360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92D05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zh-TW" altLang="en-US" sz="360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92D05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盡速離開車道避免</a:t>
            </a:r>
            <a:r>
              <a:rPr lang="en-US" altLang="zh-TW" sz="360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92D05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360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92D05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次傷害</a:t>
            </a:r>
            <a:endParaRPr lang="zh-TW" altLang="en-US" sz="3600" dirty="0">
              <a:solidFill>
                <a:srgbClr val="92D05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80415" y="3440536"/>
            <a:ext cx="806489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40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lang="zh-TW" altLang="en-US" sz="40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放置警告品</a:t>
            </a:r>
            <a:r>
              <a:rPr lang="en-US" altLang="zh-TW" sz="40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(0-100m)</a:t>
            </a:r>
          </a:p>
        </p:txBody>
      </p:sp>
      <p:sp>
        <p:nvSpPr>
          <p:cNvPr id="9" name="文字方塊 8"/>
          <p:cNvSpPr txBox="1">
            <a:spLocks noChangeArrowheads="1"/>
          </p:cNvSpPr>
          <p:nvPr/>
        </p:nvSpPr>
        <p:spPr bwMode="auto">
          <a:xfrm>
            <a:off x="6096694" y="4214608"/>
            <a:ext cx="2723778" cy="523220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algn="l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algn="l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algn="l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algn="l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algn="l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zh-TW" altLang="en-US" sz="2800" b="1" dirty="0">
                <a:solidFill>
                  <a:schemeClr val="accent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避免後車追撞</a:t>
            </a: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63" y="4214608"/>
            <a:ext cx="2729991" cy="2288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4214608"/>
            <a:ext cx="2706812" cy="2288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文字方塊 11"/>
          <p:cNvSpPr txBox="1">
            <a:spLocks noChangeArrowheads="1"/>
          </p:cNvSpPr>
          <p:nvPr/>
        </p:nvSpPr>
        <p:spPr bwMode="auto">
          <a:xfrm>
            <a:off x="6126857" y="5229200"/>
            <a:ext cx="2736304" cy="954107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algn="l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algn="l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algn="l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algn="l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algn="l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zh-TW" sz="2800" b="1" dirty="0">
                <a:solidFill>
                  <a:schemeClr val="accent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800" b="1" dirty="0">
                <a:solidFill>
                  <a:schemeClr val="accent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勿使用大型物品擋路</a:t>
            </a:r>
            <a:r>
              <a:rPr lang="en-US" altLang="zh-TW" sz="2800" b="1" dirty="0">
                <a:solidFill>
                  <a:schemeClr val="accent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2800" b="1" dirty="0">
              <a:solidFill>
                <a:schemeClr val="accent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5131206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124744"/>
            <a:ext cx="2073208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文字方塊 7"/>
          <p:cNvSpPr txBox="1">
            <a:spLocks noChangeArrowheads="1"/>
          </p:cNvSpPr>
          <p:nvPr/>
        </p:nvSpPr>
        <p:spPr bwMode="auto">
          <a:xfrm>
            <a:off x="3131840" y="1556792"/>
            <a:ext cx="5256584" cy="1323439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algn="l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algn="l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algn="l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algn="l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algn="l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zh-TW" altLang="en-US" sz="4000" b="1" dirty="0">
                <a:solidFill>
                  <a:schemeClr val="accent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非專業急救人員勿貿然移動或救助傷患</a:t>
            </a:r>
          </a:p>
        </p:txBody>
      </p:sp>
      <p:sp>
        <p:nvSpPr>
          <p:cNvPr id="6" name="矩形 5"/>
          <p:cNvSpPr/>
          <p:nvPr/>
        </p:nvSpPr>
        <p:spPr>
          <a:xfrm>
            <a:off x="2339752" y="137922"/>
            <a:ext cx="36984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sz="40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4.</a:t>
            </a:r>
            <a:r>
              <a:rPr lang="zh-TW" altLang="en-US" sz="40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檢查傷者傷勢</a:t>
            </a:r>
            <a:endParaRPr lang="en-US" altLang="zh-TW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467544" y="3360614"/>
            <a:ext cx="806489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TW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3.</a:t>
            </a:r>
            <a:r>
              <a:rPr lang="zh-TW" altLang="en-US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撥電話求救</a:t>
            </a:r>
            <a:r>
              <a:rPr lang="en-US" altLang="zh-TW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(110/119)</a:t>
            </a: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351" y="4384133"/>
            <a:ext cx="3476625" cy="215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文字方塊 8"/>
          <p:cNvSpPr txBox="1">
            <a:spLocks noChangeArrowheads="1"/>
          </p:cNvSpPr>
          <p:nvPr/>
        </p:nvSpPr>
        <p:spPr bwMode="auto">
          <a:xfrm>
            <a:off x="4480018" y="4554079"/>
            <a:ext cx="4464496" cy="1815882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algn="l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algn="l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algn="l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algn="l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algn="l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TW" sz="2800" b="1" dirty="0">
                <a:solidFill>
                  <a:schemeClr val="accent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zh-TW" altLang="en-US" sz="2800" b="1" dirty="0">
                <a:solidFill>
                  <a:schemeClr val="accent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詳述事故地點</a:t>
            </a:r>
            <a:r>
              <a:rPr lang="en-US" altLang="zh-TW" sz="2800" b="1" dirty="0">
                <a:solidFill>
                  <a:schemeClr val="accent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800" b="1" dirty="0">
                <a:solidFill>
                  <a:schemeClr val="accent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最好有正確地址</a:t>
            </a:r>
            <a:r>
              <a:rPr lang="en-US" altLang="zh-TW" sz="2800" b="1" dirty="0">
                <a:solidFill>
                  <a:schemeClr val="accent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TW" sz="2800" b="1" dirty="0">
                <a:solidFill>
                  <a:schemeClr val="accent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lang="zh-TW" altLang="en-US" sz="2800" b="1" dirty="0">
                <a:solidFill>
                  <a:schemeClr val="accent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回報受傷人數</a:t>
            </a:r>
            <a:endParaRPr lang="en-US" altLang="zh-TW" sz="2800" b="1" dirty="0">
              <a:solidFill>
                <a:schemeClr val="accent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TW" sz="2800" b="1" dirty="0">
                <a:solidFill>
                  <a:schemeClr val="accent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3.</a:t>
            </a:r>
            <a:r>
              <a:rPr lang="zh-TW" altLang="en-US" sz="2800" b="1" dirty="0">
                <a:solidFill>
                  <a:schemeClr val="accent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以手機報案</a:t>
            </a:r>
            <a:r>
              <a:rPr lang="en-US" altLang="zh-TW" sz="2800" b="1" dirty="0">
                <a:solidFill>
                  <a:schemeClr val="accent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2800" b="1" dirty="0">
                <a:solidFill>
                  <a:schemeClr val="accent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可自動定位</a:t>
            </a:r>
          </a:p>
        </p:txBody>
      </p:sp>
    </p:spTree>
    <p:extLst>
      <p:ext uri="{BB962C8B-B14F-4D97-AF65-F5344CB8AC3E}">
        <p14:creationId xmlns:p14="http://schemas.microsoft.com/office/powerpoint/2010/main" val="233300862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890192" y="176660"/>
            <a:ext cx="496855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TW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5.</a:t>
            </a:r>
            <a:r>
              <a:rPr lang="zh-TW" altLang="en-US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確保自身安全</a:t>
            </a:r>
            <a:endParaRPr lang="en-US" altLang="zh-TW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329644"/>
            <a:ext cx="3726713" cy="1983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文字方塊 7"/>
          <p:cNvSpPr txBox="1">
            <a:spLocks noChangeArrowheads="1"/>
          </p:cNvSpPr>
          <p:nvPr/>
        </p:nvSpPr>
        <p:spPr bwMode="auto">
          <a:xfrm>
            <a:off x="5220072" y="1700808"/>
            <a:ext cx="3384376" cy="954107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algn="l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algn="l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algn="l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algn="l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algn="l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TW" sz="2800" b="1" dirty="0">
                <a:solidFill>
                  <a:schemeClr val="accent2"/>
                </a:solidFill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sz="2800" b="1" dirty="0">
                <a:solidFill>
                  <a:schemeClr val="accent2"/>
                </a:solidFill>
                <a:latin typeface="標楷體" pitchFamily="65" charset="-120"/>
                <a:ea typeface="標楷體" pitchFamily="65" charset="-120"/>
              </a:rPr>
              <a:t>勿站立路中</a:t>
            </a:r>
            <a:endParaRPr lang="en-US" altLang="zh-TW" sz="2800" b="1" dirty="0">
              <a:solidFill>
                <a:schemeClr val="accent2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TW" sz="2800" b="1" dirty="0">
                <a:solidFill>
                  <a:schemeClr val="accent2"/>
                </a:solidFill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sz="2800" b="1" dirty="0">
                <a:solidFill>
                  <a:schemeClr val="accent2"/>
                </a:solidFill>
                <a:latin typeface="標楷體" pitchFamily="65" charset="-120"/>
                <a:ea typeface="標楷體" pitchFamily="65" charset="-120"/>
              </a:rPr>
              <a:t>暫勿爭執責任歸屬</a:t>
            </a:r>
          </a:p>
        </p:txBody>
      </p:sp>
      <p:sp>
        <p:nvSpPr>
          <p:cNvPr id="7" name="矩形 6"/>
          <p:cNvSpPr/>
          <p:nvPr/>
        </p:nvSpPr>
        <p:spPr>
          <a:xfrm>
            <a:off x="1187624" y="3429000"/>
            <a:ext cx="651672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TW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6.</a:t>
            </a:r>
            <a:r>
              <a:rPr lang="zh-TW" altLang="en-US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紀錄路過車號</a:t>
            </a:r>
            <a:endParaRPr lang="en-US" altLang="zh-TW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365104"/>
            <a:ext cx="3817415" cy="2340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文字方塊 8"/>
          <p:cNvSpPr txBox="1">
            <a:spLocks noChangeArrowheads="1"/>
          </p:cNvSpPr>
          <p:nvPr/>
        </p:nvSpPr>
        <p:spPr bwMode="auto">
          <a:xfrm>
            <a:off x="5436096" y="4365104"/>
            <a:ext cx="3168352" cy="1815882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algn="l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algn="l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algn="l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algn="l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algn="l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TW" sz="2800" b="1" dirty="0">
                <a:solidFill>
                  <a:schemeClr val="accent2"/>
                </a:solidFill>
                <a:latin typeface="標楷體" pitchFamily="65" charset="-120"/>
                <a:ea typeface="標楷體" pitchFamily="65" charset="-120"/>
              </a:rPr>
              <a:t>1.(</a:t>
            </a:r>
            <a:r>
              <a:rPr lang="zh-TW" altLang="en-US" sz="2800" b="1" dirty="0">
                <a:solidFill>
                  <a:schemeClr val="accent2"/>
                </a:solidFill>
                <a:latin typeface="標楷體" pitchFamily="65" charset="-120"/>
                <a:ea typeface="標楷體" pitchFamily="65" charset="-120"/>
              </a:rPr>
              <a:t>視狀況決定有無移動車輛需要</a:t>
            </a:r>
            <a:r>
              <a:rPr lang="en-US" altLang="zh-TW" sz="2800" b="1" dirty="0">
                <a:solidFill>
                  <a:schemeClr val="accent2"/>
                </a:solidFill>
                <a:latin typeface="標楷體" pitchFamily="65" charset="-120"/>
                <a:ea typeface="標楷體" pitchFamily="65" charset="-120"/>
              </a:rPr>
              <a:t>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TW" sz="2800" b="1" dirty="0">
                <a:solidFill>
                  <a:schemeClr val="accent2"/>
                </a:solidFill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sz="2800" b="1" dirty="0">
                <a:solidFill>
                  <a:schemeClr val="accent2"/>
                </a:solidFill>
                <a:latin typeface="標楷體" pitchFamily="65" charset="-120"/>
                <a:ea typeface="標楷體" pitchFamily="65" charset="-120"/>
              </a:rPr>
              <a:t>收集有利證據</a:t>
            </a:r>
            <a:endParaRPr lang="en-US" altLang="zh-TW" sz="2800" b="1" dirty="0">
              <a:solidFill>
                <a:schemeClr val="accent2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TW" sz="2800" b="1" dirty="0">
                <a:solidFill>
                  <a:schemeClr val="accent2"/>
                </a:solidFill>
                <a:latin typeface="標楷體" pitchFamily="65" charset="-120"/>
                <a:ea typeface="標楷體" pitchFamily="65" charset="-120"/>
              </a:rPr>
              <a:t>3.</a:t>
            </a:r>
            <a:r>
              <a:rPr lang="zh-TW" altLang="en-US" sz="2800" b="1" dirty="0">
                <a:solidFill>
                  <a:schemeClr val="accent2"/>
                </a:solidFill>
                <a:latin typeface="標楷體" pitchFamily="65" charset="-120"/>
                <a:ea typeface="標楷體" pitchFamily="65" charset="-120"/>
              </a:rPr>
              <a:t>其他違規事項</a:t>
            </a:r>
          </a:p>
        </p:txBody>
      </p:sp>
      <p:sp>
        <p:nvSpPr>
          <p:cNvPr id="10" name="文字方塊 9"/>
          <p:cNvSpPr txBox="1">
            <a:spLocks noChangeArrowheads="1"/>
          </p:cNvSpPr>
          <p:nvPr/>
        </p:nvSpPr>
        <p:spPr bwMode="auto">
          <a:xfrm>
            <a:off x="5379454" y="6213636"/>
            <a:ext cx="3224994" cy="523220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algn="l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algn="l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algn="l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algn="l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algn="l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zh-TW" altLang="en-US" sz="2800" b="1" dirty="0">
                <a:solidFill>
                  <a:schemeClr val="accent2"/>
                </a:solidFill>
                <a:latin typeface="標楷體" pitchFamily="65" charset="-120"/>
                <a:ea typeface="標楷體" pitchFamily="65" charset="-120"/>
              </a:rPr>
              <a:t>手機開錄影</a:t>
            </a:r>
          </a:p>
        </p:txBody>
      </p:sp>
    </p:spTree>
    <p:extLst>
      <p:ext uri="{BB962C8B-B14F-4D97-AF65-F5344CB8AC3E}">
        <p14:creationId xmlns:p14="http://schemas.microsoft.com/office/powerpoint/2010/main" val="3039728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9552" y="777792"/>
            <a:ext cx="7992888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矩形 4"/>
          <p:cNvSpPr/>
          <p:nvPr/>
        </p:nvSpPr>
        <p:spPr>
          <a:xfrm>
            <a:off x="5679792" y="5615102"/>
            <a:ext cx="352372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altLang="zh-TW" sz="5400" b="1" cap="none" spc="0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1493</a:t>
            </a:r>
            <a:r>
              <a:rPr lang="zh-TW" altLang="en-US" sz="5400" b="1" cap="none" spc="0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  <a:r>
              <a:rPr lang="en-US" altLang="zh-TW" sz="5400" b="1" cap="none" spc="0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5400" b="1" cap="none" spc="0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</a:p>
        </p:txBody>
      </p:sp>
    </p:spTree>
    <p:extLst>
      <p:ext uri="{BB962C8B-B14F-4D97-AF65-F5344CB8AC3E}">
        <p14:creationId xmlns:p14="http://schemas.microsoft.com/office/powerpoint/2010/main" val="37913324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2267744" y="190800"/>
            <a:ext cx="4968552" cy="923330"/>
          </a:xfrm>
          <a:prstGeom prst="rect">
            <a:avLst/>
          </a:prstGeom>
          <a:solidFill>
            <a:srgbClr val="FFFF00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TW" altLang="en-US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B05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事故處理注意</a:t>
            </a:r>
            <a:endParaRPr lang="en-US" altLang="zh-TW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00B05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7" name="矩形 6"/>
          <p:cNvSpPr/>
          <p:nvPr/>
        </p:nvSpPr>
        <p:spPr>
          <a:xfrm>
            <a:off x="683568" y="1376302"/>
            <a:ext cx="7695856" cy="507831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zh-TW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EDE943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zh-TW" altLang="en-US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EDE943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趕時間留下報案紀錄</a:t>
            </a:r>
            <a:endParaRPr lang="en-US" altLang="zh-TW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EDE943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EDE943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EDE943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打電話向勤務中心回報</a:t>
            </a:r>
            <a:r>
              <a:rPr lang="en-US" altLang="zh-TW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EDE943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r>
              <a:rPr lang="en-US" altLang="zh-TW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EDE943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lang="zh-TW" altLang="en-US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EDE943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非當事人勿過度熱心</a:t>
            </a:r>
            <a:endParaRPr lang="en-US" altLang="zh-TW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EDE943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EDE943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3.</a:t>
            </a:r>
            <a:r>
              <a:rPr lang="zh-TW" altLang="en-US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EDE943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注意自身安全</a:t>
            </a:r>
            <a:endParaRPr lang="en-US" altLang="zh-TW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EDE943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EDE943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4.</a:t>
            </a:r>
            <a:r>
              <a:rPr lang="zh-TW" altLang="en-US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EDE943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主動說明受傷情形及部位</a:t>
            </a:r>
            <a:r>
              <a:rPr lang="en-US" altLang="zh-TW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EDE943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EDE943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看診優先勿延誤</a:t>
            </a:r>
            <a:r>
              <a:rPr lang="en-US" altLang="zh-TW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EDE943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77110437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1835696" y="190800"/>
            <a:ext cx="4968552" cy="923330"/>
          </a:xfrm>
          <a:prstGeom prst="rect">
            <a:avLst/>
          </a:prstGeom>
          <a:solidFill>
            <a:srgbClr val="FFFF00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TW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B05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B05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安全第一</a:t>
            </a:r>
            <a:r>
              <a:rPr lang="en-US" altLang="zh-TW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B05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  <p:sp>
        <p:nvSpPr>
          <p:cNvPr id="7" name="矩形 6"/>
          <p:cNvSpPr/>
          <p:nvPr/>
        </p:nvSpPr>
        <p:spPr>
          <a:xfrm>
            <a:off x="166973" y="1412776"/>
            <a:ext cx="878497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32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zh-TW" altLang="en-US" sz="32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保險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：建議加保第三人責任險，強制險只能賠償對方的醫療費，以一般機車第三人強制險為例</a:t>
            </a: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32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財損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單一事件最高理賠</a:t>
            </a: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20-30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萬</a:t>
            </a: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保費一年不到</a:t>
            </a: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1000!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並可在事故時委請理賠專員協助處理</a:t>
            </a: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.</a:t>
            </a:r>
          </a:p>
          <a:p>
            <a:r>
              <a:rPr lang="en-US" altLang="zh-TW" sz="32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lang="zh-TW" altLang="en-US" sz="32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落實保養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：愛車每日在路上跑</a:t>
            </a: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車輛的安全性就很重要了</a:t>
            </a: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如果因保養不良熄火遭追撞或因胎紋不足滑倒受傷</a:t>
            </a: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就很得不償失</a:t>
            </a:r>
            <a:endParaRPr lang="en-US" altLang="zh-TW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32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3.</a:t>
            </a:r>
            <a:r>
              <a:rPr lang="zh-TW" altLang="en-US" sz="32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加裝行車紀錄器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：避免發生交通事故</a:t>
            </a: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責任無法釐清</a:t>
            </a: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如有嚴重事故可能無法自清</a:t>
            </a: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.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提供強而有力的證據，也可避免衝突發生</a:t>
            </a: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593629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416888"/>
            <a:ext cx="4082531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548680"/>
            <a:ext cx="4301241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634473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434944" y="1844824"/>
            <a:ext cx="842493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600" dirty="0">
                <a:latin typeface="+mn-ea"/>
              </a:rPr>
              <a:t>交通事故發生後常聽到早知道</a:t>
            </a:r>
            <a:r>
              <a:rPr lang="en-US" altLang="zh-TW" sz="3600" dirty="0">
                <a:latin typeface="+mn-ea"/>
              </a:rPr>
              <a:t>….</a:t>
            </a:r>
            <a:r>
              <a:rPr lang="zh-TW" altLang="en-US" sz="3600" dirty="0">
                <a:latin typeface="+mn-ea"/>
              </a:rPr>
              <a:t>我不是故意</a:t>
            </a:r>
            <a:r>
              <a:rPr lang="en-US" altLang="zh-TW" sz="3600" dirty="0">
                <a:latin typeface="+mn-ea"/>
              </a:rPr>
              <a:t>…</a:t>
            </a:r>
            <a:r>
              <a:rPr lang="zh-TW" altLang="en-US" sz="3600" dirty="0">
                <a:latin typeface="+mn-ea"/>
              </a:rPr>
              <a:t>沒看到到對方</a:t>
            </a:r>
            <a:r>
              <a:rPr lang="en-US" altLang="zh-TW" sz="3600" dirty="0">
                <a:latin typeface="+mn-ea"/>
              </a:rPr>
              <a:t>,</a:t>
            </a:r>
            <a:r>
              <a:rPr lang="zh-TW" altLang="en-US" sz="3600" dirty="0">
                <a:latin typeface="+mn-ea"/>
              </a:rPr>
              <a:t>真的是意外等等後悔的語氣</a:t>
            </a:r>
            <a:r>
              <a:rPr lang="en-US" altLang="zh-TW" sz="3600" dirty="0">
                <a:latin typeface="+mn-ea"/>
              </a:rPr>
              <a:t>,</a:t>
            </a:r>
            <a:r>
              <a:rPr lang="zh-TW" altLang="en-US" sz="3600" dirty="0">
                <a:latin typeface="+mn-ea"/>
              </a:rPr>
              <a:t>嚴重的交通事故</a:t>
            </a:r>
            <a:r>
              <a:rPr lang="en-US" altLang="zh-TW" sz="3600" dirty="0">
                <a:latin typeface="+mn-ea"/>
              </a:rPr>
              <a:t>,</a:t>
            </a:r>
            <a:r>
              <a:rPr lang="zh-TW" altLang="en-US" sz="3600" dirty="0">
                <a:latin typeface="+mn-ea"/>
              </a:rPr>
              <a:t>可能就此毀掉我們一生</a:t>
            </a:r>
            <a:r>
              <a:rPr lang="en-US" altLang="zh-TW" sz="3600" dirty="0">
                <a:latin typeface="+mn-ea"/>
              </a:rPr>
              <a:t>,</a:t>
            </a:r>
            <a:r>
              <a:rPr lang="zh-TW" altLang="en-US" sz="3600" dirty="0">
                <a:latin typeface="+mn-ea"/>
              </a:rPr>
              <a:t>在此強烈建議各位</a:t>
            </a:r>
            <a:r>
              <a:rPr lang="en-US" altLang="zh-TW" sz="3600" dirty="0">
                <a:latin typeface="+mn-ea"/>
              </a:rPr>
              <a:t>,</a:t>
            </a:r>
            <a:r>
              <a:rPr lang="zh-TW" altLang="en-US" sz="3600" dirty="0">
                <a:latin typeface="+mn-ea"/>
              </a:rPr>
              <a:t>我們無法預知事故發生</a:t>
            </a:r>
            <a:r>
              <a:rPr lang="en-US" altLang="zh-TW" sz="3600" dirty="0">
                <a:latin typeface="+mn-ea"/>
              </a:rPr>
              <a:t>,</a:t>
            </a:r>
            <a:r>
              <a:rPr lang="zh-TW" altLang="en-US" sz="3600" dirty="0">
                <a:latin typeface="+mn-ea"/>
              </a:rPr>
              <a:t>能做的是盡量防止這類憾事發生</a:t>
            </a:r>
            <a:r>
              <a:rPr lang="en-US" altLang="zh-TW" sz="3600" dirty="0">
                <a:latin typeface="+mn-ea"/>
              </a:rPr>
              <a:t>.</a:t>
            </a:r>
            <a:r>
              <a:rPr lang="zh-TW" altLang="en-US" sz="3600" dirty="0">
                <a:latin typeface="+mn-ea"/>
              </a:rPr>
              <a:t>希望在使用機車方便同時</a:t>
            </a:r>
            <a:r>
              <a:rPr lang="en-US" altLang="zh-TW" sz="3600" dirty="0">
                <a:latin typeface="+mn-ea"/>
              </a:rPr>
              <a:t>,</a:t>
            </a:r>
            <a:r>
              <a:rPr lang="zh-TW" altLang="en-US" sz="3600" dirty="0">
                <a:latin typeface="+mn-ea"/>
              </a:rPr>
              <a:t>也能避免事故的發生</a:t>
            </a:r>
            <a:r>
              <a:rPr lang="en-US" altLang="zh-TW" sz="3600" dirty="0">
                <a:latin typeface="+mn-ea"/>
              </a:rPr>
              <a:t>.</a:t>
            </a:r>
            <a:endParaRPr lang="zh-TW" altLang="en-US" sz="3600" dirty="0">
              <a:latin typeface="+mn-ea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759715" y="692696"/>
            <a:ext cx="377539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zh-TW" altLang="en-US" sz="40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千金難買早知道</a:t>
            </a:r>
          </a:p>
        </p:txBody>
      </p:sp>
    </p:spTree>
    <p:extLst>
      <p:ext uri="{BB962C8B-B14F-4D97-AF65-F5344CB8AC3E}">
        <p14:creationId xmlns:p14="http://schemas.microsoft.com/office/powerpoint/2010/main" val="160511302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 txBox="1">
            <a:spLocks/>
          </p:cNvSpPr>
          <p:nvPr/>
        </p:nvSpPr>
        <p:spPr>
          <a:xfrm>
            <a:off x="259758" y="39532"/>
            <a:ext cx="7162144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sz="7200" b="1" u="sng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THANKS</a:t>
            </a:r>
            <a:endParaRPr lang="zh-TW" altLang="en-US" sz="72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348" y="2152881"/>
            <a:ext cx="7056784" cy="439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3238906" y="1375982"/>
            <a:ext cx="588349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algn="l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algn="l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algn="l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algn="l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algn="l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TW" altLang="en-US" sz="4000" dirty="0">
                <a:solidFill>
                  <a:schemeClr val="accent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祝大家快樂出門平安回家</a:t>
            </a:r>
          </a:p>
        </p:txBody>
      </p:sp>
    </p:spTree>
    <p:extLst>
      <p:ext uri="{BB962C8B-B14F-4D97-AF65-F5344CB8AC3E}">
        <p14:creationId xmlns:p14="http://schemas.microsoft.com/office/powerpoint/2010/main" val="4490768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/>
        </p:nvSpPr>
        <p:spPr>
          <a:xfrm>
            <a:off x="4427984" y="4226897"/>
            <a:ext cx="4464496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zh-TW" altLang="en-US" sz="5400" b="1" cap="none" spc="0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很多同學無法</a:t>
            </a:r>
            <a:r>
              <a:rPr lang="zh-TW" altLang="en-US" sz="5400" b="1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順利</a:t>
            </a:r>
            <a:r>
              <a:rPr lang="zh-TW" altLang="en-US" sz="5400" b="1" cap="none" spc="0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畢業</a:t>
            </a:r>
          </a:p>
        </p:txBody>
      </p:sp>
      <p:sp>
        <p:nvSpPr>
          <p:cNvPr id="4" name="矩形 3"/>
          <p:cNvSpPr/>
          <p:nvPr/>
        </p:nvSpPr>
        <p:spPr>
          <a:xfrm>
            <a:off x="5523937" y="1916832"/>
            <a:ext cx="311174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altLang="zh-TW" sz="5400" b="1" cap="none" spc="0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137</a:t>
            </a:r>
            <a:r>
              <a:rPr lang="zh-TW" altLang="en-US" sz="5400" b="1" cap="none" spc="0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  <a:r>
              <a:rPr lang="en-US" altLang="zh-TW" sz="5400" b="1" cap="none" spc="0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5400" b="1" cap="none" spc="0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33698"/>
            <a:ext cx="4787407" cy="2895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846" y="3861048"/>
            <a:ext cx="4238625" cy="248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99175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764704"/>
            <a:ext cx="4278181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0315" y="787854"/>
            <a:ext cx="4206173" cy="28571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0668" y="3933056"/>
            <a:ext cx="4777715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75937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538782"/>
            <a:ext cx="3461250" cy="2542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267" y="3933056"/>
            <a:ext cx="3413666" cy="2476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9684" y="3284984"/>
            <a:ext cx="3439657" cy="2476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內容版面配置區 3"/>
          <p:cNvSpPr>
            <a:spLocks noGrp="1"/>
          </p:cNvSpPr>
          <p:nvPr>
            <p:ph idx="1"/>
          </p:nvPr>
        </p:nvSpPr>
        <p:spPr>
          <a:xfrm>
            <a:off x="1043608" y="5557481"/>
            <a:ext cx="7886700" cy="8402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indent="0" algn="ctr">
              <a:buNone/>
            </a:pPr>
            <a:r>
              <a:rPr lang="zh-TW" altLang="en-US" sz="5400" b="1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生命要浪費在好的事情上</a:t>
            </a:r>
            <a:endParaRPr lang="en-US" altLang="zh-TW" sz="5400" b="1" dirty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704" y="548679"/>
            <a:ext cx="3341355" cy="25785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27293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內容版面配置區 3"/>
          <p:cNvSpPr txBox="1">
            <a:spLocks/>
          </p:cNvSpPr>
          <p:nvPr/>
        </p:nvSpPr>
        <p:spPr>
          <a:xfrm>
            <a:off x="510674" y="5954013"/>
            <a:ext cx="7886700" cy="646331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zh-TW" altLang="en-US" sz="4000" b="1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不要浪費時間在處理交通事故上</a:t>
            </a:r>
            <a:endParaRPr lang="en-US" altLang="zh-TW" sz="4000" b="1" dirty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231" y="260648"/>
            <a:ext cx="2898967" cy="1985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674" y="3140968"/>
            <a:ext cx="3409950" cy="180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5474" y="3140968"/>
            <a:ext cx="37719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0045" y="188640"/>
            <a:ext cx="2428875" cy="269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98460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831709"/>
            <a:ext cx="8136904" cy="5829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矩形 5"/>
          <p:cNvSpPr/>
          <p:nvPr/>
        </p:nvSpPr>
        <p:spPr>
          <a:xfrm>
            <a:off x="1835696" y="260648"/>
            <a:ext cx="503214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zh-TW" altLang="en-US" sz="5400" b="1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很多交通事故是</a:t>
            </a:r>
            <a:endParaRPr lang="zh-TW" altLang="en-US" sz="5400" b="1" cap="none" spc="0" dirty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爆炸 2 6"/>
          <p:cNvSpPr/>
          <p:nvPr/>
        </p:nvSpPr>
        <p:spPr>
          <a:xfrm>
            <a:off x="1475656" y="3068960"/>
            <a:ext cx="7069203" cy="2304256"/>
          </a:xfrm>
          <a:prstGeom prst="irregularSeal2">
            <a:avLst/>
          </a:prstGeom>
          <a:solidFill>
            <a:srgbClr val="FF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2645553" y="3873822"/>
            <a:ext cx="433965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zh-TW" altLang="en-US" sz="5400" b="1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有機會避免的</a:t>
            </a:r>
            <a:endParaRPr lang="zh-TW" altLang="en-US" sz="5400" b="1" cap="none" spc="0" dirty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369989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23994</TotalTime>
  <Words>651</Words>
  <Application>Microsoft Office PowerPoint</Application>
  <PresentationFormat>如螢幕大小 (4:3)</PresentationFormat>
  <Paragraphs>90</Paragraphs>
  <Slides>44</Slides>
  <Notes>0</Notes>
  <HiddenSlides>0</HiddenSlides>
  <MMClips>0</MMClips>
  <ScaleCrop>false</ScaleCrop>
  <HeadingPairs>
    <vt:vector size="8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44</vt:i4>
      </vt:variant>
    </vt:vector>
  </HeadingPairs>
  <TitlesOfParts>
    <vt:vector size="53" baseType="lpstr">
      <vt:lpstr>華康粗圓體</vt:lpstr>
      <vt:lpstr>微軟正黑體</vt:lpstr>
      <vt:lpstr>新細明體</vt:lpstr>
      <vt:lpstr>標楷體</vt:lpstr>
      <vt:lpstr>Arial</vt:lpstr>
      <vt:lpstr>Calibri</vt:lpstr>
      <vt:lpstr>Calibri Light</vt:lpstr>
      <vt:lpstr>Office 佈景主題</vt:lpstr>
      <vt:lpstr>點陣圖影像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>KYMCO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Ru</dc:creator>
  <cp:lastModifiedBy>伍進欽</cp:lastModifiedBy>
  <cp:revision>1341</cp:revision>
  <cp:lastPrinted>2019-10-15T08:41:28Z</cp:lastPrinted>
  <dcterms:created xsi:type="dcterms:W3CDTF">2016-08-09T06:25:49Z</dcterms:created>
  <dcterms:modified xsi:type="dcterms:W3CDTF">2022-11-23T02:01:03Z</dcterms:modified>
</cp:coreProperties>
</file>