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image34.jpg" ContentType="image/jpeg"/>
  <Override PartName="/ppt/media/image38.jpg" ContentType="image/jpeg"/>
  <Override PartName="/ppt/media/image4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1"/>
  </p:notesMasterIdLst>
  <p:sldIdLst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78" r:id="rId11"/>
    <p:sldId id="267" r:id="rId12"/>
    <p:sldId id="268" r:id="rId13"/>
    <p:sldId id="269" r:id="rId14"/>
    <p:sldId id="277" r:id="rId15"/>
    <p:sldId id="276" r:id="rId16"/>
    <p:sldId id="273" r:id="rId17"/>
    <p:sldId id="275" r:id="rId18"/>
    <p:sldId id="274" r:id="rId19"/>
    <p:sldId id="272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1B5C01-9746-4DF7-BA4F-258E2113F843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F6F92C5-2BF4-46D8-AA53-30EC269585E4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生輔組業務介紹</a:t>
          </a:r>
        </a:p>
      </dgm:t>
    </dgm:pt>
    <dgm:pt modelId="{A676943A-A501-4A8E-94A0-3590B95F7E19}" type="parTrans" cxnId="{E963B5FE-3B66-4E3A-8302-1B339837D5C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9AF4B1-8155-451A-BAEC-5476042F13CC}" type="sibTrans" cxnId="{E963B5FE-3B66-4E3A-8302-1B339837D5C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F9BFE-575F-4BD0-AC6B-5C47A0ADD14E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交通安全教育</a:t>
          </a:r>
        </a:p>
      </dgm:t>
    </dgm:pt>
    <dgm:pt modelId="{DE0CDEA2-3346-4957-9C85-8FF709131E53}" type="parTrans" cxnId="{072D158C-B5DD-4026-B5B5-777E041A9C5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6FD41D-5C32-46AF-B379-CC00EE2F0542}" type="sibTrans" cxnId="{072D158C-B5DD-4026-B5B5-777E041A9C5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6643AF-C899-4EA0-8385-B1C9DD70B126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預防詐騙宣導</a:t>
          </a:r>
        </a:p>
      </dgm:t>
    </dgm:pt>
    <dgm:pt modelId="{37882CD9-23E2-41D4-9D5D-7180CA21283A}" type="parTrans" cxnId="{230518F0-46A0-4EC8-ACBE-2EC3BBB2A0B4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8C6532-4442-4654-9AF9-0EE72C1FCA3D}" type="sibTrans" cxnId="{230518F0-46A0-4EC8-ACBE-2EC3BBB2A0B4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3D0861-6A76-40D2-AB69-8EA98E1B8862}" type="pres">
      <dgm:prSet presAssocID="{781B5C01-9746-4DF7-BA4F-258E2113F843}" presName="linearFlow" presStyleCnt="0">
        <dgm:presLayoutVars>
          <dgm:dir/>
          <dgm:resizeHandles val="exact"/>
        </dgm:presLayoutVars>
      </dgm:prSet>
      <dgm:spPr/>
    </dgm:pt>
    <dgm:pt modelId="{5AA2D287-80E1-483A-AB2F-3D2CD18679B5}" type="pres">
      <dgm:prSet presAssocID="{EF6F92C5-2BF4-46D8-AA53-30EC269585E4}" presName="composite" presStyleCnt="0"/>
      <dgm:spPr/>
    </dgm:pt>
    <dgm:pt modelId="{2E2A683A-8493-4456-9CD6-F434DF568823}" type="pres">
      <dgm:prSet presAssocID="{EF6F92C5-2BF4-46D8-AA53-30EC269585E4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DD32C3C-8FDB-406F-94DE-239D3901D768}" type="pres">
      <dgm:prSet presAssocID="{EF6F92C5-2BF4-46D8-AA53-30EC269585E4}" presName="txShp" presStyleLbl="node1" presStyleIdx="0" presStyleCnt="3">
        <dgm:presLayoutVars>
          <dgm:bulletEnabled val="1"/>
        </dgm:presLayoutVars>
      </dgm:prSet>
      <dgm:spPr/>
    </dgm:pt>
    <dgm:pt modelId="{44FF9693-CC54-47D9-8BEC-89ABFEB0353B}" type="pres">
      <dgm:prSet presAssocID="{879AF4B1-8155-451A-BAEC-5476042F13CC}" presName="spacing" presStyleCnt="0"/>
      <dgm:spPr/>
    </dgm:pt>
    <dgm:pt modelId="{CD79A195-0B20-40E6-B1D9-B0C8EF31BC8D}" type="pres">
      <dgm:prSet presAssocID="{FEEF9BFE-575F-4BD0-AC6B-5C47A0ADD14E}" presName="composite" presStyleCnt="0"/>
      <dgm:spPr/>
    </dgm:pt>
    <dgm:pt modelId="{82180F62-440A-4233-8560-F9D2B61C3CBA}" type="pres">
      <dgm:prSet presAssocID="{FEEF9BFE-575F-4BD0-AC6B-5C47A0ADD14E}" presName="imgShp" presStyleLbl="fgImgPlace1" presStyleIdx="1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ACCFA27-17FD-4934-BEAF-09770335C582}" type="pres">
      <dgm:prSet presAssocID="{FEEF9BFE-575F-4BD0-AC6B-5C47A0ADD14E}" presName="txShp" presStyleLbl="node1" presStyleIdx="1" presStyleCnt="3">
        <dgm:presLayoutVars>
          <dgm:bulletEnabled val="1"/>
        </dgm:presLayoutVars>
      </dgm:prSet>
      <dgm:spPr/>
    </dgm:pt>
    <dgm:pt modelId="{25813905-B367-404E-B43C-3FD39012E9F0}" type="pres">
      <dgm:prSet presAssocID="{5E6FD41D-5C32-46AF-B379-CC00EE2F0542}" presName="spacing" presStyleCnt="0"/>
      <dgm:spPr/>
    </dgm:pt>
    <dgm:pt modelId="{FAE9DC31-5292-41B5-B026-EE9450CF1934}" type="pres">
      <dgm:prSet presAssocID="{F86643AF-C899-4EA0-8385-B1C9DD70B126}" presName="composite" presStyleCnt="0"/>
      <dgm:spPr/>
    </dgm:pt>
    <dgm:pt modelId="{444F4BDD-2A1D-4444-B734-005ED278FF9A}" type="pres">
      <dgm:prSet presAssocID="{F86643AF-C899-4EA0-8385-B1C9DD70B126}" presName="imgShp" presStyleLbl="fgImgPlace1" presStyleIdx="2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E8EF092-E6EF-4670-8B27-7EC418B33861}" type="pres">
      <dgm:prSet presAssocID="{F86643AF-C899-4EA0-8385-B1C9DD70B126}" presName="txShp" presStyleLbl="node1" presStyleIdx="2" presStyleCnt="3">
        <dgm:presLayoutVars>
          <dgm:bulletEnabled val="1"/>
        </dgm:presLayoutVars>
      </dgm:prSet>
      <dgm:spPr/>
    </dgm:pt>
  </dgm:ptLst>
  <dgm:cxnLst>
    <dgm:cxn modelId="{E014F33E-4DB6-403C-80F7-3CD1B6CB4E0F}" type="presOf" srcId="{F86643AF-C899-4EA0-8385-B1C9DD70B126}" destId="{7E8EF092-E6EF-4670-8B27-7EC418B33861}" srcOrd="0" destOrd="0" presId="urn:microsoft.com/office/officeart/2005/8/layout/vList3"/>
    <dgm:cxn modelId="{35F2CA7E-38E2-425D-9C48-A06E2CF2D297}" type="presOf" srcId="{EF6F92C5-2BF4-46D8-AA53-30EC269585E4}" destId="{6DD32C3C-8FDB-406F-94DE-239D3901D768}" srcOrd="0" destOrd="0" presId="urn:microsoft.com/office/officeart/2005/8/layout/vList3"/>
    <dgm:cxn modelId="{072D158C-B5DD-4026-B5B5-777E041A9C53}" srcId="{781B5C01-9746-4DF7-BA4F-258E2113F843}" destId="{FEEF9BFE-575F-4BD0-AC6B-5C47A0ADD14E}" srcOrd="1" destOrd="0" parTransId="{DE0CDEA2-3346-4957-9C85-8FF709131E53}" sibTransId="{5E6FD41D-5C32-46AF-B379-CC00EE2F0542}"/>
    <dgm:cxn modelId="{CC2E85A7-1081-4439-AE03-A6FF4D263485}" type="presOf" srcId="{781B5C01-9746-4DF7-BA4F-258E2113F843}" destId="{D23D0861-6A76-40D2-AB69-8EA98E1B8862}" srcOrd="0" destOrd="0" presId="urn:microsoft.com/office/officeart/2005/8/layout/vList3"/>
    <dgm:cxn modelId="{230518F0-46A0-4EC8-ACBE-2EC3BBB2A0B4}" srcId="{781B5C01-9746-4DF7-BA4F-258E2113F843}" destId="{F86643AF-C899-4EA0-8385-B1C9DD70B126}" srcOrd="2" destOrd="0" parTransId="{37882CD9-23E2-41D4-9D5D-7180CA21283A}" sibTransId="{F38C6532-4442-4654-9AF9-0EE72C1FCA3D}"/>
    <dgm:cxn modelId="{F46287FA-7813-4C7B-8936-967D216BE0D7}" type="presOf" srcId="{FEEF9BFE-575F-4BD0-AC6B-5C47A0ADD14E}" destId="{CACCFA27-17FD-4934-BEAF-09770335C582}" srcOrd="0" destOrd="0" presId="urn:microsoft.com/office/officeart/2005/8/layout/vList3"/>
    <dgm:cxn modelId="{E963B5FE-3B66-4E3A-8302-1B339837D5C3}" srcId="{781B5C01-9746-4DF7-BA4F-258E2113F843}" destId="{EF6F92C5-2BF4-46D8-AA53-30EC269585E4}" srcOrd="0" destOrd="0" parTransId="{A676943A-A501-4A8E-94A0-3590B95F7E19}" sibTransId="{879AF4B1-8155-451A-BAEC-5476042F13CC}"/>
    <dgm:cxn modelId="{A4A5F001-8E4D-4029-A19F-8EA82EB01DB1}" type="presParOf" srcId="{D23D0861-6A76-40D2-AB69-8EA98E1B8862}" destId="{5AA2D287-80E1-483A-AB2F-3D2CD18679B5}" srcOrd="0" destOrd="0" presId="urn:microsoft.com/office/officeart/2005/8/layout/vList3"/>
    <dgm:cxn modelId="{AFCF54BE-ECE0-4B04-BFBD-DB0086B81A41}" type="presParOf" srcId="{5AA2D287-80E1-483A-AB2F-3D2CD18679B5}" destId="{2E2A683A-8493-4456-9CD6-F434DF568823}" srcOrd="0" destOrd="0" presId="urn:microsoft.com/office/officeart/2005/8/layout/vList3"/>
    <dgm:cxn modelId="{0A131436-57AD-48B2-A702-7D5B833B540E}" type="presParOf" srcId="{5AA2D287-80E1-483A-AB2F-3D2CD18679B5}" destId="{6DD32C3C-8FDB-406F-94DE-239D3901D768}" srcOrd="1" destOrd="0" presId="urn:microsoft.com/office/officeart/2005/8/layout/vList3"/>
    <dgm:cxn modelId="{77997E36-BC44-4E9B-BA05-01A5121C155C}" type="presParOf" srcId="{D23D0861-6A76-40D2-AB69-8EA98E1B8862}" destId="{44FF9693-CC54-47D9-8BEC-89ABFEB0353B}" srcOrd="1" destOrd="0" presId="urn:microsoft.com/office/officeart/2005/8/layout/vList3"/>
    <dgm:cxn modelId="{5E774014-C4D5-451A-8A12-BD469C9A7A00}" type="presParOf" srcId="{D23D0861-6A76-40D2-AB69-8EA98E1B8862}" destId="{CD79A195-0B20-40E6-B1D9-B0C8EF31BC8D}" srcOrd="2" destOrd="0" presId="urn:microsoft.com/office/officeart/2005/8/layout/vList3"/>
    <dgm:cxn modelId="{C31EE136-AEF3-4DC9-83E5-74CB1EE3053B}" type="presParOf" srcId="{CD79A195-0B20-40E6-B1D9-B0C8EF31BC8D}" destId="{82180F62-440A-4233-8560-F9D2B61C3CBA}" srcOrd="0" destOrd="0" presId="urn:microsoft.com/office/officeart/2005/8/layout/vList3"/>
    <dgm:cxn modelId="{AE7DFEBC-78B4-4935-87CF-EB025E85BAB4}" type="presParOf" srcId="{CD79A195-0B20-40E6-B1D9-B0C8EF31BC8D}" destId="{CACCFA27-17FD-4934-BEAF-09770335C582}" srcOrd="1" destOrd="0" presId="urn:microsoft.com/office/officeart/2005/8/layout/vList3"/>
    <dgm:cxn modelId="{9B968C10-8C85-4EC6-82A1-DE32C8BF73B0}" type="presParOf" srcId="{D23D0861-6A76-40D2-AB69-8EA98E1B8862}" destId="{25813905-B367-404E-B43C-3FD39012E9F0}" srcOrd="3" destOrd="0" presId="urn:microsoft.com/office/officeart/2005/8/layout/vList3"/>
    <dgm:cxn modelId="{5319CDC3-2ED4-4937-93E5-338164326727}" type="presParOf" srcId="{D23D0861-6A76-40D2-AB69-8EA98E1B8862}" destId="{FAE9DC31-5292-41B5-B026-EE9450CF1934}" srcOrd="4" destOrd="0" presId="urn:microsoft.com/office/officeart/2005/8/layout/vList3"/>
    <dgm:cxn modelId="{01AB8B60-7F9C-49EE-A2AF-52960CD9DD0F}" type="presParOf" srcId="{FAE9DC31-5292-41B5-B026-EE9450CF1934}" destId="{444F4BDD-2A1D-4444-B734-005ED278FF9A}" srcOrd="0" destOrd="0" presId="urn:microsoft.com/office/officeart/2005/8/layout/vList3"/>
    <dgm:cxn modelId="{99DADB07-97CD-4745-A044-54D6547C9C99}" type="presParOf" srcId="{FAE9DC31-5292-41B5-B026-EE9450CF1934}" destId="{7E8EF092-E6EF-4670-8B27-7EC418B3386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1B5C01-9746-4DF7-BA4F-258E2113F843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F6F92C5-2BF4-46D8-AA53-30EC269585E4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校園菸害防制</a:t>
          </a:r>
        </a:p>
      </dgm:t>
    </dgm:pt>
    <dgm:pt modelId="{A676943A-A501-4A8E-94A0-3590B95F7E19}" type="parTrans" cxnId="{E963B5FE-3B66-4E3A-8302-1B339837D5C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9AF4B1-8155-451A-BAEC-5476042F13CC}" type="sibTrans" cxnId="{E963B5FE-3B66-4E3A-8302-1B339837D5C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F9BFE-575F-4BD0-AC6B-5C47A0ADD14E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防制藥物濫用</a:t>
          </a:r>
        </a:p>
      </dgm:t>
    </dgm:pt>
    <dgm:pt modelId="{DE0CDEA2-3346-4957-9C85-8FF709131E53}" type="parTrans" cxnId="{072D158C-B5DD-4026-B5B5-777E041A9C5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6FD41D-5C32-46AF-B379-CC00EE2F0542}" type="sibTrans" cxnId="{072D158C-B5DD-4026-B5B5-777E041A9C5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3D0861-6A76-40D2-AB69-8EA98E1B8862}" type="pres">
      <dgm:prSet presAssocID="{781B5C01-9746-4DF7-BA4F-258E2113F843}" presName="linearFlow" presStyleCnt="0">
        <dgm:presLayoutVars>
          <dgm:dir/>
          <dgm:resizeHandles val="exact"/>
        </dgm:presLayoutVars>
      </dgm:prSet>
      <dgm:spPr/>
    </dgm:pt>
    <dgm:pt modelId="{5AA2D287-80E1-483A-AB2F-3D2CD18679B5}" type="pres">
      <dgm:prSet presAssocID="{EF6F92C5-2BF4-46D8-AA53-30EC269585E4}" presName="composite" presStyleCnt="0"/>
      <dgm:spPr/>
    </dgm:pt>
    <dgm:pt modelId="{2E2A683A-8493-4456-9CD6-F434DF568823}" type="pres">
      <dgm:prSet presAssocID="{EF6F92C5-2BF4-46D8-AA53-30EC269585E4}" presName="imgShp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DD32C3C-8FDB-406F-94DE-239D3901D768}" type="pres">
      <dgm:prSet presAssocID="{EF6F92C5-2BF4-46D8-AA53-30EC269585E4}" presName="txShp" presStyleLbl="node1" presStyleIdx="0" presStyleCnt="2">
        <dgm:presLayoutVars>
          <dgm:bulletEnabled val="1"/>
        </dgm:presLayoutVars>
      </dgm:prSet>
      <dgm:spPr/>
    </dgm:pt>
    <dgm:pt modelId="{44FF9693-CC54-47D9-8BEC-89ABFEB0353B}" type="pres">
      <dgm:prSet presAssocID="{879AF4B1-8155-451A-BAEC-5476042F13CC}" presName="spacing" presStyleCnt="0"/>
      <dgm:spPr/>
    </dgm:pt>
    <dgm:pt modelId="{CD79A195-0B20-40E6-B1D9-B0C8EF31BC8D}" type="pres">
      <dgm:prSet presAssocID="{FEEF9BFE-575F-4BD0-AC6B-5C47A0ADD14E}" presName="composite" presStyleCnt="0"/>
      <dgm:spPr/>
    </dgm:pt>
    <dgm:pt modelId="{82180F62-440A-4233-8560-F9D2B61C3CBA}" type="pres">
      <dgm:prSet presAssocID="{FEEF9BFE-575F-4BD0-AC6B-5C47A0ADD14E}" presName="imgShp" presStyleLbl="fgImgPlace1" presStyleIdx="1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ACCFA27-17FD-4934-BEAF-09770335C582}" type="pres">
      <dgm:prSet presAssocID="{FEEF9BFE-575F-4BD0-AC6B-5C47A0ADD14E}" presName="txShp" presStyleLbl="node1" presStyleIdx="1" presStyleCnt="2" custLinFactNeighborY="10108">
        <dgm:presLayoutVars>
          <dgm:bulletEnabled val="1"/>
        </dgm:presLayoutVars>
      </dgm:prSet>
      <dgm:spPr/>
    </dgm:pt>
  </dgm:ptLst>
  <dgm:cxnLst>
    <dgm:cxn modelId="{35F2CA7E-38E2-425D-9C48-A06E2CF2D297}" type="presOf" srcId="{EF6F92C5-2BF4-46D8-AA53-30EC269585E4}" destId="{6DD32C3C-8FDB-406F-94DE-239D3901D768}" srcOrd="0" destOrd="0" presId="urn:microsoft.com/office/officeart/2005/8/layout/vList3"/>
    <dgm:cxn modelId="{072D158C-B5DD-4026-B5B5-777E041A9C53}" srcId="{781B5C01-9746-4DF7-BA4F-258E2113F843}" destId="{FEEF9BFE-575F-4BD0-AC6B-5C47A0ADD14E}" srcOrd="1" destOrd="0" parTransId="{DE0CDEA2-3346-4957-9C85-8FF709131E53}" sibTransId="{5E6FD41D-5C32-46AF-B379-CC00EE2F0542}"/>
    <dgm:cxn modelId="{CC2E85A7-1081-4439-AE03-A6FF4D263485}" type="presOf" srcId="{781B5C01-9746-4DF7-BA4F-258E2113F843}" destId="{D23D0861-6A76-40D2-AB69-8EA98E1B8862}" srcOrd="0" destOrd="0" presId="urn:microsoft.com/office/officeart/2005/8/layout/vList3"/>
    <dgm:cxn modelId="{F46287FA-7813-4C7B-8936-967D216BE0D7}" type="presOf" srcId="{FEEF9BFE-575F-4BD0-AC6B-5C47A0ADD14E}" destId="{CACCFA27-17FD-4934-BEAF-09770335C582}" srcOrd="0" destOrd="0" presId="urn:microsoft.com/office/officeart/2005/8/layout/vList3"/>
    <dgm:cxn modelId="{E963B5FE-3B66-4E3A-8302-1B339837D5C3}" srcId="{781B5C01-9746-4DF7-BA4F-258E2113F843}" destId="{EF6F92C5-2BF4-46D8-AA53-30EC269585E4}" srcOrd="0" destOrd="0" parTransId="{A676943A-A501-4A8E-94A0-3590B95F7E19}" sibTransId="{879AF4B1-8155-451A-BAEC-5476042F13CC}"/>
    <dgm:cxn modelId="{A4A5F001-8E4D-4029-A19F-8EA82EB01DB1}" type="presParOf" srcId="{D23D0861-6A76-40D2-AB69-8EA98E1B8862}" destId="{5AA2D287-80E1-483A-AB2F-3D2CD18679B5}" srcOrd="0" destOrd="0" presId="urn:microsoft.com/office/officeart/2005/8/layout/vList3"/>
    <dgm:cxn modelId="{AFCF54BE-ECE0-4B04-BFBD-DB0086B81A41}" type="presParOf" srcId="{5AA2D287-80E1-483A-AB2F-3D2CD18679B5}" destId="{2E2A683A-8493-4456-9CD6-F434DF568823}" srcOrd="0" destOrd="0" presId="urn:microsoft.com/office/officeart/2005/8/layout/vList3"/>
    <dgm:cxn modelId="{0A131436-57AD-48B2-A702-7D5B833B540E}" type="presParOf" srcId="{5AA2D287-80E1-483A-AB2F-3D2CD18679B5}" destId="{6DD32C3C-8FDB-406F-94DE-239D3901D768}" srcOrd="1" destOrd="0" presId="urn:microsoft.com/office/officeart/2005/8/layout/vList3"/>
    <dgm:cxn modelId="{77997E36-BC44-4E9B-BA05-01A5121C155C}" type="presParOf" srcId="{D23D0861-6A76-40D2-AB69-8EA98E1B8862}" destId="{44FF9693-CC54-47D9-8BEC-89ABFEB0353B}" srcOrd="1" destOrd="0" presId="urn:microsoft.com/office/officeart/2005/8/layout/vList3"/>
    <dgm:cxn modelId="{5E774014-C4D5-451A-8A12-BD469C9A7A00}" type="presParOf" srcId="{D23D0861-6A76-40D2-AB69-8EA98E1B8862}" destId="{CD79A195-0B20-40E6-B1D9-B0C8EF31BC8D}" srcOrd="2" destOrd="0" presId="urn:microsoft.com/office/officeart/2005/8/layout/vList3"/>
    <dgm:cxn modelId="{C31EE136-AEF3-4DC9-83E5-74CB1EE3053B}" type="presParOf" srcId="{CD79A195-0B20-40E6-B1D9-B0C8EF31BC8D}" destId="{82180F62-440A-4233-8560-F9D2B61C3CBA}" srcOrd="0" destOrd="0" presId="urn:microsoft.com/office/officeart/2005/8/layout/vList3"/>
    <dgm:cxn modelId="{AE7DFEBC-78B4-4935-87CF-EB025E85BAB4}" type="presParOf" srcId="{CD79A195-0B20-40E6-B1D9-B0C8EF31BC8D}" destId="{CACCFA27-17FD-4934-BEAF-09770335C58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33A2E-ADA3-495B-9203-F835182887E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4F9C45C-84C9-4E61-8B69-B5042CCD28D0}">
      <dgm:prSet phldrT="[文字]" custT="1"/>
      <dgm:spPr>
        <a:solidFill>
          <a:srgbClr val="A50E82"/>
        </a:solidFill>
      </dgm:spPr>
      <dgm:t>
        <a:bodyPr/>
        <a:lstStyle/>
        <a:p>
          <a:r>
            <a:rPr lang="zh-TW" altLang="en-US" sz="24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招募對象</a:t>
          </a:r>
        </a:p>
      </dgm:t>
    </dgm:pt>
    <dgm:pt modelId="{FDEEFE7D-8781-4D5E-8408-544DC2656FEF}" type="parTrans" cxnId="{36C8673C-AE32-4D6F-A630-8FEA13DBACB8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38F1D4-9987-4C0F-9791-E6B769A1D47B}" type="sibTrans" cxnId="{36C8673C-AE32-4D6F-A630-8FEA13DBACB8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CC83E4-CBAD-45FA-A4D8-156F76683D76}">
      <dgm:prSet phldrT="[文字]" custT="1"/>
      <dgm:spPr>
        <a:solidFill>
          <a:srgbClr val="0000CC"/>
        </a:solidFill>
      </dgm:spPr>
      <dgm:t>
        <a:bodyPr/>
        <a:lstStyle/>
        <a:p>
          <a:r>
            <a:rPr kumimoji="1" lang="zh-TW" altLang="en-US" sz="24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基本考選條件</a:t>
          </a:r>
          <a:endParaRPr lang="zh-TW" altLang="en-US" sz="2400" b="1" dirty="0">
            <a:solidFill>
              <a:schemeClr val="bg1">
                <a:lumMod val="9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E78A5B-2127-4D47-8873-C62A7419C45F}" type="parTrans" cxnId="{01878901-E845-4342-8379-95D1009EFFF9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DBDAD9-05F3-45FA-B8F9-3407815A3AF4}" type="sibTrans" cxnId="{01878901-E845-4342-8379-95D1009EFFF9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877C5DD-3281-40CB-9ED1-AAB1A1F45859}">
      <dgm:prSet phldrT="[文字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 tIns="180000"/>
        <a:lstStyle/>
        <a:p>
          <a:pPr marL="180000" indent="-180000">
            <a:lnSpc>
              <a:spcPts val="2160"/>
            </a:lnSpc>
            <a:spcAft>
              <a:spcPts val="0"/>
            </a:spcAft>
          </a:pPr>
          <a:r>
            <a:rPr kumimoji="1" lang="zh-TW" altLang="en-US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身高：男性</a:t>
          </a:r>
          <a:r>
            <a:rPr kumimoji="1"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160</a:t>
          </a:r>
          <a:r>
            <a:rPr kumimoji="1" lang="zh-TW" altLang="en-US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至</a:t>
          </a:r>
          <a:r>
            <a:rPr kumimoji="1"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195</a:t>
          </a:r>
          <a:r>
            <a:rPr kumimoji="1" lang="zh-TW" altLang="en-US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公分、女性</a:t>
          </a:r>
          <a:r>
            <a:rPr kumimoji="1"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155</a:t>
          </a:r>
          <a:r>
            <a:rPr kumimoji="1" lang="zh-TW" altLang="en-US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至</a:t>
          </a:r>
          <a:r>
            <a:rPr kumimoji="1"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185</a:t>
          </a:r>
          <a:r>
            <a:rPr kumimoji="1" lang="zh-TW" altLang="en-US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公分</a:t>
          </a:r>
          <a:endParaRPr lang="zh-TW" altLang="en-US" sz="2000" b="1" dirty="0">
            <a:solidFill>
              <a:srgbClr val="0000CC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A325EF-A429-4AD0-81CA-B4F3CF39E14B}" type="parTrans" cxnId="{D270B8A2-5D6A-4C80-860A-03401EA48385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389A344-4F0C-4AE2-98DA-15A44EF44B9D}" type="sibTrans" cxnId="{D270B8A2-5D6A-4C80-860A-03401EA48385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DCFAB9-3F5C-4434-9B06-1FA631AD9EE7}">
      <dgm:prSet phldrT="[文字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 tIns="180000" bIns="122400"/>
        <a:lstStyle/>
        <a:p>
          <a:pPr>
            <a:lnSpc>
              <a:spcPts val="2160"/>
            </a:lnSpc>
            <a:spcAft>
              <a:spcPts val="0"/>
            </a:spcAft>
          </a:pPr>
          <a:r>
            <a:rPr kumimoji="1" lang="zh-TW" altLang="en-US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學期間每週六及寒暑假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939061B-560C-4488-8AAC-A133A8A08481}" type="parTrans" cxnId="{3F32CE95-E1D0-4EC2-804D-91601781D7F1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EF44C8B-2C8A-4AC3-8575-858D964A609F}" type="sibTrans" cxnId="{3F32CE95-E1D0-4EC2-804D-91601781D7F1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2CE8A5-8E3D-4BA8-96F0-8D78010E936A}">
      <dgm:prSet phldrT="[文字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 tIns="180000"/>
        <a:lstStyle/>
        <a:p>
          <a:pPr marL="180000" indent="-180000">
            <a:lnSpc>
              <a:spcPts val="2160"/>
            </a:lnSpc>
            <a:spcAft>
              <a:spcPts val="0"/>
            </a:spcAft>
          </a:pPr>
          <a:r>
            <a:rPr kumimoji="1"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18-26</a:t>
          </a:r>
          <a:r>
            <a:rPr kumimoji="1"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歲，四年之一、二年級男、女學生</a:t>
          </a:r>
          <a:endParaRPr lang="zh-TW" altLang="en-US" sz="20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AF618A7-E0EC-4319-92BC-3F79D4245AF1}" type="parTrans" cxnId="{3FE92FD1-06F2-4388-8C79-E41CDC5D6304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F20920-476A-4C41-A023-FED0E2E0C3DA}" type="sibTrans" cxnId="{3FE92FD1-06F2-4388-8C79-E41CDC5D6304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1BB4709-39E9-40DD-8942-EEDA224063D7}">
      <dgm:prSet phldrT="[文字]" custT="1"/>
      <dgm:spPr>
        <a:solidFill>
          <a:srgbClr val="A50E82"/>
        </a:solidFill>
      </dgm:spPr>
      <dgm:t>
        <a:bodyPr/>
        <a:lstStyle/>
        <a:p>
          <a:r>
            <a:rPr kumimoji="1" lang="zh-TW" altLang="en-US" sz="24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上課、受訓時間</a:t>
          </a:r>
          <a:endParaRPr lang="zh-TW" altLang="en-US" sz="2400" b="1" dirty="0">
            <a:solidFill>
              <a:schemeClr val="bg1">
                <a:lumMod val="9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45DC03-C704-47F1-9941-BD2B2AA15F79}" type="sibTrans" cxnId="{FB11C29D-29B3-410E-85D3-00851BE35B8C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DD75479-08DB-4269-8475-56BE6D870493}" type="parTrans" cxnId="{FB11C29D-29B3-410E-85D3-00851BE35B8C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D29FFF7-9A7A-417D-AD80-AA559002872C}">
      <dgm:prSet custT="1"/>
      <dgm:spPr/>
      <dgm:t>
        <a:bodyPr tIns="180000"/>
        <a:lstStyle/>
        <a:p>
          <a:pPr marL="180000" indent="-180000">
            <a:lnSpc>
              <a:spcPts val="2160"/>
            </a:lnSpc>
            <a:spcAft>
              <a:spcPts val="0"/>
            </a:spcAft>
          </a:pPr>
          <a:r>
            <a:rPr kumimoji="1"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BMI</a:t>
          </a:r>
          <a:r>
            <a:rPr kumimoji="1" lang="zh-TW" altLang="en-US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：男性</a:t>
          </a:r>
          <a:r>
            <a:rPr kumimoji="1"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17</a:t>
          </a:r>
          <a:r>
            <a:rPr kumimoji="1" lang="zh-TW" altLang="en-US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至</a:t>
          </a:r>
          <a:r>
            <a:rPr kumimoji="1"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31</a:t>
          </a:r>
          <a:r>
            <a:rPr kumimoji="1" lang="zh-TW" altLang="en-US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、女性</a:t>
          </a:r>
          <a:r>
            <a:rPr kumimoji="1"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17</a:t>
          </a:r>
          <a:r>
            <a:rPr kumimoji="1" lang="zh-TW" altLang="en-US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至</a:t>
          </a:r>
          <a:r>
            <a:rPr kumimoji="1"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26</a:t>
          </a:r>
        </a:p>
      </dgm:t>
    </dgm:pt>
    <dgm:pt modelId="{774A6098-9439-4736-89E4-E0C27AE7011E}" type="parTrans" cxnId="{502A2BD2-55C9-4B99-92FD-6737B2FD5E92}">
      <dgm:prSet/>
      <dgm:spPr/>
      <dgm:t>
        <a:bodyPr/>
        <a:lstStyle/>
        <a:p>
          <a:endParaRPr lang="zh-TW" altLang="en-US"/>
        </a:p>
      </dgm:t>
    </dgm:pt>
    <dgm:pt modelId="{BE65AD65-E21E-42C3-92C7-7BA53C114979}" type="sibTrans" cxnId="{502A2BD2-55C9-4B99-92FD-6737B2FD5E92}">
      <dgm:prSet/>
      <dgm:spPr/>
      <dgm:t>
        <a:bodyPr/>
        <a:lstStyle/>
        <a:p>
          <a:endParaRPr lang="zh-TW" altLang="en-US"/>
        </a:p>
      </dgm:t>
    </dgm:pt>
    <dgm:pt modelId="{BDEA500B-0858-4899-9521-8DD793D1A769}">
      <dgm:prSet phldrT="[文字]" custT="1"/>
      <dgm:spPr>
        <a:solidFill>
          <a:srgbClr val="0000CC"/>
        </a:solidFill>
      </dgm:spPr>
      <dgm:t>
        <a:bodyPr/>
        <a:lstStyle/>
        <a:p>
          <a:r>
            <a:rPr kumimoji="1" lang="zh-TW" altLang="en-US" sz="24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招募期程</a:t>
          </a:r>
        </a:p>
      </dgm:t>
    </dgm:pt>
    <dgm:pt modelId="{9B2E8AFE-48ED-4ACD-95D2-C7DBCEFEBB87}" type="parTrans" cxnId="{76E9F21D-84CA-42C6-816E-F2307B266305}">
      <dgm:prSet/>
      <dgm:spPr/>
      <dgm:t>
        <a:bodyPr/>
        <a:lstStyle/>
        <a:p>
          <a:endParaRPr lang="zh-TW" altLang="en-US"/>
        </a:p>
      </dgm:t>
    </dgm:pt>
    <dgm:pt modelId="{4ECC7412-E30F-4B18-92E6-3A057A3ADC44}" type="sibTrans" cxnId="{76E9F21D-84CA-42C6-816E-F2307B266305}">
      <dgm:prSet/>
      <dgm:spPr/>
      <dgm:t>
        <a:bodyPr/>
        <a:lstStyle/>
        <a:p>
          <a:endParaRPr lang="zh-TW" altLang="en-US"/>
        </a:p>
      </dgm:t>
    </dgm:pt>
    <dgm:pt modelId="{5CF3F686-0CE9-40C2-BF45-A933B0510450}">
      <dgm:prSet phldrT="[文字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 tIns="180000"/>
        <a:lstStyle/>
        <a:p>
          <a:pPr marL="180000">
            <a:lnSpc>
              <a:spcPts val="2400"/>
            </a:lnSpc>
            <a:spcAft>
              <a:spcPts val="0"/>
            </a:spcAft>
          </a:pPr>
          <a:r>
            <a:rPr kumimoji="1" lang="en-US" altLang="zh-TW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114</a:t>
          </a:r>
          <a:r>
            <a:rPr kumimoji="1" lang="zh-TW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年第一梯次預計於</a:t>
          </a:r>
          <a:r>
            <a:rPr kumimoji="1" lang="en-US" altLang="zh-TW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kumimoji="1" lang="zh-TW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kumimoji="1" lang="en-US" altLang="zh-TW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</a:t>
          </a:r>
          <a:r>
            <a:rPr kumimoji="1" lang="zh-TW" altLang="en-US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月開始預約體檢</a:t>
          </a:r>
          <a:endParaRPr lang="zh-TW" altLang="en-US" sz="2000" b="1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6949EA0-4A16-4AD6-AD33-44CED7C08A8C}" type="parTrans" cxnId="{CB5B66DE-B952-4E9A-ACBF-2324F758E28A}">
      <dgm:prSet/>
      <dgm:spPr/>
      <dgm:t>
        <a:bodyPr/>
        <a:lstStyle/>
        <a:p>
          <a:endParaRPr lang="zh-TW" altLang="en-US"/>
        </a:p>
      </dgm:t>
    </dgm:pt>
    <dgm:pt modelId="{EF60AF68-868F-4F1E-AE97-3EB3713D886D}" type="sibTrans" cxnId="{CB5B66DE-B952-4E9A-ACBF-2324F758E28A}">
      <dgm:prSet/>
      <dgm:spPr/>
      <dgm:t>
        <a:bodyPr/>
        <a:lstStyle/>
        <a:p>
          <a:endParaRPr lang="zh-TW" altLang="en-US"/>
        </a:p>
      </dgm:t>
    </dgm:pt>
    <dgm:pt modelId="{8C72A91E-5B4E-43FA-8524-BFFD0B4A069F}">
      <dgm:prSet custT="1"/>
      <dgm:spPr/>
      <dgm:t>
        <a:bodyPr tIns="180000"/>
        <a:lstStyle/>
        <a:p>
          <a:pPr marL="180000" indent="-180000">
            <a:lnSpc>
              <a:spcPts val="2160"/>
            </a:lnSpc>
            <a:spcAft>
              <a:spcPts val="0"/>
            </a:spcAft>
          </a:pPr>
          <a:r>
            <a:rPr kumimoji="1" lang="zh-TW" altLang="en-US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視力：最佳矯正視力達</a:t>
          </a:r>
          <a:r>
            <a:rPr kumimoji="1"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0.6</a:t>
          </a:r>
          <a:r>
            <a:rPr kumimoji="1" lang="zh-TW" altLang="en-US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以上，且配鏡總度數在</a:t>
          </a:r>
          <a:r>
            <a:rPr kumimoji="1"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600</a:t>
          </a:r>
          <a:r>
            <a:rPr kumimoji="1" lang="zh-TW" altLang="en-US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度以內</a:t>
          </a:r>
          <a:endParaRPr kumimoji="1" lang="en-US" altLang="zh-TW" sz="2000" b="1" dirty="0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5943BB-E9CB-47D8-8FEF-84E0D0961EEB}" type="parTrans" cxnId="{08B855C5-6E9D-4803-926F-F571BF727EED}">
      <dgm:prSet/>
      <dgm:spPr/>
      <dgm:t>
        <a:bodyPr/>
        <a:lstStyle/>
        <a:p>
          <a:endParaRPr lang="zh-TW" altLang="en-US"/>
        </a:p>
      </dgm:t>
    </dgm:pt>
    <dgm:pt modelId="{E2A626C7-F993-404C-BE77-02C80B4DD00D}" type="sibTrans" cxnId="{08B855C5-6E9D-4803-926F-F571BF727EED}">
      <dgm:prSet/>
      <dgm:spPr/>
      <dgm:t>
        <a:bodyPr/>
        <a:lstStyle/>
        <a:p>
          <a:endParaRPr lang="zh-TW" altLang="en-US"/>
        </a:p>
      </dgm:t>
    </dgm:pt>
    <dgm:pt modelId="{9C167B59-123B-4D7D-B418-91162F2EA0D9}">
      <dgm:prSet phldrT="[文字]" custT="1"/>
      <dgm:spPr>
        <a:solidFill>
          <a:srgbClr val="FAC2ED"/>
        </a:solidFill>
      </dgm:spPr>
      <dgm:t>
        <a:bodyPr/>
        <a:lstStyle/>
        <a:p>
          <a:r>
            <a:rPr kumimoji="1"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特別加分項目</a:t>
          </a:r>
          <a:endParaRPr lang="zh-TW" altLang="en-US" sz="2400" b="1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821EF0D-C939-46D7-955C-8F13F55C049E}" type="parTrans" cxnId="{48C47961-DADC-4FCF-AFB3-FF0039BF5695}">
      <dgm:prSet/>
      <dgm:spPr/>
      <dgm:t>
        <a:bodyPr/>
        <a:lstStyle/>
        <a:p>
          <a:endParaRPr lang="zh-TW" altLang="en-US"/>
        </a:p>
      </dgm:t>
    </dgm:pt>
    <dgm:pt modelId="{5CA43494-23D8-4BFD-81CF-9EC40D372921}" type="sibTrans" cxnId="{48C47961-DADC-4FCF-AFB3-FF0039BF5695}">
      <dgm:prSet/>
      <dgm:spPr/>
      <dgm:t>
        <a:bodyPr/>
        <a:lstStyle/>
        <a:p>
          <a:endParaRPr lang="zh-TW" altLang="en-US"/>
        </a:p>
      </dgm:t>
    </dgm:pt>
    <dgm:pt modelId="{8E1AD82E-84C3-4911-ACE4-DFE960D54BB9}">
      <dgm:prSet phldrT="[文字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 tIns="180000"/>
        <a:lstStyle/>
        <a:p>
          <a:pPr marL="180000" indent="-180000">
            <a:lnSpc>
              <a:spcPts val="1920"/>
            </a:lnSpc>
          </a:pPr>
          <a:r>
            <a:rPr kumimoji="1" lang="en-US" altLang="zh-TW" sz="1600" b="1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kumimoji="1" lang="zh-TW" altLang="en-US" sz="1600" b="1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大學全民國防教育課程修習合格　   　                 </a:t>
          </a:r>
          <a:r>
            <a:rPr kumimoji="1" lang="en-US" altLang="zh-TW" sz="1600" b="1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2.1</a:t>
          </a:r>
          <a:r>
            <a:rPr kumimoji="1" lang="zh-TW" altLang="en-US" sz="1600" b="1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年內教育部體適能</a:t>
          </a:r>
          <a:r>
            <a:rPr kumimoji="1" lang="en-US" altLang="zh-TW" sz="1600" b="1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r>
            <a:rPr kumimoji="1" lang="zh-TW" altLang="en-US" sz="1600" b="1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項檢測達銅質以上</a:t>
          </a:r>
        </a:p>
      </dgm:t>
    </dgm:pt>
    <dgm:pt modelId="{679BB998-0B12-44F3-A79C-E196820ADA64}" type="parTrans" cxnId="{A9EB5161-F360-46A2-BD6D-753432C54809}">
      <dgm:prSet/>
      <dgm:spPr/>
      <dgm:t>
        <a:bodyPr/>
        <a:lstStyle/>
        <a:p>
          <a:endParaRPr lang="zh-TW" altLang="en-US"/>
        </a:p>
      </dgm:t>
    </dgm:pt>
    <dgm:pt modelId="{741560FA-4343-4E64-89D6-52F537715405}" type="sibTrans" cxnId="{A9EB5161-F360-46A2-BD6D-753432C54809}">
      <dgm:prSet/>
      <dgm:spPr/>
      <dgm:t>
        <a:bodyPr/>
        <a:lstStyle/>
        <a:p>
          <a:endParaRPr lang="zh-TW" altLang="en-US"/>
        </a:p>
      </dgm:t>
    </dgm:pt>
    <dgm:pt modelId="{FC35AA8E-BAA7-4338-9C2A-A35FE01B2AEA}">
      <dgm:prSet custT="1"/>
      <dgm:spPr/>
      <dgm:t>
        <a:bodyPr tIns="180000"/>
        <a:lstStyle/>
        <a:p>
          <a:pPr marL="180000" indent="-180000">
            <a:lnSpc>
              <a:spcPts val="1920"/>
            </a:lnSpc>
          </a:pPr>
          <a:r>
            <a:rPr kumimoji="1" lang="en-US" altLang="zh-TW" sz="1600" b="1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kumimoji="1" lang="zh-TW" altLang="en-US" sz="1600" b="1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以資通電軍為第一志願並具有資訊電子相關證照　　</a:t>
          </a:r>
          <a:r>
            <a:rPr kumimoji="1" lang="en-US" altLang="zh-TW" sz="1600" b="1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4.</a:t>
          </a:r>
          <a:r>
            <a:rPr kumimoji="1" lang="zh-TW" altLang="en-US" sz="1600" b="1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具英語能力證照</a:t>
          </a:r>
          <a:endParaRPr kumimoji="1" lang="en-US" altLang="zh-TW" sz="1600" b="1" dirty="0">
            <a:solidFill>
              <a:srgbClr val="3366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3C7AE4D-C8DB-4B6B-91D1-62041FB4F132}" type="parTrans" cxnId="{FFC78494-F20D-4100-A8A6-179BA91661C6}">
      <dgm:prSet/>
      <dgm:spPr/>
      <dgm:t>
        <a:bodyPr/>
        <a:lstStyle/>
        <a:p>
          <a:endParaRPr lang="zh-TW" altLang="en-US"/>
        </a:p>
      </dgm:t>
    </dgm:pt>
    <dgm:pt modelId="{A02AADA4-38E5-40B8-840A-0D602F500C5F}" type="sibTrans" cxnId="{FFC78494-F20D-4100-A8A6-179BA91661C6}">
      <dgm:prSet/>
      <dgm:spPr/>
      <dgm:t>
        <a:bodyPr/>
        <a:lstStyle/>
        <a:p>
          <a:endParaRPr lang="zh-TW" altLang="en-US"/>
        </a:p>
      </dgm:t>
    </dgm:pt>
    <dgm:pt modelId="{B87FB99D-C380-4AC2-82DA-A7CEE107E172}" type="pres">
      <dgm:prSet presAssocID="{A5533A2E-ADA3-495B-9203-F835182887EB}" presName="Name0" presStyleCnt="0">
        <dgm:presLayoutVars>
          <dgm:dir/>
          <dgm:animLvl val="lvl"/>
          <dgm:resizeHandles val="exact"/>
        </dgm:presLayoutVars>
      </dgm:prSet>
      <dgm:spPr/>
    </dgm:pt>
    <dgm:pt modelId="{AF5DEB6E-EFCD-434A-80AF-3D8E9A5D3949}" type="pres">
      <dgm:prSet presAssocID="{64F9C45C-84C9-4E61-8B69-B5042CCD28D0}" presName="linNode" presStyleCnt="0"/>
      <dgm:spPr/>
    </dgm:pt>
    <dgm:pt modelId="{E924C5E7-2797-4C5D-B17B-0851F18E76AD}" type="pres">
      <dgm:prSet presAssocID="{64F9C45C-84C9-4E61-8B69-B5042CCD28D0}" presName="parentText" presStyleLbl="node1" presStyleIdx="0" presStyleCnt="5" custScaleX="56523" custScaleY="11823">
        <dgm:presLayoutVars>
          <dgm:chMax val="1"/>
          <dgm:bulletEnabled val="1"/>
        </dgm:presLayoutVars>
      </dgm:prSet>
      <dgm:spPr/>
    </dgm:pt>
    <dgm:pt modelId="{1D40AB88-D7B4-405A-BB5D-1337FB18299B}" type="pres">
      <dgm:prSet presAssocID="{64F9C45C-84C9-4E61-8B69-B5042CCD28D0}" presName="descendantText" presStyleLbl="alignAccFollowNode1" presStyleIdx="0" presStyleCnt="5" custScaleX="110919" custScaleY="14260">
        <dgm:presLayoutVars>
          <dgm:bulletEnabled val="1"/>
        </dgm:presLayoutVars>
      </dgm:prSet>
      <dgm:spPr/>
    </dgm:pt>
    <dgm:pt modelId="{D926B9F5-CA1F-4B89-AD58-29B6E0357BBD}" type="pres">
      <dgm:prSet presAssocID="{9438F1D4-9987-4C0F-9791-E6B769A1D47B}" presName="sp" presStyleCnt="0"/>
      <dgm:spPr/>
    </dgm:pt>
    <dgm:pt modelId="{11895F1B-6A36-4B0D-9113-0D892D578E5E}" type="pres">
      <dgm:prSet presAssocID="{5DCC83E4-CBAD-45FA-A4D8-156F76683D76}" presName="linNode" presStyleCnt="0"/>
      <dgm:spPr/>
    </dgm:pt>
    <dgm:pt modelId="{847B22B8-70EE-4E62-A680-2A52A3FD7E5C}" type="pres">
      <dgm:prSet presAssocID="{5DCC83E4-CBAD-45FA-A4D8-156F76683D76}" presName="parentText" presStyleLbl="node1" presStyleIdx="1" presStyleCnt="5" custScaleX="57787" custScaleY="26099">
        <dgm:presLayoutVars>
          <dgm:chMax val="1"/>
          <dgm:bulletEnabled val="1"/>
        </dgm:presLayoutVars>
      </dgm:prSet>
      <dgm:spPr/>
    </dgm:pt>
    <dgm:pt modelId="{E7CF9178-13CD-4A00-A596-E2C0DA28293E}" type="pres">
      <dgm:prSet presAssocID="{5DCC83E4-CBAD-45FA-A4D8-156F76683D76}" presName="descendantText" presStyleLbl="alignAccFollowNode1" presStyleIdx="1" presStyleCnt="5" custScaleX="110919" custScaleY="33302">
        <dgm:presLayoutVars>
          <dgm:bulletEnabled val="1"/>
        </dgm:presLayoutVars>
      </dgm:prSet>
      <dgm:spPr/>
    </dgm:pt>
    <dgm:pt modelId="{D9CB2E7F-AB00-4C10-8127-02FBF31C4557}" type="pres">
      <dgm:prSet presAssocID="{92DBDAD9-05F3-45FA-B8F9-3407815A3AF4}" presName="sp" presStyleCnt="0"/>
      <dgm:spPr/>
    </dgm:pt>
    <dgm:pt modelId="{3F88D133-9148-4DE2-A182-8AE79E928473}" type="pres">
      <dgm:prSet presAssocID="{B1BB4709-39E9-40DD-8942-EEDA224063D7}" presName="linNode" presStyleCnt="0"/>
      <dgm:spPr/>
    </dgm:pt>
    <dgm:pt modelId="{E3706AA1-37F6-422C-9094-DAD7F0982D47}" type="pres">
      <dgm:prSet presAssocID="{B1BB4709-39E9-40DD-8942-EEDA224063D7}" presName="parentText" presStyleLbl="node1" presStyleIdx="2" presStyleCnt="5" custScaleX="57786" custScaleY="13472">
        <dgm:presLayoutVars>
          <dgm:chMax val="1"/>
          <dgm:bulletEnabled val="1"/>
        </dgm:presLayoutVars>
      </dgm:prSet>
      <dgm:spPr/>
    </dgm:pt>
    <dgm:pt modelId="{09690073-C7CC-4957-8C52-BC392DBD75A4}" type="pres">
      <dgm:prSet presAssocID="{B1BB4709-39E9-40DD-8942-EEDA224063D7}" presName="descendantText" presStyleLbl="alignAccFollowNode1" presStyleIdx="2" presStyleCnt="5" custScaleX="110919" custScaleY="16567">
        <dgm:presLayoutVars>
          <dgm:bulletEnabled val="1"/>
        </dgm:presLayoutVars>
      </dgm:prSet>
      <dgm:spPr/>
    </dgm:pt>
    <dgm:pt modelId="{A1FCD222-CC57-445B-B5D3-5412369A2DD5}" type="pres">
      <dgm:prSet presAssocID="{4745DC03-C704-47F1-9941-BD2B2AA15F79}" presName="sp" presStyleCnt="0"/>
      <dgm:spPr/>
    </dgm:pt>
    <dgm:pt modelId="{34813308-54D2-41D6-9331-6343617EC167}" type="pres">
      <dgm:prSet presAssocID="{BDEA500B-0858-4899-9521-8DD793D1A769}" presName="linNode" presStyleCnt="0"/>
      <dgm:spPr/>
    </dgm:pt>
    <dgm:pt modelId="{B8E11516-53E6-4A8D-8820-FB1D04D6764A}" type="pres">
      <dgm:prSet presAssocID="{BDEA500B-0858-4899-9521-8DD793D1A769}" presName="parentText" presStyleLbl="node1" presStyleIdx="3" presStyleCnt="5" custScaleX="57636" custScaleY="17165">
        <dgm:presLayoutVars>
          <dgm:chMax val="1"/>
          <dgm:bulletEnabled val="1"/>
        </dgm:presLayoutVars>
      </dgm:prSet>
      <dgm:spPr/>
    </dgm:pt>
    <dgm:pt modelId="{1D5D2CB6-E5EE-486A-A498-02615BDCECC6}" type="pres">
      <dgm:prSet presAssocID="{BDEA500B-0858-4899-9521-8DD793D1A769}" presName="descendantText" presStyleLbl="alignAccFollowNode1" presStyleIdx="3" presStyleCnt="5" custScaleX="111205" custScaleY="20646" custLinFactNeighborY="-711">
        <dgm:presLayoutVars>
          <dgm:bulletEnabled val="1"/>
        </dgm:presLayoutVars>
      </dgm:prSet>
      <dgm:spPr/>
    </dgm:pt>
    <dgm:pt modelId="{4824F7B0-C131-48B4-804E-C7A423151741}" type="pres">
      <dgm:prSet presAssocID="{4ECC7412-E30F-4B18-92E6-3A057A3ADC44}" presName="sp" presStyleCnt="0"/>
      <dgm:spPr/>
    </dgm:pt>
    <dgm:pt modelId="{EFE7F662-0252-4585-9D01-48F5DD729EEE}" type="pres">
      <dgm:prSet presAssocID="{9C167B59-123B-4D7D-B418-91162F2EA0D9}" presName="linNode" presStyleCnt="0"/>
      <dgm:spPr/>
    </dgm:pt>
    <dgm:pt modelId="{F4601A43-3AC1-409F-B355-A6CC5AB4D3A1}" type="pres">
      <dgm:prSet presAssocID="{9C167B59-123B-4D7D-B418-91162F2EA0D9}" presName="parentText" presStyleLbl="node1" presStyleIdx="4" presStyleCnt="5" custScaleX="56523" custScaleY="17256" custLinFactNeighborY="-585">
        <dgm:presLayoutVars>
          <dgm:chMax val="1"/>
          <dgm:bulletEnabled val="1"/>
        </dgm:presLayoutVars>
      </dgm:prSet>
      <dgm:spPr/>
    </dgm:pt>
    <dgm:pt modelId="{BA5B7582-4FCF-4DF0-AF39-25E80B907298}" type="pres">
      <dgm:prSet presAssocID="{9C167B59-123B-4D7D-B418-91162F2EA0D9}" presName="descendantText" presStyleLbl="alignAccFollowNode1" presStyleIdx="4" presStyleCnt="5" custScaleX="110919" custScaleY="19703" custLinFactNeighborY="0">
        <dgm:presLayoutVars>
          <dgm:bulletEnabled val="1"/>
        </dgm:presLayoutVars>
      </dgm:prSet>
      <dgm:spPr/>
    </dgm:pt>
  </dgm:ptLst>
  <dgm:cxnLst>
    <dgm:cxn modelId="{01878901-E845-4342-8379-95D1009EFFF9}" srcId="{A5533A2E-ADA3-495B-9203-F835182887EB}" destId="{5DCC83E4-CBAD-45FA-A4D8-156F76683D76}" srcOrd="1" destOrd="0" parTransId="{26E78A5B-2127-4D47-8873-C62A7419C45F}" sibTransId="{92DBDAD9-05F3-45FA-B8F9-3407815A3AF4}"/>
    <dgm:cxn modelId="{76E9F21D-84CA-42C6-816E-F2307B266305}" srcId="{A5533A2E-ADA3-495B-9203-F835182887EB}" destId="{BDEA500B-0858-4899-9521-8DD793D1A769}" srcOrd="3" destOrd="0" parTransId="{9B2E8AFE-48ED-4ACD-95D2-C7DBCEFEBB87}" sibTransId="{4ECC7412-E30F-4B18-92E6-3A057A3ADC44}"/>
    <dgm:cxn modelId="{F8E0BD24-DC19-4598-BFA0-5C7C01B9904A}" type="presOf" srcId="{64F9C45C-84C9-4E61-8B69-B5042CCD28D0}" destId="{E924C5E7-2797-4C5D-B17B-0851F18E76AD}" srcOrd="0" destOrd="0" presId="urn:microsoft.com/office/officeart/2005/8/layout/vList5"/>
    <dgm:cxn modelId="{36C8673C-AE32-4D6F-A630-8FEA13DBACB8}" srcId="{A5533A2E-ADA3-495B-9203-F835182887EB}" destId="{64F9C45C-84C9-4E61-8B69-B5042CCD28D0}" srcOrd="0" destOrd="0" parTransId="{FDEEFE7D-8781-4D5E-8408-544DC2656FEF}" sibTransId="{9438F1D4-9987-4C0F-9791-E6B769A1D47B}"/>
    <dgm:cxn modelId="{A9EB5161-F360-46A2-BD6D-753432C54809}" srcId="{9C167B59-123B-4D7D-B418-91162F2EA0D9}" destId="{8E1AD82E-84C3-4911-ACE4-DFE960D54BB9}" srcOrd="0" destOrd="0" parTransId="{679BB998-0B12-44F3-A79C-E196820ADA64}" sibTransId="{741560FA-4343-4E64-89D6-52F537715405}"/>
    <dgm:cxn modelId="{48C47961-DADC-4FCF-AFB3-FF0039BF5695}" srcId="{A5533A2E-ADA3-495B-9203-F835182887EB}" destId="{9C167B59-123B-4D7D-B418-91162F2EA0D9}" srcOrd="4" destOrd="0" parTransId="{A821EF0D-C939-46D7-955C-8F13F55C049E}" sibTransId="{5CA43494-23D8-4BFD-81CF-9EC40D372921}"/>
    <dgm:cxn modelId="{0EE9A164-9527-4ABA-AC6D-25B043D0D1D4}" type="presOf" srcId="{4D29FFF7-9A7A-417D-AD80-AA559002872C}" destId="{E7CF9178-13CD-4A00-A596-E2C0DA28293E}" srcOrd="0" destOrd="1" presId="urn:microsoft.com/office/officeart/2005/8/layout/vList5"/>
    <dgm:cxn modelId="{DE08556F-AF9E-428B-8EAF-85F661FE67A5}" type="presOf" srcId="{9C167B59-123B-4D7D-B418-91162F2EA0D9}" destId="{F4601A43-3AC1-409F-B355-A6CC5AB4D3A1}" srcOrd="0" destOrd="0" presId="urn:microsoft.com/office/officeart/2005/8/layout/vList5"/>
    <dgm:cxn modelId="{F8EA5086-9ECD-4E2D-A17F-8513020595DC}" type="presOf" srcId="{5CF3F686-0CE9-40C2-BF45-A933B0510450}" destId="{1D5D2CB6-E5EE-486A-A498-02615BDCECC6}" srcOrd="0" destOrd="0" presId="urn:microsoft.com/office/officeart/2005/8/layout/vList5"/>
    <dgm:cxn modelId="{FFC78494-F20D-4100-A8A6-179BA91661C6}" srcId="{9C167B59-123B-4D7D-B418-91162F2EA0D9}" destId="{FC35AA8E-BAA7-4338-9C2A-A35FE01B2AEA}" srcOrd="1" destOrd="0" parTransId="{63C7AE4D-C8DB-4B6B-91D1-62041FB4F132}" sibTransId="{A02AADA4-38E5-40B8-840A-0D602F500C5F}"/>
    <dgm:cxn modelId="{3F32CE95-E1D0-4EC2-804D-91601781D7F1}" srcId="{B1BB4709-39E9-40DD-8942-EEDA224063D7}" destId="{B0DCFAB9-3F5C-4434-9B06-1FA631AD9EE7}" srcOrd="0" destOrd="0" parTransId="{E939061B-560C-4488-8AAC-A133A8A08481}" sibTransId="{9EF44C8B-2C8A-4AC3-8575-858D964A609F}"/>
    <dgm:cxn modelId="{3EFD1096-C3C2-41B6-AAF1-EA3D0CB70206}" type="presOf" srcId="{BDEA500B-0858-4899-9521-8DD793D1A769}" destId="{B8E11516-53E6-4A8D-8820-FB1D04D6764A}" srcOrd="0" destOrd="0" presId="urn:microsoft.com/office/officeart/2005/8/layout/vList5"/>
    <dgm:cxn modelId="{FB11C29D-29B3-410E-85D3-00851BE35B8C}" srcId="{A5533A2E-ADA3-495B-9203-F835182887EB}" destId="{B1BB4709-39E9-40DD-8942-EEDA224063D7}" srcOrd="2" destOrd="0" parTransId="{7DD75479-08DB-4269-8475-56BE6D870493}" sibTransId="{4745DC03-C704-47F1-9941-BD2B2AA15F79}"/>
    <dgm:cxn modelId="{D270B8A2-5D6A-4C80-860A-03401EA48385}" srcId="{5DCC83E4-CBAD-45FA-A4D8-156F76683D76}" destId="{B877C5DD-3281-40CB-9ED1-AAB1A1F45859}" srcOrd="0" destOrd="0" parTransId="{EFA325EF-A429-4AD0-81CA-B4F3CF39E14B}" sibTransId="{E389A344-4F0C-4AE2-98DA-15A44EF44B9D}"/>
    <dgm:cxn modelId="{8FED2BA8-A02E-4AEF-BA36-30553D1F4C78}" type="presOf" srcId="{B0DCFAB9-3F5C-4434-9B06-1FA631AD9EE7}" destId="{09690073-C7CC-4957-8C52-BC392DBD75A4}" srcOrd="0" destOrd="0" presId="urn:microsoft.com/office/officeart/2005/8/layout/vList5"/>
    <dgm:cxn modelId="{CF7655AD-9BE4-4683-A66D-7EE344D92CFD}" type="presOf" srcId="{B1BB4709-39E9-40DD-8942-EEDA224063D7}" destId="{E3706AA1-37F6-422C-9094-DAD7F0982D47}" srcOrd="0" destOrd="0" presId="urn:microsoft.com/office/officeart/2005/8/layout/vList5"/>
    <dgm:cxn modelId="{3BC968B1-8FE6-4F44-B9BD-C1184464C40B}" type="presOf" srcId="{A5533A2E-ADA3-495B-9203-F835182887EB}" destId="{B87FB99D-C380-4AC2-82DA-A7CEE107E172}" srcOrd="0" destOrd="0" presId="urn:microsoft.com/office/officeart/2005/8/layout/vList5"/>
    <dgm:cxn modelId="{5891D7B2-BF39-40BB-87C7-EBFD854BE30B}" type="presOf" srcId="{B877C5DD-3281-40CB-9ED1-AAB1A1F45859}" destId="{E7CF9178-13CD-4A00-A596-E2C0DA28293E}" srcOrd="0" destOrd="0" presId="urn:microsoft.com/office/officeart/2005/8/layout/vList5"/>
    <dgm:cxn modelId="{5FFAA1B3-EEE3-4EA5-8885-7E84C64C9E0F}" type="presOf" srcId="{5DCC83E4-CBAD-45FA-A4D8-156F76683D76}" destId="{847B22B8-70EE-4E62-A680-2A52A3FD7E5C}" srcOrd="0" destOrd="0" presId="urn:microsoft.com/office/officeart/2005/8/layout/vList5"/>
    <dgm:cxn modelId="{08B855C5-6E9D-4803-926F-F571BF727EED}" srcId="{5DCC83E4-CBAD-45FA-A4D8-156F76683D76}" destId="{8C72A91E-5B4E-43FA-8524-BFFD0B4A069F}" srcOrd="2" destOrd="0" parTransId="{355943BB-E9CB-47D8-8FEF-84E0D0961EEB}" sibTransId="{E2A626C7-F993-404C-BE77-02C80B4DD00D}"/>
    <dgm:cxn modelId="{7C347AC8-46E0-4CB9-8BAE-5A11316C52C5}" type="presOf" srcId="{8C72A91E-5B4E-43FA-8524-BFFD0B4A069F}" destId="{E7CF9178-13CD-4A00-A596-E2C0DA28293E}" srcOrd="0" destOrd="2" presId="urn:microsoft.com/office/officeart/2005/8/layout/vList5"/>
    <dgm:cxn modelId="{3FE92FD1-06F2-4388-8C79-E41CDC5D6304}" srcId="{64F9C45C-84C9-4E61-8B69-B5042CCD28D0}" destId="{062CE8A5-8E3D-4BA8-96F0-8D78010E936A}" srcOrd="0" destOrd="0" parTransId="{4AF618A7-E0EC-4319-92BC-3F79D4245AF1}" sibTransId="{3BF20920-476A-4C41-A023-FED0E2E0C3DA}"/>
    <dgm:cxn modelId="{502A2BD2-55C9-4B99-92FD-6737B2FD5E92}" srcId="{5DCC83E4-CBAD-45FA-A4D8-156F76683D76}" destId="{4D29FFF7-9A7A-417D-AD80-AA559002872C}" srcOrd="1" destOrd="0" parTransId="{774A6098-9439-4736-89E4-E0C27AE7011E}" sibTransId="{BE65AD65-E21E-42C3-92C7-7BA53C114979}"/>
    <dgm:cxn modelId="{6EE706D3-4E53-46EB-A5CB-B8B513346608}" type="presOf" srcId="{FC35AA8E-BAA7-4338-9C2A-A35FE01B2AEA}" destId="{BA5B7582-4FCF-4DF0-AF39-25E80B907298}" srcOrd="0" destOrd="1" presId="urn:microsoft.com/office/officeart/2005/8/layout/vList5"/>
    <dgm:cxn modelId="{CB5B66DE-B952-4E9A-ACBF-2324F758E28A}" srcId="{BDEA500B-0858-4899-9521-8DD793D1A769}" destId="{5CF3F686-0CE9-40C2-BF45-A933B0510450}" srcOrd="0" destOrd="0" parTransId="{96949EA0-4A16-4AD6-AD33-44CED7C08A8C}" sibTransId="{EF60AF68-868F-4F1E-AE97-3EB3713D886D}"/>
    <dgm:cxn modelId="{CDA9C7E0-2A07-4863-8951-5D556F1ED55B}" type="presOf" srcId="{062CE8A5-8E3D-4BA8-96F0-8D78010E936A}" destId="{1D40AB88-D7B4-405A-BB5D-1337FB18299B}" srcOrd="0" destOrd="0" presId="urn:microsoft.com/office/officeart/2005/8/layout/vList5"/>
    <dgm:cxn modelId="{AF8339EE-EDB3-4C2B-8F6A-B6BE3B873CB4}" type="presOf" srcId="{8E1AD82E-84C3-4911-ACE4-DFE960D54BB9}" destId="{BA5B7582-4FCF-4DF0-AF39-25E80B907298}" srcOrd="0" destOrd="0" presId="urn:microsoft.com/office/officeart/2005/8/layout/vList5"/>
    <dgm:cxn modelId="{007C8000-6224-4CA9-BB44-B22B663B17B7}" type="presParOf" srcId="{B87FB99D-C380-4AC2-82DA-A7CEE107E172}" destId="{AF5DEB6E-EFCD-434A-80AF-3D8E9A5D3949}" srcOrd="0" destOrd="0" presId="urn:microsoft.com/office/officeart/2005/8/layout/vList5"/>
    <dgm:cxn modelId="{9AF35746-3650-4F6F-A8A4-26433C1EEEC6}" type="presParOf" srcId="{AF5DEB6E-EFCD-434A-80AF-3D8E9A5D3949}" destId="{E924C5E7-2797-4C5D-B17B-0851F18E76AD}" srcOrd="0" destOrd="0" presId="urn:microsoft.com/office/officeart/2005/8/layout/vList5"/>
    <dgm:cxn modelId="{8ECE7A4A-B3DB-49F1-87EB-4536BC6DE991}" type="presParOf" srcId="{AF5DEB6E-EFCD-434A-80AF-3D8E9A5D3949}" destId="{1D40AB88-D7B4-405A-BB5D-1337FB18299B}" srcOrd="1" destOrd="0" presId="urn:microsoft.com/office/officeart/2005/8/layout/vList5"/>
    <dgm:cxn modelId="{2CD8F58C-E78F-4474-BA5D-6D03C3D65872}" type="presParOf" srcId="{B87FB99D-C380-4AC2-82DA-A7CEE107E172}" destId="{D926B9F5-CA1F-4B89-AD58-29B6E0357BBD}" srcOrd="1" destOrd="0" presId="urn:microsoft.com/office/officeart/2005/8/layout/vList5"/>
    <dgm:cxn modelId="{987D4E8A-5B30-48FD-8BD6-3CBDA3806AEA}" type="presParOf" srcId="{B87FB99D-C380-4AC2-82DA-A7CEE107E172}" destId="{11895F1B-6A36-4B0D-9113-0D892D578E5E}" srcOrd="2" destOrd="0" presId="urn:microsoft.com/office/officeart/2005/8/layout/vList5"/>
    <dgm:cxn modelId="{28F12E29-77C2-460A-86B2-EAF4F74EE386}" type="presParOf" srcId="{11895F1B-6A36-4B0D-9113-0D892D578E5E}" destId="{847B22B8-70EE-4E62-A680-2A52A3FD7E5C}" srcOrd="0" destOrd="0" presId="urn:microsoft.com/office/officeart/2005/8/layout/vList5"/>
    <dgm:cxn modelId="{B37558F8-EBAD-4430-9871-E8B09CB2A1DD}" type="presParOf" srcId="{11895F1B-6A36-4B0D-9113-0D892D578E5E}" destId="{E7CF9178-13CD-4A00-A596-E2C0DA28293E}" srcOrd="1" destOrd="0" presId="urn:microsoft.com/office/officeart/2005/8/layout/vList5"/>
    <dgm:cxn modelId="{30715D7D-C36A-469A-8A68-056A47964BEE}" type="presParOf" srcId="{B87FB99D-C380-4AC2-82DA-A7CEE107E172}" destId="{D9CB2E7F-AB00-4C10-8127-02FBF31C4557}" srcOrd="3" destOrd="0" presId="urn:microsoft.com/office/officeart/2005/8/layout/vList5"/>
    <dgm:cxn modelId="{CCE77322-0CEF-4633-B4B0-C61CBE5DC74A}" type="presParOf" srcId="{B87FB99D-C380-4AC2-82DA-A7CEE107E172}" destId="{3F88D133-9148-4DE2-A182-8AE79E928473}" srcOrd="4" destOrd="0" presId="urn:microsoft.com/office/officeart/2005/8/layout/vList5"/>
    <dgm:cxn modelId="{973E9F1C-736A-4C0C-ACB8-4D2692AF30B7}" type="presParOf" srcId="{3F88D133-9148-4DE2-A182-8AE79E928473}" destId="{E3706AA1-37F6-422C-9094-DAD7F0982D47}" srcOrd="0" destOrd="0" presId="urn:microsoft.com/office/officeart/2005/8/layout/vList5"/>
    <dgm:cxn modelId="{0B30FCFA-0498-4CFA-BC02-FCC6D6696B04}" type="presParOf" srcId="{3F88D133-9148-4DE2-A182-8AE79E928473}" destId="{09690073-C7CC-4957-8C52-BC392DBD75A4}" srcOrd="1" destOrd="0" presId="urn:microsoft.com/office/officeart/2005/8/layout/vList5"/>
    <dgm:cxn modelId="{94EFB767-284A-41E7-9E3E-6F7405F52EB7}" type="presParOf" srcId="{B87FB99D-C380-4AC2-82DA-A7CEE107E172}" destId="{A1FCD222-CC57-445B-B5D3-5412369A2DD5}" srcOrd="5" destOrd="0" presId="urn:microsoft.com/office/officeart/2005/8/layout/vList5"/>
    <dgm:cxn modelId="{9BDA2C17-EBBA-4275-94CF-4935C3771657}" type="presParOf" srcId="{B87FB99D-C380-4AC2-82DA-A7CEE107E172}" destId="{34813308-54D2-41D6-9331-6343617EC167}" srcOrd="6" destOrd="0" presId="urn:microsoft.com/office/officeart/2005/8/layout/vList5"/>
    <dgm:cxn modelId="{2BD74D21-9A21-4881-A77B-6D3F830FEFBB}" type="presParOf" srcId="{34813308-54D2-41D6-9331-6343617EC167}" destId="{B8E11516-53E6-4A8D-8820-FB1D04D6764A}" srcOrd="0" destOrd="0" presId="urn:microsoft.com/office/officeart/2005/8/layout/vList5"/>
    <dgm:cxn modelId="{829D76A8-F729-41C0-A081-ADE4B3297B85}" type="presParOf" srcId="{34813308-54D2-41D6-9331-6343617EC167}" destId="{1D5D2CB6-E5EE-486A-A498-02615BDCECC6}" srcOrd="1" destOrd="0" presId="urn:microsoft.com/office/officeart/2005/8/layout/vList5"/>
    <dgm:cxn modelId="{35ECF4FF-0DAD-4CDF-AFEC-2EC1B5825567}" type="presParOf" srcId="{B87FB99D-C380-4AC2-82DA-A7CEE107E172}" destId="{4824F7B0-C131-48B4-804E-C7A423151741}" srcOrd="7" destOrd="0" presId="urn:microsoft.com/office/officeart/2005/8/layout/vList5"/>
    <dgm:cxn modelId="{4F9C1F48-BEFF-4908-8DC7-4C41EB602E3B}" type="presParOf" srcId="{B87FB99D-C380-4AC2-82DA-A7CEE107E172}" destId="{EFE7F662-0252-4585-9D01-48F5DD729EEE}" srcOrd="8" destOrd="0" presId="urn:microsoft.com/office/officeart/2005/8/layout/vList5"/>
    <dgm:cxn modelId="{F26F93DA-BD6E-4FAE-894A-E8BA364BF6BD}" type="presParOf" srcId="{EFE7F662-0252-4585-9D01-48F5DD729EEE}" destId="{F4601A43-3AC1-409F-B355-A6CC5AB4D3A1}" srcOrd="0" destOrd="0" presId="urn:microsoft.com/office/officeart/2005/8/layout/vList5"/>
    <dgm:cxn modelId="{03AEAF91-9BF5-42F9-97BA-187B0968300E}" type="presParOf" srcId="{EFE7F662-0252-4585-9D01-48F5DD729EEE}" destId="{BA5B7582-4FCF-4DF0-AF39-25E80B90729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583462-771A-4D59-A169-54905E0AF81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DF68CFBD-2224-4041-855B-B421DB7159D8}">
      <dgm:prSet phldrT="[文字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0" lvl="0" indent="0" defTabSz="623888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課程一、普測「</a:t>
          </a:r>
          <a:r>
            <a:rPr lang="zh-TW" altLang="en-US" sz="2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大專校院學生心理健康關懷量表</a:t>
          </a:r>
          <a:r>
            <a:rPr lang="zh-TW" altLang="en-US" sz="2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</a:t>
          </a:r>
          <a:endParaRPr lang="en-US" altLang="zh-TW" sz="2200" b="1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1112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特色：</a:t>
          </a:r>
          <a:r>
            <a:rPr lang="en-US" altLang="zh-TW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學術性官方版本，信效度皆不錯</a:t>
          </a:r>
          <a:endParaRPr lang="en-US" altLang="zh-TW" sz="1800" b="1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marR="0" lvl="0" indent="0" defTabSz="111125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</a:t>
          </a:r>
          <a:r>
            <a:rPr lang="en-US" altLang="zh-TW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免費、施測時間短</a:t>
          </a:r>
        </a:p>
        <a:p>
          <a:pPr lvl="0" defTabSz="11112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</a:t>
          </a:r>
          <a:r>
            <a:rPr lang="en-US" altLang="zh-TW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手機即可施測、不需借用電腦教室。</a:t>
          </a:r>
          <a:endParaRPr lang="en-US" altLang="zh-TW" sz="1800" b="1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1112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4.</a:t>
          </a: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著重心理健康面向、方便篩檢出憂鬱或自殺傾向</a:t>
          </a:r>
          <a:endParaRPr lang="en-US" altLang="zh-TW" sz="1800" b="1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defTabSz="11112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5.</a:t>
          </a: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量表內容亦可作為與學生訪談時的素材</a:t>
          </a:r>
          <a:r>
            <a:rPr lang="en-US" altLang="zh-TW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</a:t>
          </a:r>
          <a:endParaRPr lang="zh-TW" altLang="en-US" sz="1800" b="1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30AA55-9360-4CBE-ABFB-5D416FFBA78D}" type="parTrans" cxnId="{15DE043D-7399-4973-9EFE-CC1569E059BC}">
      <dgm:prSet/>
      <dgm:spPr/>
      <dgm:t>
        <a:bodyPr/>
        <a:lstStyle/>
        <a:p>
          <a:endParaRPr lang="zh-TW" altLang="en-US"/>
        </a:p>
      </dgm:t>
    </dgm:pt>
    <dgm:pt modelId="{69AFFA28-6105-4FE7-B21A-84300B59FB5F}" type="sibTrans" cxnId="{15DE043D-7399-4973-9EFE-CC1569E059BC}">
      <dgm:prSet/>
      <dgm:spPr/>
      <dgm:t>
        <a:bodyPr/>
        <a:lstStyle/>
        <a:p>
          <a:endParaRPr lang="zh-TW" altLang="en-US"/>
        </a:p>
      </dgm:t>
    </dgm:pt>
    <dgm:pt modelId="{B27873D6-C6AC-436E-8FBB-D4BDC2EBA1E2}">
      <dgm:prSet phldrT="[文字]" custT="1"/>
      <dgm:spPr>
        <a:solidFill>
          <a:srgbClr val="00B0F0"/>
        </a:solidFill>
      </dgm:spPr>
      <dgm:t>
        <a:bodyPr/>
        <a:lstStyle/>
        <a:p>
          <a:pPr>
            <a:lnSpc>
              <a:spcPts val="2000"/>
            </a:lnSpc>
          </a:pPr>
          <a:r>
            <a:rPr lang="zh-TW" altLang="en-US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</a:t>
          </a:r>
          <a:r>
            <a: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課程二、心靈補給站</a:t>
          </a:r>
          <a:endParaRPr lang="en-US" altLang="zh-TW" sz="2400" b="1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特色：</a:t>
          </a:r>
          <a:r>
            <a: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介紹諮商中心</a:t>
          </a:r>
          <a:endParaRPr lang="en-US" altLang="zh-TW" sz="2000" b="1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    </a:t>
          </a:r>
          <a:r>
            <a: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認識心理健康相關資訊</a:t>
          </a:r>
          <a:endParaRPr lang="zh-TW" altLang="en-US" sz="2000" b="1" dirty="0">
            <a:solidFill>
              <a:schemeClr val="bg1"/>
            </a:solidFill>
          </a:endParaRPr>
        </a:p>
      </dgm:t>
    </dgm:pt>
    <dgm:pt modelId="{B46EC39A-6E8F-4773-AC17-CB484B0B3E9C}" type="parTrans" cxnId="{61BE1E1F-10FE-44A5-AF1F-75D06F4B2840}">
      <dgm:prSet/>
      <dgm:spPr/>
      <dgm:t>
        <a:bodyPr/>
        <a:lstStyle/>
        <a:p>
          <a:endParaRPr lang="zh-TW" altLang="en-US"/>
        </a:p>
      </dgm:t>
    </dgm:pt>
    <dgm:pt modelId="{01170D6D-0CFF-47F6-8E6F-5738FD53DE8F}" type="sibTrans" cxnId="{61BE1E1F-10FE-44A5-AF1F-75D06F4B2840}">
      <dgm:prSet/>
      <dgm:spPr/>
      <dgm:t>
        <a:bodyPr/>
        <a:lstStyle/>
        <a:p>
          <a:endParaRPr lang="zh-TW" altLang="en-US"/>
        </a:p>
      </dgm:t>
    </dgm:pt>
    <dgm:pt modelId="{C3396DBA-4087-4373-8838-A2D490A1AE86}" type="pres">
      <dgm:prSet presAssocID="{70583462-771A-4D59-A169-54905E0AF815}" presName="Name0" presStyleCnt="0">
        <dgm:presLayoutVars>
          <dgm:chMax val="7"/>
          <dgm:chPref val="7"/>
          <dgm:dir/>
        </dgm:presLayoutVars>
      </dgm:prSet>
      <dgm:spPr/>
    </dgm:pt>
    <dgm:pt modelId="{2DFAB267-7818-481F-8A89-D86244627AA8}" type="pres">
      <dgm:prSet presAssocID="{70583462-771A-4D59-A169-54905E0AF815}" presName="Name1" presStyleCnt="0"/>
      <dgm:spPr/>
    </dgm:pt>
    <dgm:pt modelId="{39B060BD-9EAA-488A-8EED-B5BA39DB3B54}" type="pres">
      <dgm:prSet presAssocID="{70583462-771A-4D59-A169-54905E0AF815}" presName="cycle" presStyleCnt="0"/>
      <dgm:spPr/>
    </dgm:pt>
    <dgm:pt modelId="{89A30863-1519-444F-97B4-1A0253960C59}" type="pres">
      <dgm:prSet presAssocID="{70583462-771A-4D59-A169-54905E0AF815}" presName="srcNode" presStyleLbl="node1" presStyleIdx="0" presStyleCnt="2"/>
      <dgm:spPr/>
    </dgm:pt>
    <dgm:pt modelId="{87944252-2E10-4E45-92F6-FCD7F0BA2A6E}" type="pres">
      <dgm:prSet presAssocID="{70583462-771A-4D59-A169-54905E0AF815}" presName="conn" presStyleLbl="parChTrans1D2" presStyleIdx="0" presStyleCnt="1"/>
      <dgm:spPr/>
    </dgm:pt>
    <dgm:pt modelId="{4792527B-1CA6-40BC-B3F0-7EC09F104486}" type="pres">
      <dgm:prSet presAssocID="{70583462-771A-4D59-A169-54905E0AF815}" presName="extraNode" presStyleLbl="node1" presStyleIdx="0" presStyleCnt="2"/>
      <dgm:spPr/>
    </dgm:pt>
    <dgm:pt modelId="{AD76561F-1DE3-41D0-B69E-6EE36EDE27DF}" type="pres">
      <dgm:prSet presAssocID="{70583462-771A-4D59-A169-54905E0AF815}" presName="dstNode" presStyleLbl="node1" presStyleIdx="0" presStyleCnt="2"/>
      <dgm:spPr/>
    </dgm:pt>
    <dgm:pt modelId="{3FB06247-B8C7-45A9-B818-41E7E0389291}" type="pres">
      <dgm:prSet presAssocID="{DF68CFBD-2224-4041-855B-B421DB7159D8}" presName="text_1" presStyleLbl="node1" presStyleIdx="0" presStyleCnt="2" custScaleX="98584" custScaleY="205404" custLinFactNeighborX="-114" custLinFactNeighborY="-968">
        <dgm:presLayoutVars>
          <dgm:bulletEnabled val="1"/>
        </dgm:presLayoutVars>
      </dgm:prSet>
      <dgm:spPr/>
    </dgm:pt>
    <dgm:pt modelId="{1E23BB75-8AC7-4A9E-BF6C-03C21E5AF58E}" type="pres">
      <dgm:prSet presAssocID="{DF68CFBD-2224-4041-855B-B421DB7159D8}" presName="accent_1" presStyleCnt="0"/>
      <dgm:spPr/>
    </dgm:pt>
    <dgm:pt modelId="{40CE2EB9-4FB0-40E9-B432-2F4987C09906}" type="pres">
      <dgm:prSet presAssocID="{DF68CFBD-2224-4041-855B-B421DB7159D8}" presName="accentRepeatNode" presStyleLbl="solidFgAcc1" presStyleIdx="0" presStyleCnt="2" custScaleX="104833" custScaleY="10623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588143B-6C0A-4A3D-B781-C2A7B49FC910}" type="pres">
      <dgm:prSet presAssocID="{B27873D6-C6AC-436E-8FBB-D4BDC2EBA1E2}" presName="text_2" presStyleLbl="node1" presStyleIdx="1" presStyleCnt="2" custScaleX="100467" custScaleY="124745" custLinFactNeighborX="-488" custLinFactNeighborY="21435">
        <dgm:presLayoutVars>
          <dgm:bulletEnabled val="1"/>
        </dgm:presLayoutVars>
      </dgm:prSet>
      <dgm:spPr/>
    </dgm:pt>
    <dgm:pt modelId="{E2F2A4AE-5A21-4182-A309-38C4D817FF31}" type="pres">
      <dgm:prSet presAssocID="{B27873D6-C6AC-436E-8FBB-D4BDC2EBA1E2}" presName="accent_2" presStyleCnt="0"/>
      <dgm:spPr/>
    </dgm:pt>
    <dgm:pt modelId="{B0094481-4B5E-41C6-9BE5-95C5D12F3A24}" type="pres">
      <dgm:prSet presAssocID="{B27873D6-C6AC-436E-8FBB-D4BDC2EBA1E2}" presName="accentRepeatNode" presStyleLbl="solidFgAcc1" presStyleIdx="1" presStyleCnt="2" custScaleX="92094" custScaleY="102114" custLinFactNeighborX="-2346" custLinFactNeighborY="1966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61BE1E1F-10FE-44A5-AF1F-75D06F4B2840}" srcId="{70583462-771A-4D59-A169-54905E0AF815}" destId="{B27873D6-C6AC-436E-8FBB-D4BDC2EBA1E2}" srcOrd="1" destOrd="0" parTransId="{B46EC39A-6E8F-4773-AC17-CB484B0B3E9C}" sibTransId="{01170D6D-0CFF-47F6-8E6F-5738FD53DE8F}"/>
    <dgm:cxn modelId="{D3082522-FAC8-492A-9C01-DB2867635E8C}" type="presOf" srcId="{69AFFA28-6105-4FE7-B21A-84300B59FB5F}" destId="{87944252-2E10-4E45-92F6-FCD7F0BA2A6E}" srcOrd="0" destOrd="0" presId="urn:microsoft.com/office/officeart/2008/layout/VerticalCurvedList"/>
    <dgm:cxn modelId="{6BFD173A-307F-4673-9308-1C6BEBC78A70}" type="presOf" srcId="{B27873D6-C6AC-436E-8FBB-D4BDC2EBA1E2}" destId="{5588143B-6C0A-4A3D-B781-C2A7B49FC910}" srcOrd="0" destOrd="0" presId="urn:microsoft.com/office/officeart/2008/layout/VerticalCurvedList"/>
    <dgm:cxn modelId="{15DE043D-7399-4973-9EFE-CC1569E059BC}" srcId="{70583462-771A-4D59-A169-54905E0AF815}" destId="{DF68CFBD-2224-4041-855B-B421DB7159D8}" srcOrd="0" destOrd="0" parTransId="{EB30AA55-9360-4CBE-ABFB-5D416FFBA78D}" sibTransId="{69AFFA28-6105-4FE7-B21A-84300B59FB5F}"/>
    <dgm:cxn modelId="{9CA0CC5F-D980-4129-A09B-5989EF7DAB71}" type="presOf" srcId="{70583462-771A-4D59-A169-54905E0AF815}" destId="{C3396DBA-4087-4373-8838-A2D490A1AE86}" srcOrd="0" destOrd="0" presId="urn:microsoft.com/office/officeart/2008/layout/VerticalCurvedList"/>
    <dgm:cxn modelId="{2349DAD7-CB4A-490A-B499-B62D48DAA144}" type="presOf" srcId="{DF68CFBD-2224-4041-855B-B421DB7159D8}" destId="{3FB06247-B8C7-45A9-B818-41E7E0389291}" srcOrd="0" destOrd="0" presId="urn:microsoft.com/office/officeart/2008/layout/VerticalCurvedList"/>
    <dgm:cxn modelId="{AC0A320A-62E3-44AE-BD3A-AEF16B88AFB2}" type="presParOf" srcId="{C3396DBA-4087-4373-8838-A2D490A1AE86}" destId="{2DFAB267-7818-481F-8A89-D86244627AA8}" srcOrd="0" destOrd="0" presId="urn:microsoft.com/office/officeart/2008/layout/VerticalCurvedList"/>
    <dgm:cxn modelId="{2C9DFA15-D9A4-48A5-94CF-A7C2F31999FC}" type="presParOf" srcId="{2DFAB267-7818-481F-8A89-D86244627AA8}" destId="{39B060BD-9EAA-488A-8EED-B5BA39DB3B54}" srcOrd="0" destOrd="0" presId="urn:microsoft.com/office/officeart/2008/layout/VerticalCurvedList"/>
    <dgm:cxn modelId="{17245C88-0D64-41CB-88E8-B3386369DC61}" type="presParOf" srcId="{39B060BD-9EAA-488A-8EED-B5BA39DB3B54}" destId="{89A30863-1519-444F-97B4-1A0253960C59}" srcOrd="0" destOrd="0" presId="urn:microsoft.com/office/officeart/2008/layout/VerticalCurvedList"/>
    <dgm:cxn modelId="{01A86342-1194-459D-8E2C-14D9B0301A34}" type="presParOf" srcId="{39B060BD-9EAA-488A-8EED-B5BA39DB3B54}" destId="{87944252-2E10-4E45-92F6-FCD7F0BA2A6E}" srcOrd="1" destOrd="0" presId="urn:microsoft.com/office/officeart/2008/layout/VerticalCurvedList"/>
    <dgm:cxn modelId="{E7D62CC9-BE31-4B11-8C40-7E7955CCA136}" type="presParOf" srcId="{39B060BD-9EAA-488A-8EED-B5BA39DB3B54}" destId="{4792527B-1CA6-40BC-B3F0-7EC09F104486}" srcOrd="2" destOrd="0" presId="urn:microsoft.com/office/officeart/2008/layout/VerticalCurvedList"/>
    <dgm:cxn modelId="{8F4EB7C0-01B9-4DB5-BF71-4061F4C81448}" type="presParOf" srcId="{39B060BD-9EAA-488A-8EED-B5BA39DB3B54}" destId="{AD76561F-1DE3-41D0-B69E-6EE36EDE27DF}" srcOrd="3" destOrd="0" presId="urn:microsoft.com/office/officeart/2008/layout/VerticalCurvedList"/>
    <dgm:cxn modelId="{0CE44C5F-D3E1-4F48-9FCE-123161A42B8F}" type="presParOf" srcId="{2DFAB267-7818-481F-8A89-D86244627AA8}" destId="{3FB06247-B8C7-45A9-B818-41E7E0389291}" srcOrd="1" destOrd="0" presId="urn:microsoft.com/office/officeart/2008/layout/VerticalCurvedList"/>
    <dgm:cxn modelId="{A936840D-54E0-4859-8E2A-90E5A53FBAAA}" type="presParOf" srcId="{2DFAB267-7818-481F-8A89-D86244627AA8}" destId="{1E23BB75-8AC7-4A9E-BF6C-03C21E5AF58E}" srcOrd="2" destOrd="0" presId="urn:microsoft.com/office/officeart/2008/layout/VerticalCurvedList"/>
    <dgm:cxn modelId="{C56183F0-6F68-4615-9944-265C4B5ECD57}" type="presParOf" srcId="{1E23BB75-8AC7-4A9E-BF6C-03C21E5AF58E}" destId="{40CE2EB9-4FB0-40E9-B432-2F4987C09906}" srcOrd="0" destOrd="0" presId="urn:microsoft.com/office/officeart/2008/layout/VerticalCurvedList"/>
    <dgm:cxn modelId="{F0C041BB-AF1F-4D18-A40B-DAA801B254C8}" type="presParOf" srcId="{2DFAB267-7818-481F-8A89-D86244627AA8}" destId="{5588143B-6C0A-4A3D-B781-C2A7B49FC910}" srcOrd="3" destOrd="0" presId="urn:microsoft.com/office/officeart/2008/layout/VerticalCurvedList"/>
    <dgm:cxn modelId="{834A1EBC-1A08-48BD-85C6-685E2654C898}" type="presParOf" srcId="{2DFAB267-7818-481F-8A89-D86244627AA8}" destId="{E2F2A4AE-5A21-4182-A309-38C4D817FF31}" srcOrd="4" destOrd="0" presId="urn:microsoft.com/office/officeart/2008/layout/VerticalCurvedList"/>
    <dgm:cxn modelId="{F0990749-AE5D-4B65-8BAD-05740761DF77}" type="presParOf" srcId="{E2F2A4AE-5A21-4182-A309-38C4D817FF31}" destId="{B0094481-4B5E-41C6-9BE5-95C5D12F3A2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32C3C-8FDB-406F-94DE-239D3901D768}">
      <dsp:nvSpPr>
        <dsp:cNvPr id="0" name=""/>
        <dsp:cNvSpPr/>
      </dsp:nvSpPr>
      <dsp:spPr>
        <a:xfrm rot="10800000">
          <a:off x="1271850" y="1298"/>
          <a:ext cx="4256532" cy="7988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2277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生輔組業務介紹</a:t>
          </a:r>
        </a:p>
      </dsp:txBody>
      <dsp:txXfrm rot="10800000">
        <a:off x="1471566" y="1298"/>
        <a:ext cx="4056816" cy="798865"/>
      </dsp:txXfrm>
    </dsp:sp>
    <dsp:sp modelId="{2E2A683A-8493-4456-9CD6-F434DF568823}">
      <dsp:nvSpPr>
        <dsp:cNvPr id="0" name=""/>
        <dsp:cNvSpPr/>
      </dsp:nvSpPr>
      <dsp:spPr>
        <a:xfrm>
          <a:off x="872417" y="1298"/>
          <a:ext cx="798865" cy="79886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CFA27-17FD-4934-BEAF-09770335C582}">
      <dsp:nvSpPr>
        <dsp:cNvPr id="0" name=""/>
        <dsp:cNvSpPr/>
      </dsp:nvSpPr>
      <dsp:spPr>
        <a:xfrm rot="10800000">
          <a:off x="1271850" y="1038631"/>
          <a:ext cx="4256532" cy="7988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2277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交通安全教育</a:t>
          </a:r>
        </a:p>
      </dsp:txBody>
      <dsp:txXfrm rot="10800000">
        <a:off x="1471566" y="1038631"/>
        <a:ext cx="4056816" cy="798865"/>
      </dsp:txXfrm>
    </dsp:sp>
    <dsp:sp modelId="{82180F62-440A-4233-8560-F9D2B61C3CBA}">
      <dsp:nvSpPr>
        <dsp:cNvPr id="0" name=""/>
        <dsp:cNvSpPr/>
      </dsp:nvSpPr>
      <dsp:spPr>
        <a:xfrm>
          <a:off x="872417" y="1038631"/>
          <a:ext cx="798865" cy="79886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EF092-E6EF-4670-8B27-7EC418B33861}">
      <dsp:nvSpPr>
        <dsp:cNvPr id="0" name=""/>
        <dsp:cNvSpPr/>
      </dsp:nvSpPr>
      <dsp:spPr>
        <a:xfrm rot="10800000">
          <a:off x="1271850" y="2075964"/>
          <a:ext cx="4256532" cy="7988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2277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預防詐騙宣導</a:t>
          </a:r>
        </a:p>
      </dsp:txBody>
      <dsp:txXfrm rot="10800000">
        <a:off x="1471566" y="2075964"/>
        <a:ext cx="4056816" cy="798865"/>
      </dsp:txXfrm>
    </dsp:sp>
    <dsp:sp modelId="{444F4BDD-2A1D-4444-B734-005ED278FF9A}">
      <dsp:nvSpPr>
        <dsp:cNvPr id="0" name=""/>
        <dsp:cNvSpPr/>
      </dsp:nvSpPr>
      <dsp:spPr>
        <a:xfrm>
          <a:off x="872417" y="2075964"/>
          <a:ext cx="798865" cy="79886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32C3C-8FDB-406F-94DE-239D3901D768}">
      <dsp:nvSpPr>
        <dsp:cNvPr id="0" name=""/>
        <dsp:cNvSpPr/>
      </dsp:nvSpPr>
      <dsp:spPr>
        <a:xfrm rot="10800000">
          <a:off x="1386657" y="1569"/>
          <a:ext cx="4256218" cy="125840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4923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校園菸害防制</a:t>
          </a:r>
        </a:p>
      </dsp:txBody>
      <dsp:txXfrm rot="10800000">
        <a:off x="1701259" y="1569"/>
        <a:ext cx="3941616" cy="1258408"/>
      </dsp:txXfrm>
    </dsp:sp>
    <dsp:sp modelId="{2E2A683A-8493-4456-9CD6-F434DF568823}">
      <dsp:nvSpPr>
        <dsp:cNvPr id="0" name=""/>
        <dsp:cNvSpPr/>
      </dsp:nvSpPr>
      <dsp:spPr>
        <a:xfrm>
          <a:off x="757452" y="1569"/>
          <a:ext cx="1258408" cy="125840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CFA27-17FD-4934-BEAF-09770335C582}">
      <dsp:nvSpPr>
        <dsp:cNvPr id="0" name=""/>
        <dsp:cNvSpPr/>
      </dsp:nvSpPr>
      <dsp:spPr>
        <a:xfrm rot="10800000">
          <a:off x="1386657" y="1637191"/>
          <a:ext cx="4256218" cy="125840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4923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防制藥物濫用</a:t>
          </a:r>
        </a:p>
      </dsp:txBody>
      <dsp:txXfrm rot="10800000">
        <a:off x="1701259" y="1637191"/>
        <a:ext cx="3941616" cy="1258408"/>
      </dsp:txXfrm>
    </dsp:sp>
    <dsp:sp modelId="{82180F62-440A-4233-8560-F9D2B61C3CBA}">
      <dsp:nvSpPr>
        <dsp:cNvPr id="0" name=""/>
        <dsp:cNvSpPr/>
      </dsp:nvSpPr>
      <dsp:spPr>
        <a:xfrm>
          <a:off x="757452" y="1635622"/>
          <a:ext cx="1258408" cy="125840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0AB88-D7B4-405A-BB5D-1337FB18299B}">
      <dsp:nvSpPr>
        <dsp:cNvPr id="0" name=""/>
        <dsp:cNvSpPr/>
      </dsp:nvSpPr>
      <dsp:spPr>
        <a:xfrm rot="5400000">
          <a:off x="7205928" y="-4151543"/>
          <a:ext cx="530173" cy="8856604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80000" rIns="247650" bIns="123825" numCol="1" spcCol="1270" anchor="ctr" anchorCtr="0">
          <a:noAutofit/>
        </a:bodyPr>
        <a:lstStyle/>
        <a:p>
          <a:pPr marL="180000" lvl="1" indent="-180000" algn="l" defTabSz="889000">
            <a:lnSpc>
              <a:spcPts val="216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en-US" altLang="zh-TW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18-26</a:t>
          </a:r>
          <a:r>
            <a:rPr kumimoji="1" lang="zh-TW" altLang="en-US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歲，四年之一、二年級男、女學生</a:t>
          </a:r>
          <a:endParaRPr lang="zh-TW" altLang="en-US" sz="20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 rot="-5400000">
        <a:off x="3042713" y="37553"/>
        <a:ext cx="8830723" cy="478411"/>
      </dsp:txXfrm>
    </dsp:sp>
    <dsp:sp modelId="{E924C5E7-2797-4C5D-B17B-0851F18E76AD}">
      <dsp:nvSpPr>
        <dsp:cNvPr id="0" name=""/>
        <dsp:cNvSpPr/>
      </dsp:nvSpPr>
      <dsp:spPr>
        <a:xfrm>
          <a:off x="504027" y="2028"/>
          <a:ext cx="2538686" cy="549460"/>
        </a:xfrm>
        <a:prstGeom prst="roundRect">
          <a:avLst/>
        </a:prstGeom>
        <a:solidFill>
          <a:srgbClr val="A50E8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招募對象</a:t>
          </a:r>
        </a:p>
      </dsp:txBody>
      <dsp:txXfrm>
        <a:off x="530849" y="28850"/>
        <a:ext cx="2485042" cy="495816"/>
      </dsp:txXfrm>
    </dsp:sp>
    <dsp:sp modelId="{E7CF9178-13CD-4A00-A596-E2C0DA28293E}">
      <dsp:nvSpPr>
        <dsp:cNvPr id="0" name=""/>
        <dsp:cNvSpPr/>
      </dsp:nvSpPr>
      <dsp:spPr>
        <a:xfrm rot="5400000">
          <a:off x="6908718" y="-3025375"/>
          <a:ext cx="1238137" cy="8856604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80000" rIns="247650" bIns="123825" numCol="1" spcCol="1270" anchor="ctr" anchorCtr="0">
          <a:noAutofit/>
        </a:bodyPr>
        <a:lstStyle/>
        <a:p>
          <a:pPr marL="180000" lvl="1" indent="-180000" algn="l" defTabSz="889000">
            <a:lnSpc>
              <a:spcPts val="216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zh-TW" altLang="en-US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身高：男性</a:t>
          </a:r>
          <a:r>
            <a:rPr kumimoji="1" lang="en-US" altLang="zh-TW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160</a:t>
          </a:r>
          <a:r>
            <a:rPr kumimoji="1" lang="zh-TW" altLang="en-US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至</a:t>
          </a:r>
          <a:r>
            <a:rPr kumimoji="1" lang="en-US" altLang="zh-TW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195</a:t>
          </a:r>
          <a:r>
            <a:rPr kumimoji="1" lang="zh-TW" altLang="en-US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公分、女性</a:t>
          </a:r>
          <a:r>
            <a:rPr kumimoji="1" lang="en-US" altLang="zh-TW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155</a:t>
          </a:r>
          <a:r>
            <a:rPr kumimoji="1" lang="zh-TW" altLang="en-US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至</a:t>
          </a:r>
          <a:r>
            <a:rPr kumimoji="1" lang="en-US" altLang="zh-TW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185</a:t>
          </a:r>
          <a:r>
            <a:rPr kumimoji="1" lang="zh-TW" altLang="en-US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公分</a:t>
          </a:r>
          <a:endParaRPr lang="zh-TW" altLang="en-US" sz="2000" b="1" kern="1200" dirty="0">
            <a:solidFill>
              <a:srgbClr val="0000CC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80000" lvl="1" indent="-180000" algn="l" defTabSz="889000">
            <a:lnSpc>
              <a:spcPts val="216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en-US" altLang="zh-TW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BMI</a:t>
          </a:r>
          <a:r>
            <a:rPr kumimoji="1" lang="zh-TW" altLang="en-US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：男性</a:t>
          </a:r>
          <a:r>
            <a:rPr kumimoji="1" lang="en-US" altLang="zh-TW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17</a:t>
          </a:r>
          <a:r>
            <a:rPr kumimoji="1" lang="zh-TW" altLang="en-US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至</a:t>
          </a:r>
          <a:r>
            <a:rPr kumimoji="1" lang="en-US" altLang="zh-TW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31</a:t>
          </a:r>
          <a:r>
            <a:rPr kumimoji="1" lang="zh-TW" altLang="en-US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、女性</a:t>
          </a:r>
          <a:r>
            <a:rPr kumimoji="1" lang="en-US" altLang="zh-TW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17</a:t>
          </a:r>
          <a:r>
            <a:rPr kumimoji="1" lang="zh-TW" altLang="en-US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至</a:t>
          </a:r>
          <a:r>
            <a:rPr kumimoji="1" lang="en-US" altLang="zh-TW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26</a:t>
          </a:r>
        </a:p>
        <a:p>
          <a:pPr marL="180000" lvl="1" indent="-180000" algn="l" defTabSz="889000">
            <a:lnSpc>
              <a:spcPts val="216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zh-TW" altLang="en-US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視力：最佳矯正視力達</a:t>
          </a:r>
          <a:r>
            <a:rPr kumimoji="1" lang="en-US" altLang="zh-TW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0.6</a:t>
          </a:r>
          <a:r>
            <a:rPr kumimoji="1" lang="zh-TW" altLang="en-US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以上，且配鏡總度數在</a:t>
          </a:r>
          <a:r>
            <a:rPr kumimoji="1" lang="en-US" altLang="zh-TW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600</a:t>
          </a:r>
          <a:r>
            <a:rPr kumimoji="1" lang="zh-TW" altLang="en-US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度以內</a:t>
          </a:r>
          <a:endParaRPr kumimoji="1" lang="en-US" altLang="zh-TW" sz="2000" b="1" kern="1200" dirty="0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099485" y="844299"/>
        <a:ext cx="8796163" cy="1117255"/>
      </dsp:txXfrm>
    </dsp:sp>
    <dsp:sp modelId="{847B22B8-70EE-4E62-A680-2A52A3FD7E5C}">
      <dsp:nvSpPr>
        <dsp:cNvPr id="0" name=""/>
        <dsp:cNvSpPr/>
      </dsp:nvSpPr>
      <dsp:spPr>
        <a:xfrm>
          <a:off x="504027" y="796466"/>
          <a:ext cx="2595457" cy="1212920"/>
        </a:xfrm>
        <a:prstGeom prst="roundRect">
          <a:avLst/>
        </a:prstGeom>
        <a:solidFill>
          <a:srgbClr val="0000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TW" altLang="en-US" sz="2400" b="1" kern="1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基本考選條件</a:t>
          </a:r>
          <a:endParaRPr lang="zh-TW" altLang="en-US" sz="2400" b="1" kern="1200" dirty="0">
            <a:solidFill>
              <a:schemeClr val="bg1">
                <a:lumMod val="9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3237" y="855676"/>
        <a:ext cx="2477037" cy="1094500"/>
      </dsp:txXfrm>
    </dsp:sp>
    <dsp:sp modelId="{09690073-C7CC-4957-8C52-BC392DBD75A4}">
      <dsp:nvSpPr>
        <dsp:cNvPr id="0" name=""/>
        <dsp:cNvSpPr/>
      </dsp:nvSpPr>
      <dsp:spPr>
        <a:xfrm rot="5400000">
          <a:off x="7219769" y="-1860889"/>
          <a:ext cx="615945" cy="8856604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80000" rIns="247650" bIns="122400" numCol="1" spcCol="1270" anchor="ctr" anchorCtr="0">
          <a:noAutofit/>
        </a:bodyPr>
        <a:lstStyle/>
        <a:p>
          <a:pPr marL="228600" lvl="1" indent="-228600" algn="l" defTabSz="889000">
            <a:lnSpc>
              <a:spcPts val="216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zh-TW" altLang="en-US" sz="20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學期間每週六及寒暑假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099440" y="2289508"/>
        <a:ext cx="8826536" cy="555809"/>
      </dsp:txXfrm>
    </dsp:sp>
    <dsp:sp modelId="{E3706AA1-37F6-422C-9094-DAD7F0982D47}">
      <dsp:nvSpPr>
        <dsp:cNvPr id="0" name=""/>
        <dsp:cNvSpPr/>
      </dsp:nvSpPr>
      <dsp:spPr>
        <a:xfrm>
          <a:off x="504027" y="2254365"/>
          <a:ext cx="2595412" cy="626095"/>
        </a:xfrm>
        <a:prstGeom prst="roundRect">
          <a:avLst/>
        </a:prstGeom>
        <a:solidFill>
          <a:srgbClr val="A50E8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TW" altLang="en-US" sz="2400" b="1" kern="1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上課、受訓時間</a:t>
          </a:r>
          <a:endParaRPr lang="zh-TW" altLang="en-US" sz="2400" b="1" kern="1200" dirty="0">
            <a:solidFill>
              <a:schemeClr val="bg1">
                <a:lumMod val="9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34590" y="2284928"/>
        <a:ext cx="2534286" cy="564969"/>
      </dsp:txXfrm>
    </dsp:sp>
    <dsp:sp modelId="{1D5D2CB6-E5EE-486A-A498-02615BDCECC6}">
      <dsp:nvSpPr>
        <dsp:cNvPr id="0" name=""/>
        <dsp:cNvSpPr/>
      </dsp:nvSpPr>
      <dsp:spPr>
        <a:xfrm rot="5400000">
          <a:off x="7148623" y="-954463"/>
          <a:ext cx="767599" cy="8879440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80000" rIns="247650" bIns="123825" numCol="1" spcCol="1270" anchor="ctr" anchorCtr="0">
          <a:noAutofit/>
        </a:bodyPr>
        <a:lstStyle/>
        <a:p>
          <a:pPr marL="180000" lvl="1" indent="-228600" algn="l" defTabSz="8890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en-US" altLang="zh-TW" sz="20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114</a:t>
          </a:r>
          <a:r>
            <a:rPr kumimoji="1" lang="zh-TW" altLang="en-US" sz="20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年第一梯次預計於</a:t>
          </a:r>
          <a:r>
            <a:rPr kumimoji="1" lang="en-US" altLang="zh-TW" sz="20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kumimoji="1" lang="zh-TW" altLang="en-US" sz="20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kumimoji="1" lang="en-US" altLang="zh-TW" sz="20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11</a:t>
          </a:r>
          <a:r>
            <a:rPr kumimoji="1" lang="zh-TW" altLang="en-US" sz="20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月開始預約體檢</a:t>
          </a:r>
          <a:endParaRPr lang="zh-TW" altLang="en-US" sz="2000" b="1" kern="1200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092703" y="3138928"/>
        <a:ext cx="8841969" cy="692657"/>
      </dsp:txXfrm>
    </dsp:sp>
    <dsp:sp modelId="{B8E11516-53E6-4A8D-8820-FB1D04D6764A}">
      <dsp:nvSpPr>
        <dsp:cNvPr id="0" name=""/>
        <dsp:cNvSpPr/>
      </dsp:nvSpPr>
      <dsp:spPr>
        <a:xfrm>
          <a:off x="504027" y="3112829"/>
          <a:ext cx="2588675" cy="797723"/>
        </a:xfrm>
        <a:prstGeom prst="roundRect">
          <a:avLst/>
        </a:prstGeom>
        <a:solidFill>
          <a:srgbClr val="0000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TW" altLang="en-US" sz="2400" b="1" kern="1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招募期程</a:t>
          </a:r>
        </a:p>
      </dsp:txBody>
      <dsp:txXfrm>
        <a:off x="542969" y="3151771"/>
        <a:ext cx="2510791" cy="719839"/>
      </dsp:txXfrm>
    </dsp:sp>
    <dsp:sp modelId="{BA5B7582-4FCF-4DF0-AF39-25E80B907298}">
      <dsp:nvSpPr>
        <dsp:cNvPr id="0" name=""/>
        <dsp:cNvSpPr/>
      </dsp:nvSpPr>
      <dsp:spPr>
        <a:xfrm rot="5400000">
          <a:off x="7104745" y="115596"/>
          <a:ext cx="732539" cy="8856604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80000" rIns="247650" bIns="123825" numCol="1" spcCol="1270" anchor="ctr" anchorCtr="0">
          <a:noAutofit/>
        </a:bodyPr>
        <a:lstStyle/>
        <a:p>
          <a:pPr marL="180000" lvl="1" indent="-180000" algn="l" defTabSz="711200">
            <a:lnSpc>
              <a:spcPts val="192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zh-TW" sz="1600" b="1" kern="1200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kumimoji="1" lang="zh-TW" altLang="en-US" sz="1600" b="1" kern="1200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大學全民國防教育課程修習合格　   　                 </a:t>
          </a:r>
          <a:r>
            <a:rPr kumimoji="1" lang="en-US" altLang="zh-TW" sz="1600" b="1" kern="1200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2.1</a:t>
          </a:r>
          <a:r>
            <a:rPr kumimoji="1" lang="zh-TW" altLang="en-US" sz="1600" b="1" kern="1200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年內教育部體適能</a:t>
          </a:r>
          <a:r>
            <a:rPr kumimoji="1" lang="en-US" altLang="zh-TW" sz="1600" b="1" kern="1200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r>
            <a:rPr kumimoji="1" lang="zh-TW" altLang="en-US" sz="1600" b="1" kern="1200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項檢測達銅質以上</a:t>
          </a:r>
        </a:p>
        <a:p>
          <a:pPr marL="180000" lvl="1" indent="-180000" algn="l" defTabSz="711200">
            <a:lnSpc>
              <a:spcPts val="192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zh-TW" sz="1600" b="1" kern="1200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kumimoji="1" lang="zh-TW" altLang="en-US" sz="1600" b="1" kern="1200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以資通電軍為第一志願並具有資訊電子相關證照　　</a:t>
          </a:r>
          <a:r>
            <a:rPr kumimoji="1" lang="en-US" altLang="zh-TW" sz="1600" b="1" kern="1200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4.</a:t>
          </a:r>
          <a:r>
            <a:rPr kumimoji="1" lang="zh-TW" altLang="en-US" sz="1600" b="1" kern="1200" dirty="0">
              <a:solidFill>
                <a:srgbClr val="3366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具英語能力證照</a:t>
          </a:r>
          <a:endParaRPr kumimoji="1" lang="en-US" altLang="zh-TW" sz="1600" b="1" kern="1200" dirty="0">
            <a:solidFill>
              <a:srgbClr val="3366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042713" y="4213388"/>
        <a:ext cx="8820844" cy="661019"/>
      </dsp:txXfrm>
    </dsp:sp>
    <dsp:sp modelId="{F4601A43-3AC1-409F-B355-A6CC5AB4D3A1}">
      <dsp:nvSpPr>
        <dsp:cNvPr id="0" name=""/>
        <dsp:cNvSpPr/>
      </dsp:nvSpPr>
      <dsp:spPr>
        <a:xfrm>
          <a:off x="504027" y="4115735"/>
          <a:ext cx="2538686" cy="801952"/>
        </a:xfrm>
        <a:prstGeom prst="roundRect">
          <a:avLst/>
        </a:prstGeom>
        <a:solidFill>
          <a:srgbClr val="FAC2E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TW" altLang="en-US" sz="24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特別加分項目</a:t>
          </a:r>
          <a:endParaRPr lang="zh-TW" altLang="en-US" sz="2400" b="1" kern="1200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43175" y="4154883"/>
        <a:ext cx="2460390" cy="7236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44252-2E10-4E45-92F6-FCD7F0BA2A6E}">
      <dsp:nvSpPr>
        <dsp:cNvPr id="0" name=""/>
        <dsp:cNvSpPr/>
      </dsp:nvSpPr>
      <dsp:spPr>
        <a:xfrm>
          <a:off x="-5354062" y="-759254"/>
          <a:ext cx="6438787" cy="6438787"/>
        </a:xfrm>
        <a:prstGeom prst="blockArc">
          <a:avLst>
            <a:gd name="adj1" fmla="val 18900000"/>
            <a:gd name="adj2" fmla="val 2700000"/>
            <a:gd name="adj3" fmla="val 335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B06247-B8C7-45A9-B818-41E7E0389291}">
      <dsp:nvSpPr>
        <dsp:cNvPr id="0" name=""/>
        <dsp:cNvSpPr/>
      </dsp:nvSpPr>
      <dsp:spPr>
        <a:xfrm>
          <a:off x="934626" y="18726"/>
          <a:ext cx="7189649" cy="280649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4524" tIns="55880" rIns="55880" bIns="55880" numCol="1" spcCol="1270" anchor="ctr" anchorCtr="0">
          <a:noAutofit/>
        </a:bodyPr>
        <a:lstStyle/>
        <a:p>
          <a:pPr marL="0" lvl="0" indent="0" algn="l" defTabSz="623888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2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課程一、普測「</a:t>
          </a:r>
          <a:r>
            <a:rPr lang="zh-TW" altLang="en-US" sz="22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大專校院學生心理健康關懷量表</a:t>
          </a:r>
          <a:r>
            <a:rPr lang="zh-TW" altLang="en-US" sz="22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</a:t>
          </a:r>
          <a:endParaRPr lang="en-US" altLang="zh-TW" sz="2200" b="1" kern="1200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特色：</a:t>
          </a:r>
          <a:r>
            <a:rPr lang="en-US" altLang="zh-TW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學術性官方版本，信效度皆不錯</a:t>
          </a:r>
          <a:endParaRPr lang="en-US" altLang="zh-TW" sz="1800" b="1" kern="1200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marR="0" lvl="0" indent="0" algn="l" defTabSz="111125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</a:t>
          </a:r>
          <a:r>
            <a:rPr lang="en-US" altLang="zh-TW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免費、施測時間短</a:t>
          </a:r>
        </a:p>
        <a:p>
          <a:pPr lvl="0" algn="l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</a:t>
          </a:r>
          <a:r>
            <a:rPr lang="en-US" altLang="zh-TW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手機即可施測、不需借用電腦教室。</a:t>
          </a:r>
          <a:endParaRPr lang="en-US" altLang="zh-TW" sz="1800" b="1" kern="1200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4.</a:t>
          </a: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著重心理健康面向、方便篩檢出憂鬱或自殺傾向</a:t>
          </a:r>
          <a:endParaRPr lang="en-US" altLang="zh-TW" sz="1800" b="1" kern="1200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5.</a:t>
          </a: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量表內容亦可作為與學生訪談時的素材</a:t>
          </a:r>
          <a:r>
            <a:rPr lang="en-US" altLang="zh-TW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</a:t>
          </a:r>
          <a:endParaRPr lang="zh-TW" altLang="en-US" sz="1800" b="1" kern="1200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34626" y="18726"/>
        <a:ext cx="7189649" cy="2806496"/>
      </dsp:txXfrm>
    </dsp:sp>
    <dsp:sp modelId="{40CE2EB9-4FB0-40E9-B432-2F4987C09906}">
      <dsp:nvSpPr>
        <dsp:cNvPr id="0" name=""/>
        <dsp:cNvSpPr/>
      </dsp:nvSpPr>
      <dsp:spPr>
        <a:xfrm>
          <a:off x="-3921" y="528017"/>
          <a:ext cx="1790455" cy="181436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88143B-6C0A-4A3D-B781-C2A7B49FC910}">
      <dsp:nvSpPr>
        <dsp:cNvPr id="0" name=""/>
        <dsp:cNvSpPr/>
      </dsp:nvSpPr>
      <dsp:spPr>
        <a:xfrm>
          <a:off x="838688" y="2925737"/>
          <a:ext cx="7326974" cy="170442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4524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</a:t>
          </a:r>
          <a:r>
            <a:rPr lang="zh-TW" altLang="en-US" sz="24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課程二、心靈補給站</a:t>
          </a:r>
          <a:endParaRPr lang="en-US" altLang="zh-TW" sz="2400" b="1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l" defTabSz="13335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特色：</a:t>
          </a:r>
          <a:r>
            <a:rPr lang="en-US" altLang="zh-TW" sz="20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20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介紹諮商中心</a:t>
          </a:r>
          <a:endParaRPr lang="en-US" altLang="zh-TW" sz="2000" b="1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l" defTabSz="13335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              </a:t>
          </a:r>
          <a:r>
            <a:rPr lang="en-US" altLang="zh-TW" sz="20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20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認識心理健康相關資訊</a:t>
          </a:r>
          <a:endParaRPr lang="zh-TW" altLang="en-US" sz="2000" b="1" kern="1200" dirty="0">
            <a:solidFill>
              <a:schemeClr val="bg1"/>
            </a:solidFill>
          </a:endParaRPr>
        </a:p>
      </dsp:txBody>
      <dsp:txXfrm>
        <a:off x="838688" y="2925737"/>
        <a:ext cx="7326974" cy="1704428"/>
      </dsp:txXfrm>
    </dsp:sp>
    <dsp:sp modelId="{B0094481-4B5E-41C6-9BE5-95C5D12F3A24}">
      <dsp:nvSpPr>
        <dsp:cNvPr id="0" name=""/>
        <dsp:cNvSpPr/>
      </dsp:nvSpPr>
      <dsp:spPr>
        <a:xfrm>
          <a:off x="64796" y="2948913"/>
          <a:ext cx="1572884" cy="174401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F8E4E-F28C-4021-8A77-20741D69450F}" type="datetimeFigureOut">
              <a:rPr lang="zh-TW" altLang="en-US" smtClean="0"/>
              <a:t>2024/8/29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C14F4-DD0F-41CE-A24A-78F95DEB7C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569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6D794-ECA3-4B3B-AD5B-E36675FDDD9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336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6561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700214"/>
            <a:ext cx="5384800" cy="4624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700214"/>
            <a:ext cx="5384800" cy="4624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2E042-15E9-45C8-B0F6-EF3D43C636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197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EA4DD-26FA-4BD8-9494-8E4B47D053A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40151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FB6E6-37A9-477B-AC75-818E33DC489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0782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5043D-B748-4E11-835D-735357E5E81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3786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00808-CC84-4C99-AFCC-50F67E8BF1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3011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B0A66-E178-4E73-A869-EB6B1C846C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2433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86534-5F8E-49AE-AABD-A0365FCE58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6589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51900" y="908050"/>
            <a:ext cx="2745317" cy="54165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1" y="908050"/>
            <a:ext cx="8039100" cy="54165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746C7-707D-4BBC-AB10-F375852BB6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2242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4417" y="908051"/>
            <a:ext cx="10972800" cy="5762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700214"/>
            <a:ext cx="10972800" cy="4624387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300A0-4FBE-49E2-9CB0-A6D889A7ED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998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42852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hlink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02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676131" y="4648202"/>
            <a:ext cx="1878330" cy="716280"/>
          </a:xfrm>
          <a:custGeom>
            <a:avLst/>
            <a:gdLst/>
            <a:ahLst/>
            <a:cxnLst/>
            <a:rect l="l" t="t" r="r" b="b"/>
            <a:pathLst>
              <a:path w="1878329" h="716279">
                <a:moveTo>
                  <a:pt x="1758950" y="0"/>
                </a:moveTo>
                <a:lnTo>
                  <a:pt x="119380" y="0"/>
                </a:lnTo>
                <a:lnTo>
                  <a:pt x="72914" y="9380"/>
                </a:lnTo>
                <a:lnTo>
                  <a:pt x="34967" y="34963"/>
                </a:lnTo>
                <a:lnTo>
                  <a:pt x="9382" y="72909"/>
                </a:lnTo>
                <a:lnTo>
                  <a:pt x="0" y="119380"/>
                </a:lnTo>
                <a:lnTo>
                  <a:pt x="0" y="596900"/>
                </a:lnTo>
                <a:lnTo>
                  <a:pt x="9382" y="643365"/>
                </a:lnTo>
                <a:lnTo>
                  <a:pt x="34967" y="681312"/>
                </a:lnTo>
                <a:lnTo>
                  <a:pt x="72914" y="706897"/>
                </a:lnTo>
                <a:lnTo>
                  <a:pt x="119380" y="716280"/>
                </a:lnTo>
                <a:lnTo>
                  <a:pt x="1758950" y="716280"/>
                </a:lnTo>
                <a:lnTo>
                  <a:pt x="1805415" y="706897"/>
                </a:lnTo>
                <a:lnTo>
                  <a:pt x="1843362" y="681312"/>
                </a:lnTo>
                <a:lnTo>
                  <a:pt x="1868947" y="643365"/>
                </a:lnTo>
                <a:lnTo>
                  <a:pt x="1878330" y="596900"/>
                </a:lnTo>
                <a:lnTo>
                  <a:pt x="1878330" y="119380"/>
                </a:lnTo>
                <a:lnTo>
                  <a:pt x="1868947" y="72909"/>
                </a:lnTo>
                <a:lnTo>
                  <a:pt x="1843362" y="34963"/>
                </a:lnTo>
                <a:lnTo>
                  <a:pt x="1805415" y="9380"/>
                </a:lnTo>
                <a:lnTo>
                  <a:pt x="1758950" y="0"/>
                </a:lnTo>
                <a:close/>
              </a:path>
            </a:pathLst>
          </a:custGeom>
          <a:solidFill>
            <a:srgbClr val="374D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681466" y="1463042"/>
            <a:ext cx="1878330" cy="716280"/>
          </a:xfrm>
          <a:custGeom>
            <a:avLst/>
            <a:gdLst/>
            <a:ahLst/>
            <a:cxnLst/>
            <a:rect l="l" t="t" r="r" b="b"/>
            <a:pathLst>
              <a:path w="1878329" h="716280">
                <a:moveTo>
                  <a:pt x="1758950" y="0"/>
                </a:moveTo>
                <a:lnTo>
                  <a:pt x="119380" y="0"/>
                </a:lnTo>
                <a:lnTo>
                  <a:pt x="72914" y="9380"/>
                </a:lnTo>
                <a:lnTo>
                  <a:pt x="34967" y="34963"/>
                </a:lnTo>
                <a:lnTo>
                  <a:pt x="9382" y="72909"/>
                </a:lnTo>
                <a:lnTo>
                  <a:pt x="0" y="119379"/>
                </a:lnTo>
                <a:lnTo>
                  <a:pt x="0" y="596899"/>
                </a:lnTo>
                <a:lnTo>
                  <a:pt x="9382" y="643365"/>
                </a:lnTo>
                <a:lnTo>
                  <a:pt x="34967" y="681312"/>
                </a:lnTo>
                <a:lnTo>
                  <a:pt x="72914" y="706897"/>
                </a:lnTo>
                <a:lnTo>
                  <a:pt x="119380" y="716279"/>
                </a:lnTo>
                <a:lnTo>
                  <a:pt x="1758950" y="716279"/>
                </a:lnTo>
                <a:lnTo>
                  <a:pt x="1805415" y="706897"/>
                </a:lnTo>
                <a:lnTo>
                  <a:pt x="1843362" y="681312"/>
                </a:lnTo>
                <a:lnTo>
                  <a:pt x="1868947" y="643365"/>
                </a:lnTo>
                <a:lnTo>
                  <a:pt x="1878330" y="596899"/>
                </a:lnTo>
                <a:lnTo>
                  <a:pt x="1878330" y="119379"/>
                </a:lnTo>
                <a:lnTo>
                  <a:pt x="1868947" y="72909"/>
                </a:lnTo>
                <a:lnTo>
                  <a:pt x="1843362" y="34963"/>
                </a:lnTo>
                <a:lnTo>
                  <a:pt x="1805415" y="9380"/>
                </a:lnTo>
                <a:lnTo>
                  <a:pt x="1758950" y="0"/>
                </a:lnTo>
                <a:close/>
              </a:path>
            </a:pathLst>
          </a:custGeom>
          <a:solidFill>
            <a:srgbClr val="7869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27481" y="1575817"/>
            <a:ext cx="1878330" cy="715645"/>
          </a:xfrm>
          <a:custGeom>
            <a:avLst/>
            <a:gdLst/>
            <a:ahLst/>
            <a:cxnLst/>
            <a:rect l="l" t="t" r="r" b="b"/>
            <a:pathLst>
              <a:path w="1878330" h="715644">
                <a:moveTo>
                  <a:pt x="1759077" y="0"/>
                </a:moveTo>
                <a:lnTo>
                  <a:pt x="119253" y="0"/>
                </a:lnTo>
                <a:lnTo>
                  <a:pt x="72834" y="9371"/>
                </a:lnTo>
                <a:lnTo>
                  <a:pt x="34928" y="34928"/>
                </a:lnTo>
                <a:lnTo>
                  <a:pt x="9371" y="72834"/>
                </a:lnTo>
                <a:lnTo>
                  <a:pt x="0" y="119252"/>
                </a:lnTo>
                <a:lnTo>
                  <a:pt x="0" y="596264"/>
                </a:lnTo>
                <a:lnTo>
                  <a:pt x="9371" y="642683"/>
                </a:lnTo>
                <a:lnTo>
                  <a:pt x="34928" y="680589"/>
                </a:lnTo>
                <a:lnTo>
                  <a:pt x="72834" y="706146"/>
                </a:lnTo>
                <a:lnTo>
                  <a:pt x="119253" y="715517"/>
                </a:lnTo>
                <a:lnTo>
                  <a:pt x="1759077" y="715517"/>
                </a:lnTo>
                <a:lnTo>
                  <a:pt x="1805495" y="706146"/>
                </a:lnTo>
                <a:lnTo>
                  <a:pt x="1843401" y="680589"/>
                </a:lnTo>
                <a:lnTo>
                  <a:pt x="1868958" y="642683"/>
                </a:lnTo>
                <a:lnTo>
                  <a:pt x="1878330" y="596264"/>
                </a:lnTo>
                <a:lnTo>
                  <a:pt x="1878330" y="119252"/>
                </a:lnTo>
                <a:lnTo>
                  <a:pt x="1868958" y="72834"/>
                </a:lnTo>
                <a:lnTo>
                  <a:pt x="1843401" y="34928"/>
                </a:lnTo>
                <a:lnTo>
                  <a:pt x="1805495" y="9371"/>
                </a:lnTo>
                <a:lnTo>
                  <a:pt x="1759077" y="0"/>
                </a:lnTo>
                <a:close/>
              </a:path>
            </a:pathLst>
          </a:custGeom>
          <a:solidFill>
            <a:srgbClr val="DC0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676131" y="2993137"/>
            <a:ext cx="1878330" cy="715645"/>
          </a:xfrm>
          <a:custGeom>
            <a:avLst/>
            <a:gdLst/>
            <a:ahLst/>
            <a:cxnLst/>
            <a:rect l="l" t="t" r="r" b="b"/>
            <a:pathLst>
              <a:path w="1878329" h="715645">
                <a:moveTo>
                  <a:pt x="1759077" y="0"/>
                </a:moveTo>
                <a:lnTo>
                  <a:pt x="119253" y="0"/>
                </a:lnTo>
                <a:lnTo>
                  <a:pt x="72834" y="9371"/>
                </a:lnTo>
                <a:lnTo>
                  <a:pt x="34928" y="34928"/>
                </a:lnTo>
                <a:lnTo>
                  <a:pt x="9371" y="72834"/>
                </a:lnTo>
                <a:lnTo>
                  <a:pt x="0" y="119252"/>
                </a:lnTo>
                <a:lnTo>
                  <a:pt x="0" y="596264"/>
                </a:lnTo>
                <a:lnTo>
                  <a:pt x="9371" y="642683"/>
                </a:lnTo>
                <a:lnTo>
                  <a:pt x="34928" y="680589"/>
                </a:lnTo>
                <a:lnTo>
                  <a:pt x="72834" y="706146"/>
                </a:lnTo>
                <a:lnTo>
                  <a:pt x="119253" y="715517"/>
                </a:lnTo>
                <a:lnTo>
                  <a:pt x="1759077" y="715517"/>
                </a:lnTo>
                <a:lnTo>
                  <a:pt x="1805495" y="706146"/>
                </a:lnTo>
                <a:lnTo>
                  <a:pt x="1843401" y="680589"/>
                </a:lnTo>
                <a:lnTo>
                  <a:pt x="1868958" y="642683"/>
                </a:lnTo>
                <a:lnTo>
                  <a:pt x="1878330" y="596264"/>
                </a:lnTo>
                <a:lnTo>
                  <a:pt x="1878330" y="119252"/>
                </a:lnTo>
                <a:lnTo>
                  <a:pt x="1868958" y="72834"/>
                </a:lnTo>
                <a:lnTo>
                  <a:pt x="1843401" y="34928"/>
                </a:lnTo>
                <a:lnTo>
                  <a:pt x="1805495" y="9371"/>
                </a:lnTo>
                <a:lnTo>
                  <a:pt x="1759077" y="0"/>
                </a:lnTo>
                <a:close/>
              </a:path>
            </a:pathLst>
          </a:custGeom>
          <a:solidFill>
            <a:srgbClr val="629D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427481" y="3777235"/>
            <a:ext cx="1878330" cy="715645"/>
          </a:xfrm>
          <a:custGeom>
            <a:avLst/>
            <a:gdLst/>
            <a:ahLst/>
            <a:cxnLst/>
            <a:rect l="l" t="t" r="r" b="b"/>
            <a:pathLst>
              <a:path w="1878330" h="715645">
                <a:moveTo>
                  <a:pt x="1759077" y="0"/>
                </a:moveTo>
                <a:lnTo>
                  <a:pt x="119253" y="0"/>
                </a:lnTo>
                <a:lnTo>
                  <a:pt x="72834" y="9371"/>
                </a:lnTo>
                <a:lnTo>
                  <a:pt x="34928" y="34928"/>
                </a:lnTo>
                <a:lnTo>
                  <a:pt x="9371" y="72834"/>
                </a:lnTo>
                <a:lnTo>
                  <a:pt x="0" y="119253"/>
                </a:lnTo>
                <a:lnTo>
                  <a:pt x="0" y="596265"/>
                </a:lnTo>
                <a:lnTo>
                  <a:pt x="9371" y="642683"/>
                </a:lnTo>
                <a:lnTo>
                  <a:pt x="34928" y="680589"/>
                </a:lnTo>
                <a:lnTo>
                  <a:pt x="72834" y="706146"/>
                </a:lnTo>
                <a:lnTo>
                  <a:pt x="119253" y="715518"/>
                </a:lnTo>
                <a:lnTo>
                  <a:pt x="1759077" y="715518"/>
                </a:lnTo>
                <a:lnTo>
                  <a:pt x="1805495" y="706146"/>
                </a:lnTo>
                <a:lnTo>
                  <a:pt x="1843401" y="680589"/>
                </a:lnTo>
                <a:lnTo>
                  <a:pt x="1868958" y="642683"/>
                </a:lnTo>
                <a:lnTo>
                  <a:pt x="1878330" y="596265"/>
                </a:lnTo>
                <a:lnTo>
                  <a:pt x="1878330" y="119253"/>
                </a:lnTo>
                <a:lnTo>
                  <a:pt x="1868958" y="72834"/>
                </a:lnTo>
                <a:lnTo>
                  <a:pt x="1843401" y="34928"/>
                </a:lnTo>
                <a:lnTo>
                  <a:pt x="1805495" y="9371"/>
                </a:lnTo>
                <a:lnTo>
                  <a:pt x="175907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42852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33019" y="1728732"/>
            <a:ext cx="3578225" cy="3812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759948" y="1616438"/>
            <a:ext cx="2827654" cy="4145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3605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42852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634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16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5" name="圖片 3" descr="1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0" y="135"/>
              <a:ext cx="2066" cy="540"/>
              <a:chOff x="0" y="135"/>
              <a:chExt cx="2066" cy="540"/>
            </a:xfrm>
          </p:grpSpPr>
          <p:pic>
            <p:nvPicPr>
              <p:cNvPr id="7" name="圖片 22" descr="LOGO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35"/>
                <a:ext cx="206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文字方塊 7"/>
              <p:cNvSpPr txBox="1">
                <a:spLocks noChangeArrowheads="1"/>
              </p:cNvSpPr>
              <p:nvPr/>
            </p:nvSpPr>
            <p:spPr bwMode="auto">
              <a:xfrm>
                <a:off x="360" y="423"/>
                <a:ext cx="1301" cy="2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TW" sz="2000" b="0">
                    <a:solidFill>
                      <a:srgbClr val="FFFF99"/>
                    </a:solidFill>
                  </a:rPr>
                  <a:t>SHU-TE UNIVERSITY</a:t>
                </a:r>
              </a:p>
            </p:txBody>
          </p:sp>
        </p:grpSp>
      </p:grpSp>
      <p:sp>
        <p:nvSpPr>
          <p:cNvPr id="61447" name="標題版面配置區 8"/>
          <p:cNvSpPr>
            <a:spLocks noGrp="1"/>
          </p:cNvSpPr>
          <p:nvPr>
            <p:ph type="ctrTitle"/>
          </p:nvPr>
        </p:nvSpPr>
        <p:spPr>
          <a:xfrm>
            <a:off x="912284" y="1773238"/>
            <a:ext cx="10363200" cy="615553"/>
          </a:xfrm>
        </p:spPr>
        <p:txBody>
          <a:bodyPr/>
          <a:lstStyle>
            <a:lvl1pPr algn="ctr" fontAlgn="ctr">
              <a:defRPr>
                <a:solidFill>
                  <a:srgbClr val="00336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61448" name="文字版面配置區 29"/>
          <p:cNvSpPr>
            <a:spLocks noGrp="1"/>
          </p:cNvSpPr>
          <p:nvPr>
            <p:ph type="subTitle" idx="1"/>
          </p:nvPr>
        </p:nvSpPr>
        <p:spPr>
          <a:xfrm>
            <a:off x="1488018" y="2997200"/>
            <a:ext cx="9313333" cy="630942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 sz="41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9" name="日期版面配置區 9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184666"/>
          </a:xfr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頁尾版面配置區 21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276999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2187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5" name="圖片 3" descr="1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0" y="135"/>
              <a:ext cx="2066" cy="540"/>
              <a:chOff x="0" y="135"/>
              <a:chExt cx="2066" cy="540"/>
            </a:xfrm>
          </p:grpSpPr>
          <p:pic>
            <p:nvPicPr>
              <p:cNvPr id="7" name="圖片 22" descr="LOGO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35"/>
                <a:ext cx="206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文字方塊 7"/>
              <p:cNvSpPr txBox="1">
                <a:spLocks noChangeArrowheads="1"/>
              </p:cNvSpPr>
              <p:nvPr/>
            </p:nvSpPr>
            <p:spPr bwMode="auto">
              <a:xfrm>
                <a:off x="360" y="423"/>
                <a:ext cx="1301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TW" sz="2000" b="0">
                    <a:solidFill>
                      <a:srgbClr val="FFFF99"/>
                    </a:solidFill>
                  </a:rPr>
                  <a:t>SHU-TE UNIVERSITY</a:t>
                </a:r>
              </a:p>
            </p:txBody>
          </p:sp>
        </p:grpSp>
      </p:grpSp>
      <p:sp>
        <p:nvSpPr>
          <p:cNvPr id="61447" name="標題版面配置區 8"/>
          <p:cNvSpPr>
            <a:spLocks noGrp="1"/>
          </p:cNvSpPr>
          <p:nvPr>
            <p:ph type="ctrTitle"/>
          </p:nvPr>
        </p:nvSpPr>
        <p:spPr>
          <a:xfrm>
            <a:off x="912284" y="1773238"/>
            <a:ext cx="10363200" cy="965200"/>
          </a:xfrm>
        </p:spPr>
        <p:txBody>
          <a:bodyPr/>
          <a:lstStyle>
            <a:lvl1pPr algn="ctr" fontAlgn="ctr">
              <a:defRPr>
                <a:solidFill>
                  <a:srgbClr val="00336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61448" name="文字版面配置區 29"/>
          <p:cNvSpPr>
            <a:spLocks noGrp="1"/>
          </p:cNvSpPr>
          <p:nvPr>
            <p:ph type="subTitle" idx="1"/>
          </p:nvPr>
        </p:nvSpPr>
        <p:spPr>
          <a:xfrm>
            <a:off x="1488018" y="2997200"/>
            <a:ext cx="9313333" cy="1752600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 sz="41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9" name="日期版面配置區 9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頁尾版面配置區 21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594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A078D-1F0C-4323-A230-0D338B1576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1266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1A5BD-B087-4420-AB66-BD6332137A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4425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58951"/>
            <a:ext cx="3443604" cy="5331460"/>
          </a:xfrm>
          <a:custGeom>
            <a:avLst/>
            <a:gdLst/>
            <a:ahLst/>
            <a:cxnLst/>
            <a:rect l="l" t="t" r="r" b="b"/>
            <a:pathLst>
              <a:path w="3443604" h="5331460">
                <a:moveTo>
                  <a:pt x="0" y="5330952"/>
                </a:moveTo>
                <a:lnTo>
                  <a:pt x="3443478" y="5330952"/>
                </a:lnTo>
                <a:lnTo>
                  <a:pt x="3443478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4A66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1815571" y="758951"/>
            <a:ext cx="376555" cy="5331460"/>
          </a:xfrm>
          <a:custGeom>
            <a:avLst/>
            <a:gdLst/>
            <a:ahLst/>
            <a:cxnLst/>
            <a:rect l="l" t="t" r="r" b="b"/>
            <a:pathLst>
              <a:path w="376554" h="5331460">
                <a:moveTo>
                  <a:pt x="0" y="5330952"/>
                </a:moveTo>
                <a:lnTo>
                  <a:pt x="376440" y="5330952"/>
                </a:lnTo>
                <a:lnTo>
                  <a:pt x="376440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C9C9C9">
              <a:alpha val="498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9061" y="383585"/>
            <a:ext cx="5616575" cy="63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242852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2412" y="1999684"/>
            <a:ext cx="10827174" cy="1391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hlink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604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0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0420" name="標題版面配置區 8"/>
          <p:cNvSpPr>
            <a:spLocks noGrp="1"/>
          </p:cNvSpPr>
          <p:nvPr>
            <p:ph type="title"/>
          </p:nvPr>
        </p:nvSpPr>
        <p:spPr bwMode="auto">
          <a:xfrm>
            <a:off x="624417" y="908051"/>
            <a:ext cx="109728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9" name="文字版面配置區 29"/>
          <p:cNvSpPr>
            <a:spLocks noGrp="1"/>
          </p:cNvSpPr>
          <p:nvPr>
            <p:ph type="body" idx="1"/>
          </p:nvPr>
        </p:nvSpPr>
        <p:spPr bwMode="auto">
          <a:xfrm>
            <a:off x="609600" y="1700214"/>
            <a:ext cx="10972800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 b="0">
                <a:solidFill>
                  <a:srgbClr val="045C75"/>
                </a:solidFill>
                <a:latin typeface="Constantia" pitchFamily="18" charset="0"/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8602133" y="6342064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43810B-90EC-49E1-ADB4-43ED96703D1E}" type="slidenum">
              <a:rPr lang="en-US" altLang="zh-TW" b="1"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 b="1">
              <a:ea typeface="新細明體" panose="02020500000000000000" pitchFamily="18" charset="-120"/>
            </a:endParaRPr>
          </a:p>
        </p:txBody>
      </p:sp>
      <p:grpSp>
        <p:nvGrpSpPr>
          <p:cNvPr id="1033" name="群組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034" name="Group 16"/>
          <p:cNvGrpSpPr>
            <a:grpSpLocks/>
          </p:cNvGrpSpPr>
          <p:nvPr/>
        </p:nvGrpSpPr>
        <p:grpSpPr bwMode="auto">
          <a:xfrm>
            <a:off x="239184" y="188913"/>
            <a:ext cx="2275416" cy="387350"/>
            <a:chOff x="3874" y="300"/>
            <a:chExt cx="1808" cy="426"/>
          </a:xfrm>
        </p:grpSpPr>
        <p:pic>
          <p:nvPicPr>
            <p:cNvPr id="1036" name="Picture 17" descr="01"/>
            <p:cNvPicPr>
              <a:picLocks noChangeArrowheads="1"/>
            </p:cNvPicPr>
            <p:nvPr userDrawn="1"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4" y="317"/>
              <a:ext cx="427" cy="40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8" descr="02"/>
            <p:cNvPicPr>
              <a:picLocks noChangeArrowheads="1"/>
            </p:cNvPicPr>
            <p:nvPr userDrawn="1"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" y="309"/>
              <a:ext cx="410" cy="40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19" descr="04"/>
            <p:cNvPicPr>
              <a:picLocks noChangeArrowheads="1"/>
            </p:cNvPicPr>
            <p:nvPr userDrawn="1"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" y="300"/>
              <a:ext cx="412" cy="40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20" descr="03"/>
            <p:cNvPicPr>
              <a:picLocks noChangeArrowheads="1"/>
            </p:cNvPicPr>
            <p:nvPr userDrawn="1"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" y="309"/>
              <a:ext cx="420" cy="4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5" name="Line 21"/>
          <p:cNvSpPr>
            <a:spLocks noChangeShapeType="1"/>
          </p:cNvSpPr>
          <p:nvPr/>
        </p:nvSpPr>
        <p:spPr bwMode="auto">
          <a:xfrm>
            <a:off x="431800" y="1557338"/>
            <a:ext cx="11328400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 type="diamond" w="lg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1800" b="1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881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標楷體" pitchFamily="65" charset="-12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標楷體" pitchFamily="65" charset="-12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標楷體" pitchFamily="65" charset="-12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標楷體" pitchFamily="65" charset="-12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標楷體" pitchFamily="65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3000" b="1">
          <a:solidFill>
            <a:srgbClr val="FF9900"/>
          </a:solidFill>
          <a:latin typeface="Times New Roman" pitchFamily="18" charset="0"/>
          <a:ea typeface="+mn-ea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>
          <a:solidFill>
            <a:srgbClr val="006600"/>
          </a:solidFill>
          <a:latin typeface="Times New Roman" pitchFamily="18" charset="0"/>
          <a:ea typeface="+mn-ea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Times New Roman" pitchFamily="18" charset="0"/>
          <a:ea typeface="+mn-ea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Times New Roman" pitchFamily="18" charset="0"/>
          <a:ea typeface="+mn-ea"/>
        </a:defRPr>
      </a:lvl5pPr>
      <a:lvl6pPr marL="19192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Times New Roman" pitchFamily="18" charset="0"/>
          <a:ea typeface="+mn-ea"/>
        </a:defRPr>
      </a:lvl6pPr>
      <a:lvl7pPr marL="23764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Times New Roman" pitchFamily="18" charset="0"/>
          <a:ea typeface="+mn-ea"/>
        </a:defRPr>
      </a:lvl7pPr>
      <a:lvl8pPr marL="28336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Times New Roman" pitchFamily="18" charset="0"/>
          <a:ea typeface="+mn-ea"/>
        </a:defRPr>
      </a:lvl8pPr>
      <a:lvl9pPr marL="32908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4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5.jpeg"/><Relationship Id="rId4" Type="http://schemas.openxmlformats.org/officeDocument/2006/relationships/diagramData" Target="../diagrams/data1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0" y="792943"/>
            <a:ext cx="84582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 err="1">
                <a:solidFill>
                  <a:srgbClr val="002060"/>
                </a:solidFill>
              </a:rPr>
              <a:t>關於</a:t>
            </a:r>
            <a:r>
              <a:rPr sz="4800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「大學領航</a:t>
            </a:r>
            <a:r>
              <a:rPr lang="zh-TW" altLang="en-US" sz="4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課程一學分</a:t>
            </a:r>
            <a:r>
              <a:rPr sz="4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E75355C-6CC2-48AD-BED0-7615CF86D4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34290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ject 4"/>
          <p:cNvSpPr/>
          <p:nvPr/>
        </p:nvSpPr>
        <p:spPr>
          <a:xfrm>
            <a:off x="3539560" y="2032474"/>
            <a:ext cx="8171688" cy="37025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9115" y="687486"/>
            <a:ext cx="56165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職涯發展暨校友服務中心</a:t>
            </a:r>
          </a:p>
        </p:txBody>
      </p:sp>
      <p:sp>
        <p:nvSpPr>
          <p:cNvPr id="4" name="object 4"/>
          <p:cNvSpPr/>
          <p:nvPr/>
        </p:nvSpPr>
        <p:spPr>
          <a:xfrm>
            <a:off x="7324343" y="3577590"/>
            <a:ext cx="111251" cy="111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30795" y="3718559"/>
            <a:ext cx="216407" cy="2339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75676" y="1481327"/>
            <a:ext cx="111251" cy="1112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10550" y="1426463"/>
            <a:ext cx="111251" cy="1112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49995" y="1431797"/>
            <a:ext cx="100965" cy="100965"/>
          </a:xfrm>
          <a:custGeom>
            <a:avLst/>
            <a:gdLst/>
            <a:ahLst/>
            <a:cxnLst/>
            <a:rect l="l" t="t" r="r" b="b"/>
            <a:pathLst>
              <a:path w="100965" h="100965">
                <a:moveTo>
                  <a:pt x="50292" y="0"/>
                </a:moveTo>
                <a:lnTo>
                  <a:pt x="30716" y="3952"/>
                </a:lnTo>
                <a:lnTo>
                  <a:pt x="14730" y="14730"/>
                </a:lnTo>
                <a:lnTo>
                  <a:pt x="3952" y="30716"/>
                </a:lnTo>
                <a:lnTo>
                  <a:pt x="0" y="50291"/>
                </a:lnTo>
                <a:lnTo>
                  <a:pt x="3952" y="69867"/>
                </a:lnTo>
                <a:lnTo>
                  <a:pt x="14730" y="85853"/>
                </a:lnTo>
                <a:lnTo>
                  <a:pt x="30716" y="96631"/>
                </a:lnTo>
                <a:lnTo>
                  <a:pt x="50292" y="100583"/>
                </a:lnTo>
                <a:lnTo>
                  <a:pt x="69867" y="96631"/>
                </a:lnTo>
                <a:lnTo>
                  <a:pt x="85853" y="85853"/>
                </a:lnTo>
                <a:lnTo>
                  <a:pt x="96631" y="69867"/>
                </a:lnTo>
                <a:lnTo>
                  <a:pt x="100584" y="50291"/>
                </a:lnTo>
                <a:lnTo>
                  <a:pt x="96631" y="30716"/>
                </a:lnTo>
                <a:lnTo>
                  <a:pt x="85853" y="14730"/>
                </a:lnTo>
                <a:lnTo>
                  <a:pt x="69867" y="3952"/>
                </a:lnTo>
                <a:lnTo>
                  <a:pt x="50292" y="0"/>
                </a:lnTo>
                <a:close/>
              </a:path>
            </a:pathLst>
          </a:custGeom>
          <a:solidFill>
            <a:srgbClr val="438DD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349995" y="1431797"/>
            <a:ext cx="100965" cy="100965"/>
          </a:xfrm>
          <a:custGeom>
            <a:avLst/>
            <a:gdLst/>
            <a:ahLst/>
            <a:cxnLst/>
            <a:rect l="l" t="t" r="r" b="b"/>
            <a:pathLst>
              <a:path w="100965" h="100965">
                <a:moveTo>
                  <a:pt x="0" y="50291"/>
                </a:moveTo>
                <a:lnTo>
                  <a:pt x="3952" y="30716"/>
                </a:lnTo>
                <a:lnTo>
                  <a:pt x="14730" y="14730"/>
                </a:lnTo>
                <a:lnTo>
                  <a:pt x="30716" y="3952"/>
                </a:lnTo>
                <a:lnTo>
                  <a:pt x="50292" y="0"/>
                </a:lnTo>
                <a:lnTo>
                  <a:pt x="69867" y="3952"/>
                </a:lnTo>
                <a:lnTo>
                  <a:pt x="85853" y="14730"/>
                </a:lnTo>
                <a:lnTo>
                  <a:pt x="96631" y="30716"/>
                </a:lnTo>
                <a:lnTo>
                  <a:pt x="100584" y="50291"/>
                </a:lnTo>
                <a:lnTo>
                  <a:pt x="96631" y="69867"/>
                </a:lnTo>
                <a:lnTo>
                  <a:pt x="85853" y="85853"/>
                </a:lnTo>
                <a:lnTo>
                  <a:pt x="69867" y="96631"/>
                </a:lnTo>
                <a:lnTo>
                  <a:pt x="50292" y="100583"/>
                </a:lnTo>
                <a:lnTo>
                  <a:pt x="30716" y="96631"/>
                </a:lnTo>
                <a:lnTo>
                  <a:pt x="14730" y="85853"/>
                </a:lnTo>
                <a:lnTo>
                  <a:pt x="3952" y="69867"/>
                </a:lnTo>
                <a:lnTo>
                  <a:pt x="0" y="50291"/>
                </a:lnTo>
                <a:close/>
              </a:path>
            </a:pathLst>
          </a:custGeom>
          <a:ln w="10668">
            <a:solidFill>
              <a:srgbClr val="438DD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478772" y="1426463"/>
            <a:ext cx="111251" cy="1112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612884" y="1481327"/>
            <a:ext cx="111251" cy="1112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49995" y="1495805"/>
            <a:ext cx="100965" cy="100965"/>
          </a:xfrm>
          <a:custGeom>
            <a:avLst/>
            <a:gdLst/>
            <a:ahLst/>
            <a:cxnLst/>
            <a:rect l="l" t="t" r="r" b="b"/>
            <a:pathLst>
              <a:path w="100965" h="100965">
                <a:moveTo>
                  <a:pt x="50292" y="0"/>
                </a:moveTo>
                <a:lnTo>
                  <a:pt x="30716" y="3952"/>
                </a:lnTo>
                <a:lnTo>
                  <a:pt x="14730" y="14730"/>
                </a:lnTo>
                <a:lnTo>
                  <a:pt x="3952" y="30716"/>
                </a:lnTo>
                <a:lnTo>
                  <a:pt x="0" y="50291"/>
                </a:lnTo>
                <a:lnTo>
                  <a:pt x="3952" y="69867"/>
                </a:lnTo>
                <a:lnTo>
                  <a:pt x="14730" y="85853"/>
                </a:lnTo>
                <a:lnTo>
                  <a:pt x="30716" y="96631"/>
                </a:lnTo>
                <a:lnTo>
                  <a:pt x="50292" y="100583"/>
                </a:lnTo>
                <a:lnTo>
                  <a:pt x="69867" y="96631"/>
                </a:lnTo>
                <a:lnTo>
                  <a:pt x="85853" y="85853"/>
                </a:lnTo>
                <a:lnTo>
                  <a:pt x="96631" y="69867"/>
                </a:lnTo>
                <a:lnTo>
                  <a:pt x="100584" y="50291"/>
                </a:lnTo>
                <a:lnTo>
                  <a:pt x="96631" y="30716"/>
                </a:lnTo>
                <a:lnTo>
                  <a:pt x="85853" y="14730"/>
                </a:lnTo>
                <a:lnTo>
                  <a:pt x="69867" y="3952"/>
                </a:lnTo>
                <a:lnTo>
                  <a:pt x="50292" y="0"/>
                </a:lnTo>
                <a:close/>
              </a:path>
            </a:pathLst>
          </a:custGeom>
          <a:solidFill>
            <a:srgbClr val="2F83D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349995" y="1495805"/>
            <a:ext cx="100965" cy="100965"/>
          </a:xfrm>
          <a:custGeom>
            <a:avLst/>
            <a:gdLst/>
            <a:ahLst/>
            <a:cxnLst/>
            <a:rect l="l" t="t" r="r" b="b"/>
            <a:pathLst>
              <a:path w="100965" h="100965">
                <a:moveTo>
                  <a:pt x="0" y="50291"/>
                </a:moveTo>
                <a:lnTo>
                  <a:pt x="3952" y="30716"/>
                </a:lnTo>
                <a:lnTo>
                  <a:pt x="14730" y="14730"/>
                </a:lnTo>
                <a:lnTo>
                  <a:pt x="30716" y="3952"/>
                </a:lnTo>
                <a:lnTo>
                  <a:pt x="50292" y="0"/>
                </a:lnTo>
                <a:lnTo>
                  <a:pt x="69867" y="3952"/>
                </a:lnTo>
                <a:lnTo>
                  <a:pt x="85853" y="14730"/>
                </a:lnTo>
                <a:lnTo>
                  <a:pt x="96631" y="30716"/>
                </a:lnTo>
                <a:lnTo>
                  <a:pt x="100584" y="50291"/>
                </a:lnTo>
                <a:lnTo>
                  <a:pt x="96631" y="69867"/>
                </a:lnTo>
                <a:lnTo>
                  <a:pt x="85853" y="85853"/>
                </a:lnTo>
                <a:lnTo>
                  <a:pt x="69867" y="96631"/>
                </a:lnTo>
                <a:lnTo>
                  <a:pt x="50292" y="100583"/>
                </a:lnTo>
                <a:lnTo>
                  <a:pt x="30716" y="96631"/>
                </a:lnTo>
                <a:lnTo>
                  <a:pt x="14730" y="85853"/>
                </a:lnTo>
                <a:lnTo>
                  <a:pt x="3952" y="69867"/>
                </a:lnTo>
                <a:lnTo>
                  <a:pt x="0" y="50291"/>
                </a:lnTo>
                <a:close/>
              </a:path>
            </a:pathLst>
          </a:custGeom>
          <a:ln w="10668">
            <a:solidFill>
              <a:srgbClr val="2F83D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44661" y="1659634"/>
            <a:ext cx="111251" cy="1112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65191" y="4051558"/>
            <a:ext cx="6701790" cy="1673860"/>
          </a:xfrm>
          <a:custGeom>
            <a:avLst/>
            <a:gdLst/>
            <a:ahLst/>
            <a:cxnLst/>
            <a:rect l="l" t="t" r="r" b="b"/>
            <a:pathLst>
              <a:path w="6701790" h="1673860">
                <a:moveTo>
                  <a:pt x="6422898" y="0"/>
                </a:moveTo>
                <a:lnTo>
                  <a:pt x="278892" y="0"/>
                </a:lnTo>
                <a:lnTo>
                  <a:pt x="233654" y="3650"/>
                </a:lnTo>
                <a:lnTo>
                  <a:pt x="190741" y="14218"/>
                </a:lnTo>
                <a:lnTo>
                  <a:pt x="150726" y="31129"/>
                </a:lnTo>
                <a:lnTo>
                  <a:pt x="114182" y="53810"/>
                </a:lnTo>
                <a:lnTo>
                  <a:pt x="81686" y="81686"/>
                </a:lnTo>
                <a:lnTo>
                  <a:pt x="53810" y="114182"/>
                </a:lnTo>
                <a:lnTo>
                  <a:pt x="31129" y="150726"/>
                </a:lnTo>
                <a:lnTo>
                  <a:pt x="14218" y="190741"/>
                </a:lnTo>
                <a:lnTo>
                  <a:pt x="3650" y="233654"/>
                </a:lnTo>
                <a:lnTo>
                  <a:pt x="0" y="278892"/>
                </a:lnTo>
                <a:lnTo>
                  <a:pt x="0" y="1394447"/>
                </a:lnTo>
                <a:lnTo>
                  <a:pt x="3650" y="1439687"/>
                </a:lnTo>
                <a:lnTo>
                  <a:pt x="14218" y="1482604"/>
                </a:lnTo>
                <a:lnTo>
                  <a:pt x="31129" y="1522621"/>
                </a:lnTo>
                <a:lnTo>
                  <a:pt x="53810" y="1559166"/>
                </a:lnTo>
                <a:lnTo>
                  <a:pt x="81686" y="1591664"/>
                </a:lnTo>
                <a:lnTo>
                  <a:pt x="114182" y="1619540"/>
                </a:lnTo>
                <a:lnTo>
                  <a:pt x="150726" y="1642221"/>
                </a:lnTo>
                <a:lnTo>
                  <a:pt x="190741" y="1659133"/>
                </a:lnTo>
                <a:lnTo>
                  <a:pt x="233654" y="1669701"/>
                </a:lnTo>
                <a:lnTo>
                  <a:pt x="278892" y="1673352"/>
                </a:lnTo>
                <a:lnTo>
                  <a:pt x="6422898" y="1673352"/>
                </a:lnTo>
                <a:lnTo>
                  <a:pt x="6468135" y="1669701"/>
                </a:lnTo>
                <a:lnTo>
                  <a:pt x="6511048" y="1659133"/>
                </a:lnTo>
                <a:lnTo>
                  <a:pt x="6551063" y="1642221"/>
                </a:lnTo>
                <a:lnTo>
                  <a:pt x="6587607" y="1619540"/>
                </a:lnTo>
                <a:lnTo>
                  <a:pt x="6620103" y="1591664"/>
                </a:lnTo>
                <a:lnTo>
                  <a:pt x="6647979" y="1559166"/>
                </a:lnTo>
                <a:lnTo>
                  <a:pt x="6670660" y="1522621"/>
                </a:lnTo>
                <a:lnTo>
                  <a:pt x="6687571" y="1482604"/>
                </a:lnTo>
                <a:lnTo>
                  <a:pt x="6698139" y="1439687"/>
                </a:lnTo>
                <a:lnTo>
                  <a:pt x="6701790" y="1394447"/>
                </a:lnTo>
                <a:lnTo>
                  <a:pt x="6701790" y="278892"/>
                </a:lnTo>
                <a:lnTo>
                  <a:pt x="6698139" y="233654"/>
                </a:lnTo>
                <a:lnTo>
                  <a:pt x="6687571" y="190741"/>
                </a:lnTo>
                <a:lnTo>
                  <a:pt x="6670660" y="150726"/>
                </a:lnTo>
                <a:lnTo>
                  <a:pt x="6647979" y="114182"/>
                </a:lnTo>
                <a:lnTo>
                  <a:pt x="6620103" y="81686"/>
                </a:lnTo>
                <a:lnTo>
                  <a:pt x="6587607" y="53810"/>
                </a:lnTo>
                <a:lnTo>
                  <a:pt x="6551063" y="31129"/>
                </a:lnTo>
                <a:lnTo>
                  <a:pt x="6511048" y="14218"/>
                </a:lnTo>
                <a:lnTo>
                  <a:pt x="6468135" y="3650"/>
                </a:lnTo>
                <a:lnTo>
                  <a:pt x="6422898" y="0"/>
                </a:lnTo>
                <a:close/>
              </a:path>
            </a:pathLst>
          </a:custGeom>
          <a:solidFill>
            <a:srgbClr val="629D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93725" y="4179840"/>
            <a:ext cx="4086860" cy="1391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課程單元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(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二)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學生學習歷程檔案建置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94938" y="3657600"/>
            <a:ext cx="1733550" cy="15468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694938" y="3657600"/>
            <a:ext cx="1733550" cy="1546860"/>
          </a:xfrm>
          <a:custGeom>
            <a:avLst/>
            <a:gdLst/>
            <a:ahLst/>
            <a:cxnLst/>
            <a:rect l="l" t="t" r="r" b="b"/>
            <a:pathLst>
              <a:path w="1733550" h="1546860">
                <a:moveTo>
                  <a:pt x="0" y="773430"/>
                </a:moveTo>
                <a:lnTo>
                  <a:pt x="1471" y="727985"/>
                </a:lnTo>
                <a:lnTo>
                  <a:pt x="5831" y="683232"/>
                </a:lnTo>
                <a:lnTo>
                  <a:pt x="12998" y="639242"/>
                </a:lnTo>
                <a:lnTo>
                  <a:pt x="22892" y="596090"/>
                </a:lnTo>
                <a:lnTo>
                  <a:pt x="35430" y="553846"/>
                </a:lnTo>
                <a:lnTo>
                  <a:pt x="50532" y="512584"/>
                </a:lnTo>
                <a:lnTo>
                  <a:pt x="68116" y="472376"/>
                </a:lnTo>
                <a:lnTo>
                  <a:pt x="88100" y="433295"/>
                </a:lnTo>
                <a:lnTo>
                  <a:pt x="110405" y="395414"/>
                </a:lnTo>
                <a:lnTo>
                  <a:pt x="134947" y="358804"/>
                </a:lnTo>
                <a:lnTo>
                  <a:pt x="161647" y="323538"/>
                </a:lnTo>
                <a:lnTo>
                  <a:pt x="190422" y="289689"/>
                </a:lnTo>
                <a:lnTo>
                  <a:pt x="221191" y="257330"/>
                </a:lnTo>
                <a:lnTo>
                  <a:pt x="253874" y="226533"/>
                </a:lnTo>
                <a:lnTo>
                  <a:pt x="288388" y="197370"/>
                </a:lnTo>
                <a:lnTo>
                  <a:pt x="324653" y="169914"/>
                </a:lnTo>
                <a:lnTo>
                  <a:pt x="362587" y="144238"/>
                </a:lnTo>
                <a:lnTo>
                  <a:pt x="402109" y="120414"/>
                </a:lnTo>
                <a:lnTo>
                  <a:pt x="443138" y="98514"/>
                </a:lnTo>
                <a:lnTo>
                  <a:pt x="485591" y="78612"/>
                </a:lnTo>
                <a:lnTo>
                  <a:pt x="529389" y="60780"/>
                </a:lnTo>
                <a:lnTo>
                  <a:pt x="574449" y="45090"/>
                </a:lnTo>
                <a:lnTo>
                  <a:pt x="620691" y="31614"/>
                </a:lnTo>
                <a:lnTo>
                  <a:pt x="668033" y="20426"/>
                </a:lnTo>
                <a:lnTo>
                  <a:pt x="716393" y="11598"/>
                </a:lnTo>
                <a:lnTo>
                  <a:pt x="765691" y="5203"/>
                </a:lnTo>
                <a:lnTo>
                  <a:pt x="815845" y="1312"/>
                </a:lnTo>
                <a:lnTo>
                  <a:pt x="866775" y="0"/>
                </a:lnTo>
                <a:lnTo>
                  <a:pt x="917704" y="1312"/>
                </a:lnTo>
                <a:lnTo>
                  <a:pt x="967858" y="5203"/>
                </a:lnTo>
                <a:lnTo>
                  <a:pt x="1017156" y="11598"/>
                </a:lnTo>
                <a:lnTo>
                  <a:pt x="1065516" y="20426"/>
                </a:lnTo>
                <a:lnTo>
                  <a:pt x="1112858" y="31614"/>
                </a:lnTo>
                <a:lnTo>
                  <a:pt x="1159100" y="45090"/>
                </a:lnTo>
                <a:lnTo>
                  <a:pt x="1204160" y="60780"/>
                </a:lnTo>
                <a:lnTo>
                  <a:pt x="1247958" y="78612"/>
                </a:lnTo>
                <a:lnTo>
                  <a:pt x="1290411" y="98514"/>
                </a:lnTo>
                <a:lnTo>
                  <a:pt x="1331440" y="120414"/>
                </a:lnTo>
                <a:lnTo>
                  <a:pt x="1370962" y="144238"/>
                </a:lnTo>
                <a:lnTo>
                  <a:pt x="1408896" y="169914"/>
                </a:lnTo>
                <a:lnTo>
                  <a:pt x="1445161" y="197370"/>
                </a:lnTo>
                <a:lnTo>
                  <a:pt x="1479675" y="226533"/>
                </a:lnTo>
                <a:lnTo>
                  <a:pt x="1512358" y="257330"/>
                </a:lnTo>
                <a:lnTo>
                  <a:pt x="1543127" y="289689"/>
                </a:lnTo>
                <a:lnTo>
                  <a:pt x="1571902" y="323538"/>
                </a:lnTo>
                <a:lnTo>
                  <a:pt x="1598602" y="358804"/>
                </a:lnTo>
                <a:lnTo>
                  <a:pt x="1623144" y="395414"/>
                </a:lnTo>
                <a:lnTo>
                  <a:pt x="1645449" y="433295"/>
                </a:lnTo>
                <a:lnTo>
                  <a:pt x="1665433" y="472376"/>
                </a:lnTo>
                <a:lnTo>
                  <a:pt x="1683017" y="512584"/>
                </a:lnTo>
                <a:lnTo>
                  <a:pt x="1698119" y="553846"/>
                </a:lnTo>
                <a:lnTo>
                  <a:pt x="1710657" y="596090"/>
                </a:lnTo>
                <a:lnTo>
                  <a:pt x="1720551" y="639242"/>
                </a:lnTo>
                <a:lnTo>
                  <a:pt x="1727718" y="683232"/>
                </a:lnTo>
                <a:lnTo>
                  <a:pt x="1732078" y="727985"/>
                </a:lnTo>
                <a:lnTo>
                  <a:pt x="1733550" y="773430"/>
                </a:lnTo>
                <a:lnTo>
                  <a:pt x="1732078" y="818874"/>
                </a:lnTo>
                <a:lnTo>
                  <a:pt x="1727718" y="863627"/>
                </a:lnTo>
                <a:lnTo>
                  <a:pt x="1720551" y="907617"/>
                </a:lnTo>
                <a:lnTo>
                  <a:pt x="1710657" y="950769"/>
                </a:lnTo>
                <a:lnTo>
                  <a:pt x="1698119" y="993013"/>
                </a:lnTo>
                <a:lnTo>
                  <a:pt x="1683017" y="1034275"/>
                </a:lnTo>
                <a:lnTo>
                  <a:pt x="1665433" y="1074483"/>
                </a:lnTo>
                <a:lnTo>
                  <a:pt x="1645449" y="1113564"/>
                </a:lnTo>
                <a:lnTo>
                  <a:pt x="1623144" y="1151445"/>
                </a:lnTo>
                <a:lnTo>
                  <a:pt x="1598602" y="1188055"/>
                </a:lnTo>
                <a:lnTo>
                  <a:pt x="1571902" y="1223321"/>
                </a:lnTo>
                <a:lnTo>
                  <a:pt x="1543127" y="1257170"/>
                </a:lnTo>
                <a:lnTo>
                  <a:pt x="1512358" y="1289529"/>
                </a:lnTo>
                <a:lnTo>
                  <a:pt x="1479675" y="1320326"/>
                </a:lnTo>
                <a:lnTo>
                  <a:pt x="1445161" y="1349489"/>
                </a:lnTo>
                <a:lnTo>
                  <a:pt x="1408896" y="1376945"/>
                </a:lnTo>
                <a:lnTo>
                  <a:pt x="1370962" y="1402621"/>
                </a:lnTo>
                <a:lnTo>
                  <a:pt x="1331440" y="1426445"/>
                </a:lnTo>
                <a:lnTo>
                  <a:pt x="1290411" y="1448345"/>
                </a:lnTo>
                <a:lnTo>
                  <a:pt x="1247958" y="1468247"/>
                </a:lnTo>
                <a:lnTo>
                  <a:pt x="1204160" y="1486079"/>
                </a:lnTo>
                <a:lnTo>
                  <a:pt x="1159100" y="1501769"/>
                </a:lnTo>
                <a:lnTo>
                  <a:pt x="1112858" y="1515245"/>
                </a:lnTo>
                <a:lnTo>
                  <a:pt x="1065516" y="1526433"/>
                </a:lnTo>
                <a:lnTo>
                  <a:pt x="1017156" y="1535261"/>
                </a:lnTo>
                <a:lnTo>
                  <a:pt x="967858" y="1541656"/>
                </a:lnTo>
                <a:lnTo>
                  <a:pt x="917704" y="1545547"/>
                </a:lnTo>
                <a:lnTo>
                  <a:pt x="866775" y="1546860"/>
                </a:lnTo>
                <a:lnTo>
                  <a:pt x="815845" y="1545547"/>
                </a:lnTo>
                <a:lnTo>
                  <a:pt x="765691" y="1541656"/>
                </a:lnTo>
                <a:lnTo>
                  <a:pt x="716393" y="1535261"/>
                </a:lnTo>
                <a:lnTo>
                  <a:pt x="668033" y="1526433"/>
                </a:lnTo>
                <a:lnTo>
                  <a:pt x="620691" y="1515245"/>
                </a:lnTo>
                <a:lnTo>
                  <a:pt x="574449" y="1501769"/>
                </a:lnTo>
                <a:lnTo>
                  <a:pt x="529389" y="1486079"/>
                </a:lnTo>
                <a:lnTo>
                  <a:pt x="485591" y="1468247"/>
                </a:lnTo>
                <a:lnTo>
                  <a:pt x="443138" y="1448345"/>
                </a:lnTo>
                <a:lnTo>
                  <a:pt x="402109" y="1426445"/>
                </a:lnTo>
                <a:lnTo>
                  <a:pt x="362587" y="1402621"/>
                </a:lnTo>
                <a:lnTo>
                  <a:pt x="324653" y="1376945"/>
                </a:lnTo>
                <a:lnTo>
                  <a:pt x="288388" y="1349489"/>
                </a:lnTo>
                <a:lnTo>
                  <a:pt x="253874" y="1320326"/>
                </a:lnTo>
                <a:lnTo>
                  <a:pt x="221191" y="1289529"/>
                </a:lnTo>
                <a:lnTo>
                  <a:pt x="190422" y="1257170"/>
                </a:lnTo>
                <a:lnTo>
                  <a:pt x="161647" y="1223321"/>
                </a:lnTo>
                <a:lnTo>
                  <a:pt x="134947" y="1188055"/>
                </a:lnTo>
                <a:lnTo>
                  <a:pt x="110405" y="1151445"/>
                </a:lnTo>
                <a:lnTo>
                  <a:pt x="88100" y="1113564"/>
                </a:lnTo>
                <a:lnTo>
                  <a:pt x="68116" y="1074483"/>
                </a:lnTo>
                <a:lnTo>
                  <a:pt x="50532" y="1034275"/>
                </a:lnTo>
                <a:lnTo>
                  <a:pt x="35430" y="993013"/>
                </a:lnTo>
                <a:lnTo>
                  <a:pt x="22892" y="950769"/>
                </a:lnTo>
                <a:lnTo>
                  <a:pt x="12998" y="907617"/>
                </a:lnTo>
                <a:lnTo>
                  <a:pt x="5831" y="863627"/>
                </a:lnTo>
                <a:lnTo>
                  <a:pt x="1471" y="818874"/>
                </a:lnTo>
                <a:lnTo>
                  <a:pt x="0" y="773430"/>
                </a:lnTo>
                <a:close/>
              </a:path>
            </a:pathLst>
          </a:custGeom>
          <a:ln w="106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81421" y="1863854"/>
            <a:ext cx="6457950" cy="1689735"/>
          </a:xfrm>
          <a:custGeom>
            <a:avLst/>
            <a:gdLst/>
            <a:ahLst/>
            <a:cxnLst/>
            <a:rect l="l" t="t" r="r" b="b"/>
            <a:pathLst>
              <a:path w="6457950" h="1689735">
                <a:moveTo>
                  <a:pt x="6176391" y="0"/>
                </a:moveTo>
                <a:lnTo>
                  <a:pt x="281559" y="0"/>
                </a:lnTo>
                <a:lnTo>
                  <a:pt x="235889" y="3685"/>
                </a:lnTo>
                <a:lnTo>
                  <a:pt x="192565" y="14354"/>
                </a:lnTo>
                <a:lnTo>
                  <a:pt x="152167" y="31427"/>
                </a:lnTo>
                <a:lnTo>
                  <a:pt x="115274" y="54325"/>
                </a:lnTo>
                <a:lnTo>
                  <a:pt x="82467" y="82467"/>
                </a:lnTo>
                <a:lnTo>
                  <a:pt x="54325" y="115274"/>
                </a:lnTo>
                <a:lnTo>
                  <a:pt x="31427" y="152167"/>
                </a:lnTo>
                <a:lnTo>
                  <a:pt x="14354" y="192565"/>
                </a:lnTo>
                <a:lnTo>
                  <a:pt x="3685" y="235889"/>
                </a:lnTo>
                <a:lnTo>
                  <a:pt x="0" y="281559"/>
                </a:lnTo>
                <a:lnTo>
                  <a:pt x="0" y="1407795"/>
                </a:lnTo>
                <a:lnTo>
                  <a:pt x="3685" y="1453464"/>
                </a:lnTo>
                <a:lnTo>
                  <a:pt x="14354" y="1496788"/>
                </a:lnTo>
                <a:lnTo>
                  <a:pt x="31427" y="1537186"/>
                </a:lnTo>
                <a:lnTo>
                  <a:pt x="54325" y="1574079"/>
                </a:lnTo>
                <a:lnTo>
                  <a:pt x="82467" y="1606886"/>
                </a:lnTo>
                <a:lnTo>
                  <a:pt x="115274" y="1635028"/>
                </a:lnTo>
                <a:lnTo>
                  <a:pt x="152167" y="1657926"/>
                </a:lnTo>
                <a:lnTo>
                  <a:pt x="192565" y="1674999"/>
                </a:lnTo>
                <a:lnTo>
                  <a:pt x="235889" y="1685668"/>
                </a:lnTo>
                <a:lnTo>
                  <a:pt x="281559" y="1689354"/>
                </a:lnTo>
                <a:lnTo>
                  <a:pt x="6176391" y="1689354"/>
                </a:lnTo>
                <a:lnTo>
                  <a:pt x="6222060" y="1685668"/>
                </a:lnTo>
                <a:lnTo>
                  <a:pt x="6265384" y="1674999"/>
                </a:lnTo>
                <a:lnTo>
                  <a:pt x="6305782" y="1657926"/>
                </a:lnTo>
                <a:lnTo>
                  <a:pt x="6342675" y="1635028"/>
                </a:lnTo>
                <a:lnTo>
                  <a:pt x="6375482" y="1606886"/>
                </a:lnTo>
                <a:lnTo>
                  <a:pt x="6403624" y="1574079"/>
                </a:lnTo>
                <a:lnTo>
                  <a:pt x="6426522" y="1537186"/>
                </a:lnTo>
                <a:lnTo>
                  <a:pt x="6443595" y="1496788"/>
                </a:lnTo>
                <a:lnTo>
                  <a:pt x="6454264" y="1453464"/>
                </a:lnTo>
                <a:lnTo>
                  <a:pt x="6457950" y="1407795"/>
                </a:lnTo>
                <a:lnTo>
                  <a:pt x="6457950" y="281559"/>
                </a:lnTo>
                <a:lnTo>
                  <a:pt x="6454264" y="235889"/>
                </a:lnTo>
                <a:lnTo>
                  <a:pt x="6443595" y="192565"/>
                </a:lnTo>
                <a:lnTo>
                  <a:pt x="6426522" y="152167"/>
                </a:lnTo>
                <a:lnTo>
                  <a:pt x="6403624" y="115274"/>
                </a:lnTo>
                <a:lnTo>
                  <a:pt x="6375482" y="82467"/>
                </a:lnTo>
                <a:lnTo>
                  <a:pt x="6342675" y="54325"/>
                </a:lnTo>
                <a:lnTo>
                  <a:pt x="6305782" y="31427"/>
                </a:lnTo>
                <a:lnTo>
                  <a:pt x="6265384" y="14354"/>
                </a:lnTo>
                <a:lnTo>
                  <a:pt x="6222060" y="3685"/>
                </a:lnTo>
                <a:lnTo>
                  <a:pt x="6176391" y="0"/>
                </a:lnTo>
                <a:close/>
              </a:path>
            </a:pathLst>
          </a:custGeom>
          <a:solidFill>
            <a:srgbClr val="EBE9E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032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課程單元</a:t>
            </a:r>
            <a:r>
              <a:rPr spc="-10" dirty="0"/>
              <a:t>(</a:t>
            </a:r>
            <a:r>
              <a:rPr spc="-5" dirty="0"/>
              <a:t>一)</a:t>
            </a:r>
          </a:p>
          <a:p>
            <a:pPr marL="5140325">
              <a:lnSpc>
                <a:spcPct val="100000"/>
              </a:lnSpc>
              <a:spcBef>
                <a:spcPts val="3080"/>
              </a:spcBef>
            </a:pPr>
            <a:r>
              <a:rPr spc="-5" dirty="0"/>
              <a:t>UCAN職能診斷平台操作及測驗</a:t>
            </a:r>
          </a:p>
        </p:txBody>
      </p:sp>
      <p:sp>
        <p:nvSpPr>
          <p:cNvPr id="21" name="object 21"/>
          <p:cNvSpPr/>
          <p:nvPr/>
        </p:nvSpPr>
        <p:spPr>
          <a:xfrm>
            <a:off x="3869435" y="1533906"/>
            <a:ext cx="1799081" cy="16741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69435" y="1533905"/>
            <a:ext cx="1799589" cy="1674495"/>
          </a:xfrm>
          <a:custGeom>
            <a:avLst/>
            <a:gdLst/>
            <a:ahLst/>
            <a:cxnLst/>
            <a:rect l="l" t="t" r="r" b="b"/>
            <a:pathLst>
              <a:path w="1799589" h="1674495">
                <a:moveTo>
                  <a:pt x="0" y="837057"/>
                </a:moveTo>
                <a:lnTo>
                  <a:pt x="1331" y="791130"/>
                </a:lnTo>
                <a:lnTo>
                  <a:pt x="5278" y="745850"/>
                </a:lnTo>
                <a:lnTo>
                  <a:pt x="11773" y="701282"/>
                </a:lnTo>
                <a:lnTo>
                  <a:pt x="20747" y="657488"/>
                </a:lnTo>
                <a:lnTo>
                  <a:pt x="32132" y="614534"/>
                </a:lnTo>
                <a:lnTo>
                  <a:pt x="45859" y="572482"/>
                </a:lnTo>
                <a:lnTo>
                  <a:pt x="61859" y="531397"/>
                </a:lnTo>
                <a:lnTo>
                  <a:pt x="80064" y="491342"/>
                </a:lnTo>
                <a:lnTo>
                  <a:pt x="100405" y="452381"/>
                </a:lnTo>
                <a:lnTo>
                  <a:pt x="122814" y="414578"/>
                </a:lnTo>
                <a:lnTo>
                  <a:pt x="147222" y="377997"/>
                </a:lnTo>
                <a:lnTo>
                  <a:pt x="173560" y="342702"/>
                </a:lnTo>
                <a:lnTo>
                  <a:pt x="201760" y="308756"/>
                </a:lnTo>
                <a:lnTo>
                  <a:pt x="231753" y="276224"/>
                </a:lnTo>
                <a:lnTo>
                  <a:pt x="263471" y="245168"/>
                </a:lnTo>
                <a:lnTo>
                  <a:pt x="296844" y="215654"/>
                </a:lnTo>
                <a:lnTo>
                  <a:pt x="331805" y="187744"/>
                </a:lnTo>
                <a:lnTo>
                  <a:pt x="368285" y="161503"/>
                </a:lnTo>
                <a:lnTo>
                  <a:pt x="406215" y="136995"/>
                </a:lnTo>
                <a:lnTo>
                  <a:pt x="445527" y="114283"/>
                </a:lnTo>
                <a:lnTo>
                  <a:pt x="486151" y="93430"/>
                </a:lnTo>
                <a:lnTo>
                  <a:pt x="528021" y="74502"/>
                </a:lnTo>
                <a:lnTo>
                  <a:pt x="571065" y="57562"/>
                </a:lnTo>
                <a:lnTo>
                  <a:pt x="615218" y="42673"/>
                </a:lnTo>
                <a:lnTo>
                  <a:pt x="660408" y="29900"/>
                </a:lnTo>
                <a:lnTo>
                  <a:pt x="706569" y="19306"/>
                </a:lnTo>
                <a:lnTo>
                  <a:pt x="753631" y="10955"/>
                </a:lnTo>
                <a:lnTo>
                  <a:pt x="801526" y="4911"/>
                </a:lnTo>
                <a:lnTo>
                  <a:pt x="850186" y="1238"/>
                </a:lnTo>
                <a:lnTo>
                  <a:pt x="899541" y="0"/>
                </a:lnTo>
                <a:lnTo>
                  <a:pt x="948895" y="1238"/>
                </a:lnTo>
                <a:lnTo>
                  <a:pt x="997555" y="4911"/>
                </a:lnTo>
                <a:lnTo>
                  <a:pt x="1045450" y="10955"/>
                </a:lnTo>
                <a:lnTo>
                  <a:pt x="1092512" y="19306"/>
                </a:lnTo>
                <a:lnTo>
                  <a:pt x="1138673" y="29900"/>
                </a:lnTo>
                <a:lnTo>
                  <a:pt x="1183863" y="42673"/>
                </a:lnTo>
                <a:lnTo>
                  <a:pt x="1228016" y="57562"/>
                </a:lnTo>
                <a:lnTo>
                  <a:pt x="1271060" y="74502"/>
                </a:lnTo>
                <a:lnTo>
                  <a:pt x="1312930" y="93430"/>
                </a:lnTo>
                <a:lnTo>
                  <a:pt x="1353554" y="114283"/>
                </a:lnTo>
                <a:lnTo>
                  <a:pt x="1392866" y="136995"/>
                </a:lnTo>
                <a:lnTo>
                  <a:pt x="1430796" y="161503"/>
                </a:lnTo>
                <a:lnTo>
                  <a:pt x="1467276" y="187744"/>
                </a:lnTo>
                <a:lnTo>
                  <a:pt x="1502237" y="215654"/>
                </a:lnTo>
                <a:lnTo>
                  <a:pt x="1535610" y="245168"/>
                </a:lnTo>
                <a:lnTo>
                  <a:pt x="1567328" y="276224"/>
                </a:lnTo>
                <a:lnTo>
                  <a:pt x="1597321" y="308756"/>
                </a:lnTo>
                <a:lnTo>
                  <a:pt x="1625521" y="342702"/>
                </a:lnTo>
                <a:lnTo>
                  <a:pt x="1651859" y="377997"/>
                </a:lnTo>
                <a:lnTo>
                  <a:pt x="1676267" y="414578"/>
                </a:lnTo>
                <a:lnTo>
                  <a:pt x="1698676" y="452381"/>
                </a:lnTo>
                <a:lnTo>
                  <a:pt x="1719017" y="491342"/>
                </a:lnTo>
                <a:lnTo>
                  <a:pt x="1737222" y="531397"/>
                </a:lnTo>
                <a:lnTo>
                  <a:pt x="1753222" y="572482"/>
                </a:lnTo>
                <a:lnTo>
                  <a:pt x="1766949" y="614534"/>
                </a:lnTo>
                <a:lnTo>
                  <a:pt x="1778334" y="657488"/>
                </a:lnTo>
                <a:lnTo>
                  <a:pt x="1787308" y="701282"/>
                </a:lnTo>
                <a:lnTo>
                  <a:pt x="1793803" y="745850"/>
                </a:lnTo>
                <a:lnTo>
                  <a:pt x="1797750" y="791130"/>
                </a:lnTo>
                <a:lnTo>
                  <a:pt x="1799082" y="837057"/>
                </a:lnTo>
                <a:lnTo>
                  <a:pt x="1797750" y="882983"/>
                </a:lnTo>
                <a:lnTo>
                  <a:pt x="1793803" y="928263"/>
                </a:lnTo>
                <a:lnTo>
                  <a:pt x="1787308" y="972831"/>
                </a:lnTo>
                <a:lnTo>
                  <a:pt x="1778334" y="1016625"/>
                </a:lnTo>
                <a:lnTo>
                  <a:pt x="1766949" y="1059579"/>
                </a:lnTo>
                <a:lnTo>
                  <a:pt x="1753222" y="1101631"/>
                </a:lnTo>
                <a:lnTo>
                  <a:pt x="1737222" y="1142716"/>
                </a:lnTo>
                <a:lnTo>
                  <a:pt x="1719017" y="1182771"/>
                </a:lnTo>
                <a:lnTo>
                  <a:pt x="1698676" y="1221732"/>
                </a:lnTo>
                <a:lnTo>
                  <a:pt x="1676267" y="1259535"/>
                </a:lnTo>
                <a:lnTo>
                  <a:pt x="1651859" y="1296116"/>
                </a:lnTo>
                <a:lnTo>
                  <a:pt x="1625521" y="1331411"/>
                </a:lnTo>
                <a:lnTo>
                  <a:pt x="1597321" y="1365357"/>
                </a:lnTo>
                <a:lnTo>
                  <a:pt x="1567328" y="1397889"/>
                </a:lnTo>
                <a:lnTo>
                  <a:pt x="1535610" y="1428945"/>
                </a:lnTo>
                <a:lnTo>
                  <a:pt x="1502237" y="1458459"/>
                </a:lnTo>
                <a:lnTo>
                  <a:pt x="1467276" y="1486369"/>
                </a:lnTo>
                <a:lnTo>
                  <a:pt x="1430796" y="1512610"/>
                </a:lnTo>
                <a:lnTo>
                  <a:pt x="1392866" y="1537118"/>
                </a:lnTo>
                <a:lnTo>
                  <a:pt x="1353554" y="1559830"/>
                </a:lnTo>
                <a:lnTo>
                  <a:pt x="1312930" y="1580683"/>
                </a:lnTo>
                <a:lnTo>
                  <a:pt x="1271060" y="1599611"/>
                </a:lnTo>
                <a:lnTo>
                  <a:pt x="1228016" y="1616551"/>
                </a:lnTo>
                <a:lnTo>
                  <a:pt x="1183863" y="1631440"/>
                </a:lnTo>
                <a:lnTo>
                  <a:pt x="1138673" y="1644213"/>
                </a:lnTo>
                <a:lnTo>
                  <a:pt x="1092512" y="1654807"/>
                </a:lnTo>
                <a:lnTo>
                  <a:pt x="1045450" y="1663158"/>
                </a:lnTo>
                <a:lnTo>
                  <a:pt x="997555" y="1669202"/>
                </a:lnTo>
                <a:lnTo>
                  <a:pt x="948895" y="1672875"/>
                </a:lnTo>
                <a:lnTo>
                  <a:pt x="899541" y="1674114"/>
                </a:lnTo>
                <a:lnTo>
                  <a:pt x="850186" y="1672875"/>
                </a:lnTo>
                <a:lnTo>
                  <a:pt x="801526" y="1669202"/>
                </a:lnTo>
                <a:lnTo>
                  <a:pt x="753631" y="1663158"/>
                </a:lnTo>
                <a:lnTo>
                  <a:pt x="706569" y="1654807"/>
                </a:lnTo>
                <a:lnTo>
                  <a:pt x="660408" y="1644213"/>
                </a:lnTo>
                <a:lnTo>
                  <a:pt x="615218" y="1631440"/>
                </a:lnTo>
                <a:lnTo>
                  <a:pt x="571065" y="1616551"/>
                </a:lnTo>
                <a:lnTo>
                  <a:pt x="528021" y="1599611"/>
                </a:lnTo>
                <a:lnTo>
                  <a:pt x="486151" y="1580683"/>
                </a:lnTo>
                <a:lnTo>
                  <a:pt x="445527" y="1559830"/>
                </a:lnTo>
                <a:lnTo>
                  <a:pt x="406215" y="1537118"/>
                </a:lnTo>
                <a:lnTo>
                  <a:pt x="368285" y="1512610"/>
                </a:lnTo>
                <a:lnTo>
                  <a:pt x="331805" y="1486369"/>
                </a:lnTo>
                <a:lnTo>
                  <a:pt x="296844" y="1458459"/>
                </a:lnTo>
                <a:lnTo>
                  <a:pt x="263471" y="1428945"/>
                </a:lnTo>
                <a:lnTo>
                  <a:pt x="231753" y="1397889"/>
                </a:lnTo>
                <a:lnTo>
                  <a:pt x="201760" y="1365357"/>
                </a:lnTo>
                <a:lnTo>
                  <a:pt x="173560" y="1331411"/>
                </a:lnTo>
                <a:lnTo>
                  <a:pt x="147222" y="1296116"/>
                </a:lnTo>
                <a:lnTo>
                  <a:pt x="122814" y="1259535"/>
                </a:lnTo>
                <a:lnTo>
                  <a:pt x="100405" y="1221732"/>
                </a:lnTo>
                <a:lnTo>
                  <a:pt x="80064" y="1182771"/>
                </a:lnTo>
                <a:lnTo>
                  <a:pt x="61859" y="1142716"/>
                </a:lnTo>
                <a:lnTo>
                  <a:pt x="45859" y="1101631"/>
                </a:lnTo>
                <a:lnTo>
                  <a:pt x="32132" y="1059579"/>
                </a:lnTo>
                <a:lnTo>
                  <a:pt x="20747" y="1016625"/>
                </a:lnTo>
                <a:lnTo>
                  <a:pt x="11773" y="972831"/>
                </a:lnTo>
                <a:lnTo>
                  <a:pt x="5278" y="928263"/>
                </a:lnTo>
                <a:lnTo>
                  <a:pt x="1331" y="882983"/>
                </a:lnTo>
                <a:lnTo>
                  <a:pt x="0" y="837057"/>
                </a:lnTo>
                <a:close/>
              </a:path>
            </a:pathLst>
          </a:custGeom>
          <a:ln w="106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7150" y="2984754"/>
            <a:ext cx="3749350" cy="29827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8684" y="921258"/>
            <a:ext cx="3206483" cy="27797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41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265404" y="640357"/>
            <a:ext cx="6164131" cy="622233"/>
          </a:xfrm>
        </p:spPr>
        <p:txBody>
          <a:bodyPr>
            <a:noAutofit/>
          </a:bodyPr>
          <a:lstStyle/>
          <a:p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諮商與特教資源中心</a:t>
            </a:r>
            <a:endParaRPr lang="zh-TW" alt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</p:nvPr>
        </p:nvGraphicFramePr>
        <p:xfrm>
          <a:off x="3797444" y="1712765"/>
          <a:ext cx="8197331" cy="4782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015F806A-2719-4E31-A10D-1C788BF76B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2235" r="54252"/>
          <a:stretch/>
        </p:blipFill>
        <p:spPr>
          <a:xfrm>
            <a:off x="0" y="761999"/>
            <a:ext cx="3429000" cy="5321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7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矩形 4"/>
          <p:cNvSpPr>
            <a:spLocks noChangeArrowheads="1"/>
          </p:cNvSpPr>
          <p:nvPr/>
        </p:nvSpPr>
        <p:spPr bwMode="auto">
          <a:xfrm>
            <a:off x="3671461" y="807792"/>
            <a:ext cx="5314950" cy="7080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zh-TW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僑外陸生暨住宿服務組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60429" y="1999684"/>
            <a:ext cx="2461363" cy="1642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7306" y="3692111"/>
            <a:ext cx="2468586" cy="1851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18680"/>
          <a:stretch/>
        </p:blipFill>
        <p:spPr>
          <a:xfrm>
            <a:off x="153958" y="1075851"/>
            <a:ext cx="3149118" cy="4132794"/>
          </a:xfrm>
          <a:prstGeom prst="rect">
            <a:avLst/>
          </a:prstGeom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4EF98EB-5C8C-4756-891E-C711FD8CB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4" y="1866899"/>
            <a:ext cx="5425705" cy="378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34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3587375" y="461878"/>
            <a:ext cx="6750566" cy="169277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zh-TW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性平與霸凌課程：</a:t>
            </a:r>
            <a:endParaRPr lang="en-US" altLang="zh-TW" sz="4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>
              <a:defRPr/>
            </a:pPr>
            <a:r>
              <a:rPr lang="zh-TW" alt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性別平等是甚麼事、霸凌跟你有關係</a:t>
            </a:r>
          </a:p>
          <a:p>
            <a:pPr>
              <a:defRPr/>
            </a:pPr>
            <a:endParaRPr lang="zh-TW" altLang="en-US" sz="3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3975214" y="1675738"/>
            <a:ext cx="6457950" cy="470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600"/>
              </a:spcBef>
            </a:pPr>
            <a:r>
              <a:rPr lang="zh-TW" altLang="en-US" sz="3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性別法律與實例</a:t>
            </a:r>
            <a:endParaRPr lang="en-US" altLang="zh-TW" sz="3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性別事件相關的法律問題</a:t>
            </a:r>
            <a:endParaRPr lang="en-US" altLang="zh-TW" sz="26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觸法實例解析</a:t>
            </a:r>
            <a:endParaRPr lang="en-US" altLang="zh-TW" sz="26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zh-TW" altLang="en-US" sz="3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性別平等與愛情</a:t>
            </a:r>
            <a:endParaRPr lang="en-US" altLang="zh-TW" sz="3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人際互動與愛情</a:t>
            </a:r>
            <a:endParaRPr lang="en-US" altLang="zh-TW" sz="26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多元性別</a:t>
            </a:r>
            <a:endParaRPr lang="en-US" altLang="zh-TW" sz="26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">
              <a:spcBef>
                <a:spcPts val="600"/>
              </a:spcBef>
              <a:buClr>
                <a:schemeClr val="accent1"/>
              </a:buClr>
            </a:pPr>
            <a:r>
              <a:rPr lang="zh-TW" altLang="en-US" sz="3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防制校園霸凌</a:t>
            </a:r>
            <a:endParaRPr lang="en-US" altLang="zh-TW" sz="3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將心比心、換位思考</a:t>
            </a:r>
            <a:endParaRPr lang="en-US" altLang="zh-TW" sz="26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不要當冷漠的旁觀者</a:t>
            </a:r>
            <a:endParaRPr lang="zh-TW" altLang="en-US" sz="26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br>
              <a:rPr lang="en-US" altLang="zh-TW" sz="28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8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endParaRPr lang="zh-TW" altLang="en-US" sz="28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zh-TW" altLang="en-US" sz="28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zh-TW" altLang="en-US" sz="26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zh-TW" altLang="en-US" sz="3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 bwMode="auto">
          <a:xfrm>
            <a:off x="3975214" y="5406940"/>
            <a:ext cx="307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endParaRPr lang="en-US" altLang="zh-TW" sz="24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 descr="SDGs 目標5｜實現性別平等，並賦予婦女權力- 未來城市＠天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8" y="3570514"/>
            <a:ext cx="3232435" cy="216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8" y="1082762"/>
            <a:ext cx="3215660" cy="214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39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3975214" y="685646"/>
            <a:ext cx="5314275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zh-TW" altLang="en-US" sz="4000" dirty="0">
                <a:solidFill>
                  <a:srgbClr val="4A66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原住民族學生資源中心</a:t>
            </a:r>
            <a:endParaRPr lang="en-US" altLang="zh-TW" sz="4000" dirty="0">
              <a:solidFill>
                <a:srgbClr val="4A66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4076022" y="2531720"/>
            <a:ext cx="81153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endParaRPr lang="zh-TW" altLang="en-US" sz="24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 bwMode="auto">
          <a:xfrm>
            <a:off x="3975214" y="5406940"/>
            <a:ext cx="307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endParaRPr lang="en-US" altLang="zh-TW" sz="24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75214" y="1410784"/>
            <a:ext cx="4907485" cy="129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  <a:defRPr/>
            </a:pPr>
            <a:r>
              <a:rPr lang="zh-TW" altLang="en-US" sz="3200" kern="0" cap="all" spc="50" dirty="0">
                <a:solidFill>
                  <a:schemeClr val="tx1"/>
                </a:solidFill>
                <a:latin typeface="Novecento wide Book"/>
                <a:ea typeface="金梅毛行書" panose="02010609000101010101" pitchFamily="49" charset="-120"/>
                <a:cs typeface="Novecento wide Book"/>
                <a:sym typeface="Novecento wide Book" charset="0"/>
              </a:rPr>
              <a:t>原住民族群的不明白</a:t>
            </a:r>
            <a:endParaRPr lang="en-US" altLang="zh-TW" sz="3200" kern="0" cap="all" spc="50" dirty="0">
              <a:solidFill>
                <a:schemeClr val="tx1"/>
              </a:solidFill>
              <a:latin typeface="Novecento wide Book"/>
              <a:ea typeface="金梅毛行書" panose="02010609000101010101" pitchFamily="49" charset="-120"/>
              <a:cs typeface="Novecento wide Book"/>
              <a:sym typeface="Novecento wide Book" charset="0"/>
            </a:endParaRPr>
          </a:p>
          <a:p>
            <a:pPr>
              <a:lnSpc>
                <a:spcPts val="5000"/>
              </a:lnSpc>
              <a:defRPr/>
            </a:pPr>
            <a:r>
              <a:rPr lang="zh-TW" altLang="en-US" sz="3200" kern="0" cap="all" spc="50" dirty="0">
                <a:solidFill>
                  <a:schemeClr val="tx1"/>
                </a:solidFill>
                <a:latin typeface="Novecento wide Book"/>
                <a:ea typeface="金梅毛行書" panose="02010609000101010101" pitchFamily="49" charset="-120"/>
                <a:cs typeface="Novecento wide Book"/>
                <a:sym typeface="Novecento wide Book" charset="0"/>
              </a:rPr>
              <a:t>課堂沒教過的微歧視現象</a:t>
            </a:r>
          </a:p>
        </p:txBody>
      </p:sp>
      <p:sp>
        <p:nvSpPr>
          <p:cNvPr id="11" name="標題 1"/>
          <p:cNvSpPr txBox="1">
            <a:spLocks/>
          </p:cNvSpPr>
          <p:nvPr/>
        </p:nvSpPr>
        <p:spPr bwMode="auto">
          <a:xfrm>
            <a:off x="3975214" y="2972592"/>
            <a:ext cx="7367976" cy="25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42900" indent="-342900" algn="l" eaLnBrk="1" hangingPunct="1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認識本校原資中心、原住民族群</a:t>
            </a:r>
            <a:endParaRPr lang="en-US" altLang="zh-TW" sz="3600" dirty="0">
              <a:solidFill>
                <a:srgbClr val="CC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 eaLnBrk="1" hangingPunct="1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打破校</a:t>
            </a:r>
            <a:r>
              <a:rPr lang="en-US" altLang="zh-TW" sz="36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36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</a:t>
            </a:r>
            <a:r>
              <a:rPr lang="en-US" altLang="zh-TW" sz="36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36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刻版印象</a:t>
            </a:r>
            <a:endParaRPr lang="en-US" altLang="zh-TW" sz="3600" dirty="0">
              <a:solidFill>
                <a:srgbClr val="CC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預防校</a:t>
            </a:r>
            <a:r>
              <a:rPr lang="en-US" altLang="zh-TW" sz="36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36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</a:t>
            </a:r>
            <a:r>
              <a:rPr lang="en-US" altLang="zh-TW" sz="36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36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微歧視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0" t="24511" r="30621" b="24188"/>
          <a:stretch/>
        </p:blipFill>
        <p:spPr>
          <a:xfrm>
            <a:off x="9205088" y="4848045"/>
            <a:ext cx="2138102" cy="157355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815"/>
            <a:ext cx="3431822" cy="257270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t="35006" r="14810" b="37107"/>
          <a:stretch/>
        </p:blipFill>
        <p:spPr>
          <a:xfrm>
            <a:off x="3933945" y="5477743"/>
            <a:ext cx="3155937" cy="7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69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9098" y="1488054"/>
            <a:ext cx="557809" cy="3693319"/>
          </a:xfrm>
        </p:spPr>
        <p:txBody>
          <a:bodyPr/>
          <a:lstStyle/>
          <a:p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班會記錄上傳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718" y="730092"/>
            <a:ext cx="8899545" cy="575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32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30747" y="1019220"/>
            <a:ext cx="704954" cy="4924425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大學領航管理系統</a:t>
            </a:r>
            <a:r>
              <a:rPr lang="zh-TW" altLang="en-US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路徑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323" y="675718"/>
            <a:ext cx="5621791" cy="543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83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7327" y="1019220"/>
            <a:ext cx="612988" cy="492443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大學領航課程管理系統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959" y="740228"/>
            <a:ext cx="9233395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98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ctrTitle"/>
          </p:nvPr>
        </p:nvSpPr>
        <p:spPr>
          <a:xfrm>
            <a:off x="2711451" y="1268414"/>
            <a:ext cx="8316913" cy="1600438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ct val="100000"/>
              </a:spcBef>
              <a:defRPr/>
            </a:pPr>
            <a:b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311821" y="2351313"/>
            <a:ext cx="9417963" cy="1938992"/>
          </a:xfrm>
          <a:prstGeom prst="rect">
            <a:avLst/>
          </a:prstGeom>
          <a:blipFill>
            <a:blip r:embed="rId3">
              <a:alphaModFix amt="57000"/>
            </a:blip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感謝您的聆聽</a:t>
            </a:r>
            <a:endParaRPr lang="en-US" altLang="zh-TW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有問題請再來電或來信詢問</a:t>
            </a:r>
          </a:p>
        </p:txBody>
      </p:sp>
    </p:spTree>
    <p:extLst>
      <p:ext uri="{BB962C8B-B14F-4D97-AF65-F5344CB8AC3E}">
        <p14:creationId xmlns:p14="http://schemas.microsoft.com/office/powerpoint/2010/main" val="3009059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8542" y="1020753"/>
            <a:ext cx="482600" cy="494507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897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大 學 領 航 課 程 說 明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01390" y="754380"/>
            <a:ext cx="1056640" cy="5356225"/>
          </a:xfrm>
          <a:custGeom>
            <a:avLst/>
            <a:gdLst/>
            <a:ahLst/>
            <a:cxnLst/>
            <a:rect l="l" t="t" r="r" b="b"/>
            <a:pathLst>
              <a:path w="1056639" h="5356225">
                <a:moveTo>
                  <a:pt x="0" y="5356098"/>
                </a:moveTo>
                <a:lnTo>
                  <a:pt x="1056132" y="5356098"/>
                </a:lnTo>
                <a:lnTo>
                  <a:pt x="1056132" y="0"/>
                </a:lnTo>
                <a:lnTo>
                  <a:pt x="0" y="0"/>
                </a:lnTo>
                <a:lnTo>
                  <a:pt x="0" y="5356098"/>
                </a:lnTo>
                <a:close/>
              </a:path>
            </a:pathLst>
          </a:custGeom>
          <a:solidFill>
            <a:srgbClr val="4A66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57521" y="754380"/>
            <a:ext cx="7226934" cy="5356225"/>
          </a:xfrm>
          <a:custGeom>
            <a:avLst/>
            <a:gdLst/>
            <a:ahLst/>
            <a:cxnLst/>
            <a:rect l="l" t="t" r="r" b="b"/>
            <a:pathLst>
              <a:path w="7226934" h="5356225">
                <a:moveTo>
                  <a:pt x="0" y="0"/>
                </a:moveTo>
                <a:lnTo>
                  <a:pt x="7226808" y="0"/>
                </a:lnTo>
                <a:lnTo>
                  <a:pt x="7226808" y="5356098"/>
                </a:lnTo>
                <a:lnTo>
                  <a:pt x="0" y="5356098"/>
                </a:lnTo>
                <a:lnTo>
                  <a:pt x="0" y="0"/>
                </a:lnTo>
                <a:close/>
              </a:path>
            </a:pathLst>
          </a:custGeom>
          <a:solidFill>
            <a:srgbClr val="4A66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86555" y="943355"/>
            <a:ext cx="1957705" cy="805815"/>
          </a:xfrm>
          <a:custGeom>
            <a:avLst/>
            <a:gdLst/>
            <a:ahLst/>
            <a:cxnLst/>
            <a:rect l="l" t="t" r="r" b="b"/>
            <a:pathLst>
              <a:path w="1957704" h="805814">
                <a:moveTo>
                  <a:pt x="0" y="0"/>
                </a:moveTo>
                <a:lnTo>
                  <a:pt x="1957577" y="0"/>
                </a:lnTo>
                <a:lnTo>
                  <a:pt x="1957577" y="805434"/>
                </a:lnTo>
                <a:lnTo>
                  <a:pt x="0" y="80543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86555" y="1021822"/>
            <a:ext cx="1957705" cy="627736"/>
          </a:xfrm>
          <a:prstGeom prst="rect">
            <a:avLst/>
          </a:prstGeom>
          <a:noFill/>
        </p:spPr>
        <p:txBody>
          <a:bodyPr vert="horz" wrap="square" lIns="0" tIns="12065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9/</a:t>
            </a:r>
            <a:r>
              <a:rPr kumimoji="0" lang="en-US" sz="2000" b="1" i="0" u="none" strike="noStrike" kern="1200" cap="none" spc="-5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2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-9/</a:t>
            </a:r>
            <a:r>
              <a:rPr kumimoji="0" lang="en-US" sz="2000" b="1" i="0" u="none" strike="noStrike" kern="1200" cap="none" spc="-5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7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-5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新生</a:t>
            </a:r>
            <a:r>
              <a:rPr kumimoji="0" sz="2000" b="1" i="0" u="none" strike="noStrike" kern="1200" cap="none" spc="-5" normalizeH="0" baseline="0" noProof="0" dirty="0" err="1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領航營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18809" y="948689"/>
            <a:ext cx="5950585" cy="788035"/>
          </a:xfrm>
          <a:custGeom>
            <a:avLst/>
            <a:gdLst/>
            <a:ahLst/>
            <a:cxnLst/>
            <a:rect l="l" t="t" r="r" b="b"/>
            <a:pathLst>
              <a:path w="5950584" h="788035">
                <a:moveTo>
                  <a:pt x="0" y="0"/>
                </a:moveTo>
                <a:lnTo>
                  <a:pt x="5950458" y="0"/>
                </a:lnTo>
                <a:lnTo>
                  <a:pt x="5950458" y="787908"/>
                </a:lnTo>
                <a:lnTo>
                  <a:pt x="0" y="78790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29425" y="1018397"/>
            <a:ext cx="5716953" cy="64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5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9/9</a:t>
            </a:r>
            <a:r>
              <a:rPr kumimoji="0" lang="zh-TW" altLang="en-US" sz="2000" b="1" i="0" u="none" strike="noStrike" kern="1200" cap="none" spc="-5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第一週為課程說明</a:t>
            </a:r>
            <a:endParaRPr kumimoji="0" lang="en-US" sz="2000" b="1" i="0" u="none" strike="noStrike" kern="1200" cap="none" spc="-5" normalizeH="0" baseline="0" noProof="0" dirty="0">
              <a:ln>
                <a:noFill/>
              </a:ln>
              <a:solidFill>
                <a:srgbClr val="DC404B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9/</a:t>
            </a:r>
            <a:r>
              <a:rPr kumimoji="0" lang="en-US" altLang="zh-TW" sz="2000" b="1" i="0" u="none" strike="noStrike" kern="1200" cap="none" spc="-5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16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-1</a:t>
            </a:r>
            <a:r>
              <a:rPr kumimoji="0" lang="en-US" sz="2000" b="1" i="0" u="none" strike="noStrike" kern="1200" cap="none" spc="-5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2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/</a:t>
            </a:r>
            <a:r>
              <a:rPr kumimoji="0" lang="en-US" sz="2000" b="1" i="0" u="none" strike="noStrike" kern="1200" cap="none" spc="-5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27-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大學領航每</a:t>
            </a:r>
            <a:r>
              <a:rPr kumimoji="0" lang="zh-TW" altLang="en-US" sz="2000" b="1" i="0" u="none" strike="noStrike" kern="1200" cap="none" spc="-5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週</a:t>
            </a:r>
            <a:r>
              <a:rPr kumimoji="0" sz="2000" b="1" i="0" u="none" strike="noStrike" kern="1200" cap="none" spc="-5" normalizeH="0" baseline="0" noProof="0" dirty="0" err="1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一堂課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86555" y="1905000"/>
            <a:ext cx="1974850" cy="4060825"/>
          </a:xfrm>
          <a:custGeom>
            <a:avLst/>
            <a:gdLst/>
            <a:ahLst/>
            <a:cxnLst/>
            <a:rect l="l" t="t" r="r" b="b"/>
            <a:pathLst>
              <a:path w="1974850" h="4060825">
                <a:moveTo>
                  <a:pt x="0" y="0"/>
                </a:moveTo>
                <a:lnTo>
                  <a:pt x="1974342" y="0"/>
                </a:lnTo>
                <a:lnTo>
                  <a:pt x="1974342" y="4060698"/>
                </a:lnTo>
                <a:lnTo>
                  <a:pt x="0" y="40606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76212" y="1905000"/>
            <a:ext cx="5954395" cy="4057015"/>
          </a:xfrm>
          <a:custGeom>
            <a:avLst/>
            <a:gdLst/>
            <a:ahLst/>
            <a:cxnLst/>
            <a:rect l="l" t="t" r="r" b="b"/>
            <a:pathLst>
              <a:path w="5954395" h="4057015">
                <a:moveTo>
                  <a:pt x="0" y="0"/>
                </a:moveTo>
                <a:lnTo>
                  <a:pt x="5954268" y="0"/>
                </a:lnTo>
                <a:lnTo>
                  <a:pt x="5954268" y="4056888"/>
                </a:lnTo>
                <a:lnTo>
                  <a:pt x="0" y="40568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63347" y="2101489"/>
            <a:ext cx="258532" cy="180467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學務</a:t>
            </a:r>
            <a:r>
              <a:rPr lang="zh-TW" altLang="en-US" sz="2800" b="1" dirty="0">
                <a:solidFill>
                  <a:srgbClr val="DC404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九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堂課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27232" y="2045976"/>
            <a:ext cx="381635" cy="216090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班會時間四次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84280" y="2037716"/>
            <a:ext cx="381635" cy="216090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DC404B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導師應用時間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23277" y="2054505"/>
            <a:ext cx="3188970" cy="2555240"/>
          </a:xfrm>
          <a:custGeom>
            <a:avLst/>
            <a:gdLst/>
            <a:ahLst/>
            <a:cxnLst/>
            <a:rect l="l" t="t" r="r" b="b"/>
            <a:pathLst>
              <a:path w="3188970" h="2555240">
                <a:moveTo>
                  <a:pt x="0" y="0"/>
                </a:moveTo>
                <a:lnTo>
                  <a:pt x="3188970" y="0"/>
                </a:lnTo>
                <a:lnTo>
                  <a:pt x="3188970" y="2554986"/>
                </a:lnTo>
                <a:lnTo>
                  <a:pt x="0" y="2554986"/>
                </a:lnTo>
                <a:lnTo>
                  <a:pt x="0" y="0"/>
                </a:lnTo>
                <a:close/>
              </a:path>
            </a:pathLst>
          </a:custGeom>
          <a:solidFill>
            <a:srgbClr val="D4E5F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32097" y="2242009"/>
            <a:ext cx="1720214" cy="716280"/>
          </a:xfrm>
          <a:custGeom>
            <a:avLst/>
            <a:gdLst/>
            <a:ahLst/>
            <a:cxnLst/>
            <a:rect l="l" t="t" r="r" b="b"/>
            <a:pathLst>
              <a:path w="1720214" h="716280">
                <a:moveTo>
                  <a:pt x="1600454" y="0"/>
                </a:moveTo>
                <a:lnTo>
                  <a:pt x="119380" y="0"/>
                </a:lnTo>
                <a:lnTo>
                  <a:pt x="72914" y="9380"/>
                </a:lnTo>
                <a:lnTo>
                  <a:pt x="34967" y="34963"/>
                </a:lnTo>
                <a:lnTo>
                  <a:pt x="9382" y="72909"/>
                </a:lnTo>
                <a:lnTo>
                  <a:pt x="0" y="119379"/>
                </a:lnTo>
                <a:lnTo>
                  <a:pt x="0" y="596899"/>
                </a:lnTo>
                <a:lnTo>
                  <a:pt x="9382" y="643365"/>
                </a:lnTo>
                <a:lnTo>
                  <a:pt x="34967" y="681312"/>
                </a:lnTo>
                <a:lnTo>
                  <a:pt x="72914" y="706897"/>
                </a:lnTo>
                <a:lnTo>
                  <a:pt x="119380" y="716279"/>
                </a:lnTo>
                <a:lnTo>
                  <a:pt x="1600454" y="716279"/>
                </a:lnTo>
                <a:lnTo>
                  <a:pt x="1646919" y="706897"/>
                </a:lnTo>
                <a:lnTo>
                  <a:pt x="1684866" y="681312"/>
                </a:lnTo>
                <a:lnTo>
                  <a:pt x="1710451" y="643365"/>
                </a:lnTo>
                <a:lnTo>
                  <a:pt x="1719833" y="596899"/>
                </a:lnTo>
                <a:lnTo>
                  <a:pt x="1719833" y="119379"/>
                </a:lnTo>
                <a:lnTo>
                  <a:pt x="1710451" y="72909"/>
                </a:lnTo>
                <a:lnTo>
                  <a:pt x="1684866" y="34963"/>
                </a:lnTo>
                <a:lnTo>
                  <a:pt x="1646919" y="9380"/>
                </a:lnTo>
                <a:lnTo>
                  <a:pt x="1600454" y="0"/>
                </a:lnTo>
                <a:close/>
              </a:path>
            </a:pathLst>
          </a:custGeom>
          <a:solidFill>
            <a:srgbClr val="DC085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68983" y="2395369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生活領航</a:t>
            </a:r>
          </a:p>
        </p:txBody>
      </p:sp>
      <p:sp>
        <p:nvSpPr>
          <p:cNvPr id="22" name="object 22"/>
          <p:cNvSpPr/>
          <p:nvPr/>
        </p:nvSpPr>
        <p:spPr>
          <a:xfrm>
            <a:off x="3846576" y="3124468"/>
            <a:ext cx="1684020" cy="715645"/>
          </a:xfrm>
          <a:custGeom>
            <a:avLst/>
            <a:gdLst/>
            <a:ahLst/>
            <a:cxnLst/>
            <a:rect l="l" t="t" r="r" b="b"/>
            <a:pathLst>
              <a:path w="1684020" h="715645">
                <a:moveTo>
                  <a:pt x="1564767" y="0"/>
                </a:moveTo>
                <a:lnTo>
                  <a:pt x="119253" y="0"/>
                </a:lnTo>
                <a:lnTo>
                  <a:pt x="72834" y="9371"/>
                </a:lnTo>
                <a:lnTo>
                  <a:pt x="34928" y="34928"/>
                </a:lnTo>
                <a:lnTo>
                  <a:pt x="9371" y="72834"/>
                </a:lnTo>
                <a:lnTo>
                  <a:pt x="0" y="119252"/>
                </a:lnTo>
                <a:lnTo>
                  <a:pt x="0" y="596264"/>
                </a:lnTo>
                <a:lnTo>
                  <a:pt x="9371" y="642683"/>
                </a:lnTo>
                <a:lnTo>
                  <a:pt x="34928" y="680589"/>
                </a:lnTo>
                <a:lnTo>
                  <a:pt x="72834" y="706146"/>
                </a:lnTo>
                <a:lnTo>
                  <a:pt x="119253" y="715517"/>
                </a:lnTo>
                <a:lnTo>
                  <a:pt x="1564767" y="715517"/>
                </a:lnTo>
                <a:lnTo>
                  <a:pt x="1611185" y="706146"/>
                </a:lnTo>
                <a:lnTo>
                  <a:pt x="1649091" y="680589"/>
                </a:lnTo>
                <a:lnTo>
                  <a:pt x="1674648" y="642683"/>
                </a:lnTo>
                <a:lnTo>
                  <a:pt x="1684020" y="596264"/>
                </a:lnTo>
                <a:lnTo>
                  <a:pt x="1684020" y="119252"/>
                </a:lnTo>
                <a:lnTo>
                  <a:pt x="1674648" y="72834"/>
                </a:lnTo>
                <a:lnTo>
                  <a:pt x="1649091" y="34928"/>
                </a:lnTo>
                <a:lnTo>
                  <a:pt x="1611185" y="9371"/>
                </a:lnTo>
                <a:lnTo>
                  <a:pt x="156476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65581" y="3277681"/>
            <a:ext cx="12446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學習</a:t>
            </a: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領航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853434" y="4006165"/>
            <a:ext cx="1677670" cy="715645"/>
          </a:xfrm>
          <a:custGeom>
            <a:avLst/>
            <a:gdLst/>
            <a:ahLst/>
            <a:cxnLst/>
            <a:rect l="l" t="t" r="r" b="b"/>
            <a:pathLst>
              <a:path w="1677670" h="715645">
                <a:moveTo>
                  <a:pt x="1557909" y="0"/>
                </a:moveTo>
                <a:lnTo>
                  <a:pt x="119253" y="0"/>
                </a:lnTo>
                <a:lnTo>
                  <a:pt x="72834" y="9371"/>
                </a:lnTo>
                <a:lnTo>
                  <a:pt x="34928" y="34928"/>
                </a:lnTo>
                <a:lnTo>
                  <a:pt x="9371" y="72834"/>
                </a:lnTo>
                <a:lnTo>
                  <a:pt x="0" y="119253"/>
                </a:lnTo>
                <a:lnTo>
                  <a:pt x="0" y="596265"/>
                </a:lnTo>
                <a:lnTo>
                  <a:pt x="9371" y="642683"/>
                </a:lnTo>
                <a:lnTo>
                  <a:pt x="34928" y="680589"/>
                </a:lnTo>
                <a:lnTo>
                  <a:pt x="72834" y="706146"/>
                </a:lnTo>
                <a:lnTo>
                  <a:pt x="119253" y="715518"/>
                </a:lnTo>
                <a:lnTo>
                  <a:pt x="1557909" y="715518"/>
                </a:lnTo>
                <a:lnTo>
                  <a:pt x="1604327" y="706146"/>
                </a:lnTo>
                <a:lnTo>
                  <a:pt x="1642233" y="680589"/>
                </a:lnTo>
                <a:lnTo>
                  <a:pt x="1667790" y="642683"/>
                </a:lnTo>
                <a:lnTo>
                  <a:pt x="1677162" y="596265"/>
                </a:lnTo>
                <a:lnTo>
                  <a:pt x="1677162" y="119253"/>
                </a:lnTo>
                <a:lnTo>
                  <a:pt x="1667790" y="72834"/>
                </a:lnTo>
                <a:lnTo>
                  <a:pt x="1642233" y="34928"/>
                </a:lnTo>
                <a:lnTo>
                  <a:pt x="1604327" y="9371"/>
                </a:lnTo>
                <a:lnTo>
                  <a:pt x="1557909" y="0"/>
                </a:lnTo>
                <a:close/>
              </a:path>
            </a:pathLst>
          </a:custGeom>
          <a:solidFill>
            <a:srgbClr val="7869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69109" y="4159188"/>
            <a:ext cx="12446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智能</a:t>
            </a: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領航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67911" y="4884052"/>
            <a:ext cx="1663064" cy="715645"/>
          </a:xfrm>
          <a:custGeom>
            <a:avLst/>
            <a:gdLst/>
            <a:ahLst/>
            <a:cxnLst/>
            <a:rect l="l" t="t" r="r" b="b"/>
            <a:pathLst>
              <a:path w="1663064" h="715645">
                <a:moveTo>
                  <a:pt x="1543431" y="0"/>
                </a:moveTo>
                <a:lnTo>
                  <a:pt x="119253" y="0"/>
                </a:lnTo>
                <a:lnTo>
                  <a:pt x="72834" y="9371"/>
                </a:lnTo>
                <a:lnTo>
                  <a:pt x="34928" y="34928"/>
                </a:lnTo>
                <a:lnTo>
                  <a:pt x="9371" y="72834"/>
                </a:lnTo>
                <a:lnTo>
                  <a:pt x="0" y="119253"/>
                </a:lnTo>
                <a:lnTo>
                  <a:pt x="0" y="596265"/>
                </a:lnTo>
                <a:lnTo>
                  <a:pt x="9371" y="642683"/>
                </a:lnTo>
                <a:lnTo>
                  <a:pt x="34928" y="680589"/>
                </a:lnTo>
                <a:lnTo>
                  <a:pt x="72834" y="706146"/>
                </a:lnTo>
                <a:lnTo>
                  <a:pt x="119253" y="715518"/>
                </a:lnTo>
                <a:lnTo>
                  <a:pt x="1543431" y="715518"/>
                </a:lnTo>
                <a:lnTo>
                  <a:pt x="1589849" y="706146"/>
                </a:lnTo>
                <a:lnTo>
                  <a:pt x="1627755" y="680589"/>
                </a:lnTo>
                <a:lnTo>
                  <a:pt x="1653312" y="642683"/>
                </a:lnTo>
                <a:lnTo>
                  <a:pt x="1662683" y="596265"/>
                </a:lnTo>
                <a:lnTo>
                  <a:pt x="1662683" y="119253"/>
                </a:lnTo>
                <a:lnTo>
                  <a:pt x="1653312" y="72834"/>
                </a:lnTo>
                <a:lnTo>
                  <a:pt x="1627755" y="34928"/>
                </a:lnTo>
                <a:lnTo>
                  <a:pt x="1589849" y="9371"/>
                </a:lnTo>
                <a:lnTo>
                  <a:pt x="1543431" y="0"/>
                </a:lnTo>
                <a:close/>
              </a:path>
            </a:pathLst>
          </a:custGeom>
          <a:solidFill>
            <a:srgbClr val="629D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76621" y="5037139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人際領航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68807" y="5344525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54585" y="2063516"/>
            <a:ext cx="5954395" cy="37639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9300" marR="2912745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系輔導人員與你有約</a:t>
            </a: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 奔放青春無毒有我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cs typeface="微軟正黑體"/>
            </a:endParaRPr>
          </a:p>
          <a:p>
            <a:pPr marL="749300" marR="250952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U</a:t>
            </a:r>
            <a:r>
              <a:rPr kumimoji="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CAN</a:t>
            </a: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職能診斷/</a:t>
            </a:r>
            <a:r>
              <a:rPr kumimoji="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EP</a:t>
            </a:r>
            <a:r>
              <a:rPr kumimoji="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建置</a:t>
            </a: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  </a:t>
            </a:r>
            <a:r>
              <a:rPr kumimoji="0" lang="zh-TW" altLang="en-US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心理健康關懷</a:t>
            </a:r>
            <a:r>
              <a:rPr kumimoji="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量表施測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749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心靈補給站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749300" marR="265874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建立國際友誼的第一步 性平教育知多少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cs typeface="微軟正黑體"/>
            </a:endParaRPr>
          </a:p>
          <a:p>
            <a:pPr marL="749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cs typeface="微軟正黑體"/>
              </a:rPr>
              <a:t>課堂上沒有教的性教育</a:t>
            </a:r>
            <a:endParaRPr kumimoji="0" lang="en-US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cs typeface="微軟正黑體"/>
            </a:endParaRPr>
          </a:p>
          <a:p>
            <a:pPr marL="749300">
              <a:defRPr/>
            </a:pPr>
            <a:r>
              <a:rPr lang="zh-TW" altLang="en-US" b="1" spc="-5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擁抱校園多「原」族群</a:t>
            </a:r>
          </a:p>
          <a:p>
            <a:pPr marL="153035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評量標準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  <a:p>
            <a:pPr marL="153035" marR="114935" lvl="0" indent="317500" algn="l" defTabSz="914400" rtl="0" eaLnBrk="1" fontAlgn="auto" latinLnBrk="0" hangingPunct="1">
              <a:lnSpc>
                <a:spcPct val="1165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領航營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30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%</a:t>
            </a:r>
            <a:r>
              <a:rPr kumimoji="0" lang="zh-TW" alt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、</a:t>
            </a:r>
            <a:r>
              <a:rPr lang="zh-TW" altLang="en-US" sz="2000" b="1" spc="-5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健康檢查</a:t>
            </a:r>
            <a:r>
              <a:rPr lang="en-US" altLang="zh-TW" sz="2000" b="1" spc="-5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5</a:t>
            </a:r>
            <a:r>
              <a:rPr lang="en-US" altLang="zh-TW" sz="2000" b="1" spc="-5" dirty="0">
                <a:solidFill>
                  <a:prstClr val="black"/>
                </a:solidFill>
                <a:latin typeface="微軟正黑體"/>
                <a:cs typeface="微軟正黑體"/>
              </a:rPr>
              <a:t>%</a:t>
            </a:r>
            <a:r>
              <a:rPr lang="zh-TW" altLang="en-US" sz="2000" b="1" spc="-5" dirty="0">
                <a:solidFill>
                  <a:prstClr val="black"/>
                </a:solidFill>
                <a:latin typeface="微軟正黑體"/>
                <a:cs typeface="微軟正黑體"/>
              </a:rPr>
              <a:t>、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學務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9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堂課：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4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5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%</a:t>
            </a:r>
            <a:r>
              <a:rPr kumimoji="0" lang="zh-TW" altLang="en-US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新細明體" panose="02020500000000000000" pitchFamily="18" charset="-120"/>
                <a:cs typeface="微軟正黑體"/>
              </a:rPr>
              <a:t>、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班會時間: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20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% 評分方式: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學生出席率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46481" y="6268448"/>
            <a:ext cx="96666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新生班導師大學領航課程指導費，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每位新生班導師一學期核發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1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50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0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元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。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59922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8079" y="756458"/>
            <a:ext cx="3822065" cy="5361709"/>
          </a:xfrm>
          <a:custGeom>
            <a:avLst/>
            <a:gdLst/>
            <a:ahLst/>
            <a:cxnLst/>
            <a:rect l="l" t="t" r="r" b="b"/>
            <a:pathLst>
              <a:path w="3674109" h="5120640">
                <a:moveTo>
                  <a:pt x="0" y="0"/>
                </a:moveTo>
                <a:lnTo>
                  <a:pt x="3673602" y="0"/>
                </a:lnTo>
                <a:lnTo>
                  <a:pt x="3673602" y="5120640"/>
                </a:lnTo>
                <a:lnTo>
                  <a:pt x="0" y="512064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36338" y="874031"/>
            <a:ext cx="16319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班會時間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36338" y="1378177"/>
            <a:ext cx="3822065" cy="57492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indent="-182880">
              <a:spcBef>
                <a:spcPts val="100"/>
              </a:spcBef>
              <a:buClr>
                <a:srgbClr val="4A66AC"/>
              </a:buClr>
              <a:buFont typeface="Wingdings 2"/>
              <a:buChar char=""/>
              <a:tabLst>
                <a:tab pos="19558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班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會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時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間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訂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於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第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新細明體" panose="02020500000000000000" pitchFamily="18" charset="-120"/>
                <a:cs typeface="微軟正黑體"/>
              </a:rPr>
              <a:t>3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、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新細明體" panose="02020500000000000000" pitchFamily="18" charset="-120"/>
                <a:cs typeface="微軟正黑體"/>
              </a:rPr>
              <a:t>7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、</a:t>
            </a:r>
            <a:r>
              <a:rPr lang="en-US" altLang="zh-TW" sz="2800" dirty="0">
                <a:solidFill>
                  <a:srgbClr val="002060"/>
                </a:solidFill>
                <a:latin typeface="微軟正黑體"/>
                <a:cs typeface="微軟正黑體"/>
              </a:rPr>
              <a:t>11</a:t>
            </a:r>
            <a:r>
              <a:rPr lang="zh-TW" altLang="en-US" sz="2800" dirty="0">
                <a:solidFill>
                  <a:srgbClr val="002060"/>
                </a:solidFill>
                <a:latin typeface="微軟正黑體"/>
                <a:cs typeface="微軟正黑體"/>
              </a:rPr>
              <a:t>、</a:t>
            </a:r>
            <a:r>
              <a:rPr lang="en-US" altLang="zh-TW" sz="2800" dirty="0">
                <a:solidFill>
                  <a:srgbClr val="002060"/>
                </a:solidFill>
                <a:latin typeface="微軟正黑體"/>
                <a:cs typeface="微軟正黑體"/>
              </a:rPr>
              <a:t>15</a:t>
            </a:r>
            <a:r>
              <a:rPr lang="zh-TW" altLang="en-US" sz="2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週</a:t>
            </a:r>
            <a:r>
              <a:rPr lang="zh-TW" altLang="en-US" sz="2800" dirty="0">
                <a:solidFill>
                  <a:srgbClr val="002060"/>
                </a:solidFill>
                <a:latin typeface="微軟正黑體"/>
                <a:cs typeface="微軟正黑體"/>
              </a:rPr>
              <a:t>。</a:t>
            </a:r>
            <a:endParaRPr lang="en-US" altLang="zh-TW" sz="2800" dirty="0">
              <a:solidFill>
                <a:srgbClr val="002060"/>
              </a:solidFill>
              <a:latin typeface="微軟正黑體"/>
              <a:cs typeface="微軟正黑體"/>
            </a:endParaRPr>
          </a:p>
          <a:p>
            <a:pPr marL="195580" indent="-182880">
              <a:spcBef>
                <a:spcPts val="100"/>
              </a:spcBef>
              <a:buClr>
                <a:srgbClr val="4A66AC"/>
              </a:buClr>
              <a:buFont typeface="Wingdings 2"/>
              <a:buChar char=""/>
              <a:tabLst>
                <a:tab pos="195580" algn="l"/>
              </a:tabLst>
              <a:defRPr/>
            </a:pPr>
            <a:r>
              <a:rPr lang="zh-TW" altLang="en-US" sz="2800" spc="-1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這學期之第</a:t>
            </a:r>
            <a:r>
              <a:rPr lang="en-US" altLang="zh-TW" sz="2800" spc="-1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7</a:t>
            </a:r>
            <a:r>
              <a:rPr lang="zh-TW" altLang="en-US" sz="2800" spc="-1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週班會將以「校慶活動取代」</a:t>
            </a:r>
          </a:p>
          <a:p>
            <a:pPr marL="195580" marR="5080" lvl="0" indent="-182880" algn="just">
              <a:lnSpc>
                <a:spcPts val="3020"/>
              </a:lnSpc>
              <a:spcBef>
                <a:spcPts val="1245"/>
              </a:spcBef>
              <a:buClr>
                <a:srgbClr val="4A66AC"/>
              </a:buClr>
              <a:buFont typeface="Wingdings 2"/>
              <a:buChar char=""/>
              <a:tabLst>
                <a:tab pos="195580" algn="l"/>
              </a:tabLst>
              <a:defRPr/>
            </a:pPr>
            <a:r>
              <a:rPr lang="zh-TW" altLang="en-US" sz="2800" spc="-1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請導師利用「班會時 間」召開班會，並於 導師子系統上傳班會 紀錄。</a:t>
            </a:r>
          </a:p>
          <a:p>
            <a:pPr marL="195580" marR="5080" lvl="0" indent="-182880" algn="just">
              <a:lnSpc>
                <a:spcPct val="88800"/>
              </a:lnSpc>
              <a:spcBef>
                <a:spcPts val="1210"/>
              </a:spcBef>
              <a:buClr>
                <a:srgbClr val="4A66AC"/>
              </a:buClr>
              <a:buFont typeface="Wingdings 2"/>
              <a:buChar char=""/>
              <a:tabLst>
                <a:tab pos="195580" algn="l"/>
              </a:tabLst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原則上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每月召開一次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 班會，導師可多利用 學務處之班級輔導。</a:t>
            </a:r>
          </a:p>
          <a:p>
            <a:pPr marL="195580" indent="-182880">
              <a:spcBef>
                <a:spcPts val="100"/>
              </a:spcBef>
              <a:buClr>
                <a:srgbClr val="4A66AC"/>
              </a:buClr>
              <a:buFont typeface="Wingdings 2"/>
              <a:buChar char=""/>
              <a:tabLst>
                <a:tab pos="195580" algn="l"/>
              </a:tabLst>
              <a:defRPr/>
            </a:pPr>
            <a:endParaRPr lang="zh-TW" altLang="en-US" sz="2800" dirty="0">
              <a:solidFill>
                <a:srgbClr val="002060"/>
              </a:solidFill>
              <a:latin typeface="微軟正黑體"/>
              <a:cs typeface="微軟正黑體"/>
            </a:endParaRPr>
          </a:p>
          <a:p>
            <a:pPr marL="1955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37141" y="1013991"/>
            <a:ext cx="4046982" cy="4886851"/>
          </a:xfrm>
          <a:prstGeom prst="rect">
            <a:avLst/>
          </a:prstGeom>
          <a:solidFill>
            <a:srgbClr val="DAE0EF"/>
          </a:solidFill>
        </p:spPr>
        <p:txBody>
          <a:bodyPr vert="horz" wrap="square" lIns="0" tIns="242570" rIns="0" bIns="0" rtlCol="0">
            <a:spAutoFit/>
          </a:bodyPr>
          <a:lstStyle/>
          <a:p>
            <a:pPr marL="273685" marR="0" lvl="0" indent="-182880" algn="l" defTabSz="914400" rtl="0" eaLnBrk="1" fontAlgn="auto" latinLnBrk="0" hangingPunct="1">
              <a:lnSpc>
                <a:spcPts val="32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274320" algn="l"/>
              </a:tabLst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補課方式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  <a:p>
            <a:pPr marL="273685" marR="117475" lvl="0" indent="-182880" algn="l" defTabSz="914400" rtl="0" eaLnBrk="1" fontAlgn="auto" latinLnBrk="0" hangingPunct="1">
              <a:lnSpc>
                <a:spcPts val="32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274320" algn="l"/>
              </a:tabLst>
              <a:defRPr/>
            </a:pP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領航營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：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548005" marR="117475" lvl="0" indent="-457200" algn="l" defTabSz="914400" rtl="0" eaLnBrk="1" fontAlgn="auto" latinLnBrk="0" hangingPunct="1">
              <a:lnSpc>
                <a:spcPts val="32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" panose="05000000000000000000" pitchFamily="2" charset="2"/>
              <a:buChar char="Ø"/>
              <a:tabLst>
                <a:tab pos="274320" algn="l"/>
              </a:tabLst>
              <a:defRPr/>
            </a:pP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未出席領航營之新生、重修生或轉學生，於第七週前完成指定補課作業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(定向打通關)</a:t>
            </a:r>
          </a:p>
          <a:p>
            <a:pPr marL="273685" marR="139700" lvl="0" indent="-182880" algn="l" defTabSz="914400" rtl="0" eaLnBrk="1" fontAlgn="auto" latinLnBrk="0" hangingPunct="1">
              <a:lnSpc>
                <a:spcPts val="3200"/>
              </a:lnSpc>
              <a:spcBef>
                <a:spcPts val="4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274320" algn="l"/>
              </a:tabLst>
              <a:defRPr/>
            </a:pP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學務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9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堂課：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548005" marR="139700" lvl="0" indent="-457200" algn="l" defTabSz="914400" rtl="0" eaLnBrk="1" fontAlgn="auto" latinLnBrk="0" hangingPunct="1">
              <a:lnSpc>
                <a:spcPts val="32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" panose="05000000000000000000" pitchFamily="2" charset="2"/>
              <a:buChar char="Ø"/>
              <a:tabLst>
                <a:tab pos="274320" algn="l"/>
              </a:tabLst>
              <a:defRPr/>
            </a:pP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諮商中心</a:t>
            </a:r>
            <a:r>
              <a:rPr kumimoji="0" lang="zh-TW" altLang="en-US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心理健康量表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、</a:t>
            </a: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職發中心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U-CAN，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於第10週前自行上網完成測驗。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75087" y="1368044"/>
            <a:ext cx="482600" cy="450187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897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大 學 領 航 課 程 說 明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76210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624349" y="1255008"/>
            <a:ext cx="8121535" cy="680720"/>
          </a:xfrm>
          <a:custGeom>
            <a:avLst/>
            <a:gdLst/>
            <a:ahLst/>
            <a:cxnLst/>
            <a:rect l="l" t="t" r="r" b="b"/>
            <a:pathLst>
              <a:path w="8435340" h="680719">
                <a:moveTo>
                  <a:pt x="0" y="0"/>
                </a:moveTo>
                <a:lnTo>
                  <a:pt x="8435340" y="0"/>
                </a:lnTo>
                <a:lnTo>
                  <a:pt x="8435340" y="680465"/>
                </a:lnTo>
                <a:lnTo>
                  <a:pt x="0" y="680465"/>
                </a:lnTo>
                <a:lnTo>
                  <a:pt x="0" y="0"/>
                </a:lnTo>
                <a:close/>
              </a:path>
            </a:pathLst>
          </a:custGeom>
          <a:ln w="10667">
            <a:solidFill>
              <a:srgbClr val="629DD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77056" y="789499"/>
            <a:ext cx="7719200" cy="1018198"/>
          </a:xfrm>
          <a:custGeom>
            <a:avLst/>
            <a:gdLst/>
            <a:ahLst/>
            <a:cxnLst/>
            <a:rect l="l" t="t" r="r" b="b"/>
            <a:pathLst>
              <a:path w="7962265" h="1165225">
                <a:moveTo>
                  <a:pt x="7767955" y="0"/>
                </a:moveTo>
                <a:lnTo>
                  <a:pt x="194183" y="0"/>
                </a:lnTo>
                <a:lnTo>
                  <a:pt x="149660" y="5128"/>
                </a:lnTo>
                <a:lnTo>
                  <a:pt x="108788" y="19735"/>
                </a:lnTo>
                <a:lnTo>
                  <a:pt x="72733" y="42657"/>
                </a:lnTo>
                <a:lnTo>
                  <a:pt x="42661" y="72728"/>
                </a:lnTo>
                <a:lnTo>
                  <a:pt x="19737" y="108783"/>
                </a:lnTo>
                <a:lnTo>
                  <a:pt x="5128" y="149656"/>
                </a:lnTo>
                <a:lnTo>
                  <a:pt x="0" y="194183"/>
                </a:lnTo>
                <a:lnTo>
                  <a:pt x="0" y="970902"/>
                </a:lnTo>
                <a:lnTo>
                  <a:pt x="5128" y="1015429"/>
                </a:lnTo>
                <a:lnTo>
                  <a:pt x="19737" y="1056304"/>
                </a:lnTo>
                <a:lnTo>
                  <a:pt x="42661" y="1092361"/>
                </a:lnTo>
                <a:lnTo>
                  <a:pt x="72733" y="1122435"/>
                </a:lnTo>
                <a:lnTo>
                  <a:pt x="108788" y="1145359"/>
                </a:lnTo>
                <a:lnTo>
                  <a:pt x="149660" y="1159969"/>
                </a:lnTo>
                <a:lnTo>
                  <a:pt x="194183" y="1165098"/>
                </a:lnTo>
                <a:lnTo>
                  <a:pt x="7767955" y="1165098"/>
                </a:lnTo>
                <a:lnTo>
                  <a:pt x="7812477" y="1159969"/>
                </a:lnTo>
                <a:lnTo>
                  <a:pt x="7853349" y="1145359"/>
                </a:lnTo>
                <a:lnTo>
                  <a:pt x="7889404" y="1122435"/>
                </a:lnTo>
                <a:lnTo>
                  <a:pt x="7919476" y="1092361"/>
                </a:lnTo>
                <a:lnTo>
                  <a:pt x="7942400" y="1056304"/>
                </a:lnTo>
                <a:lnTo>
                  <a:pt x="7957009" y="1015429"/>
                </a:lnTo>
                <a:lnTo>
                  <a:pt x="7962138" y="970902"/>
                </a:lnTo>
                <a:lnTo>
                  <a:pt x="7962138" y="194183"/>
                </a:lnTo>
                <a:lnTo>
                  <a:pt x="7957009" y="149656"/>
                </a:lnTo>
                <a:lnTo>
                  <a:pt x="7942400" y="108783"/>
                </a:lnTo>
                <a:lnTo>
                  <a:pt x="7919476" y="72728"/>
                </a:lnTo>
                <a:lnTo>
                  <a:pt x="7889404" y="42657"/>
                </a:lnTo>
                <a:lnTo>
                  <a:pt x="7853349" y="19735"/>
                </a:lnTo>
                <a:lnTo>
                  <a:pt x="7812477" y="5128"/>
                </a:lnTo>
                <a:lnTo>
                  <a:pt x="7767955" y="0"/>
                </a:lnTo>
                <a:close/>
              </a:path>
            </a:pathLst>
          </a:custGeom>
          <a:solidFill>
            <a:srgbClr val="629D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26270" y="978465"/>
            <a:ext cx="7313593" cy="756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微軟正黑體"/>
                <a:cs typeface="微軟正黑體"/>
              </a:rPr>
              <a:t>第一週進行「課程說明」，</a:t>
            </a:r>
            <a:r>
              <a:rPr sz="2400" dirty="0" err="1">
                <a:solidFill>
                  <a:srgbClr val="FFFFFF"/>
                </a:solidFill>
                <a:latin typeface="微軟正黑體"/>
                <a:cs typeface="微軟正黑體"/>
              </a:rPr>
              <a:t>學務處將提供公版簡報給導師，並安排學務處同仁到場協助</a:t>
            </a:r>
            <a:r>
              <a:rPr sz="2400" dirty="0">
                <a:solidFill>
                  <a:srgbClr val="FFFFFF"/>
                </a:solidFill>
                <a:latin typeface="微軟正黑體"/>
                <a:cs typeface="微軟正黑體"/>
              </a:rPr>
              <a:t>。</a:t>
            </a:r>
            <a:endParaRPr sz="2400" dirty="0">
              <a:latin typeface="微軟正黑體"/>
              <a:cs typeface="微軟正黑體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24349" y="3453522"/>
            <a:ext cx="8121535" cy="680720"/>
          </a:xfrm>
          <a:custGeom>
            <a:avLst/>
            <a:gdLst/>
            <a:ahLst/>
            <a:cxnLst/>
            <a:rect l="l" t="t" r="r" b="b"/>
            <a:pathLst>
              <a:path w="8435340" h="680720">
                <a:moveTo>
                  <a:pt x="0" y="0"/>
                </a:moveTo>
                <a:lnTo>
                  <a:pt x="8435340" y="0"/>
                </a:lnTo>
                <a:lnTo>
                  <a:pt x="8435340" y="680465"/>
                </a:lnTo>
                <a:lnTo>
                  <a:pt x="0" y="680465"/>
                </a:lnTo>
                <a:lnTo>
                  <a:pt x="0" y="0"/>
                </a:lnTo>
                <a:close/>
              </a:path>
            </a:pathLst>
          </a:custGeom>
          <a:ln w="10667">
            <a:solidFill>
              <a:srgbClr val="468E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85438" y="2547502"/>
            <a:ext cx="7710818" cy="1422400"/>
          </a:xfrm>
          <a:custGeom>
            <a:avLst/>
            <a:gdLst/>
            <a:ahLst/>
            <a:cxnLst/>
            <a:rect l="l" t="t" r="r" b="b"/>
            <a:pathLst>
              <a:path w="7796530" h="1422400">
                <a:moveTo>
                  <a:pt x="7559040" y="0"/>
                </a:moveTo>
                <a:lnTo>
                  <a:pt x="236982" y="0"/>
                </a:lnTo>
                <a:lnTo>
                  <a:pt x="189220" y="4814"/>
                </a:lnTo>
                <a:lnTo>
                  <a:pt x="144735" y="18622"/>
                </a:lnTo>
                <a:lnTo>
                  <a:pt x="104481" y="40471"/>
                </a:lnTo>
                <a:lnTo>
                  <a:pt x="69408" y="69408"/>
                </a:lnTo>
                <a:lnTo>
                  <a:pt x="40471" y="104481"/>
                </a:lnTo>
                <a:lnTo>
                  <a:pt x="18622" y="144735"/>
                </a:lnTo>
                <a:lnTo>
                  <a:pt x="4814" y="189220"/>
                </a:lnTo>
                <a:lnTo>
                  <a:pt x="0" y="236982"/>
                </a:lnTo>
                <a:lnTo>
                  <a:pt x="0" y="1184910"/>
                </a:lnTo>
                <a:lnTo>
                  <a:pt x="4814" y="1232667"/>
                </a:lnTo>
                <a:lnTo>
                  <a:pt x="18622" y="1277150"/>
                </a:lnTo>
                <a:lnTo>
                  <a:pt x="40471" y="1317405"/>
                </a:lnTo>
                <a:lnTo>
                  <a:pt x="69408" y="1352478"/>
                </a:lnTo>
                <a:lnTo>
                  <a:pt x="104481" y="1381417"/>
                </a:lnTo>
                <a:lnTo>
                  <a:pt x="144735" y="1403267"/>
                </a:lnTo>
                <a:lnTo>
                  <a:pt x="189220" y="1417077"/>
                </a:lnTo>
                <a:lnTo>
                  <a:pt x="236982" y="1421892"/>
                </a:lnTo>
                <a:lnTo>
                  <a:pt x="7559040" y="1421892"/>
                </a:lnTo>
                <a:lnTo>
                  <a:pt x="7606801" y="1417077"/>
                </a:lnTo>
                <a:lnTo>
                  <a:pt x="7651286" y="1403267"/>
                </a:lnTo>
                <a:lnTo>
                  <a:pt x="7691540" y="1381417"/>
                </a:lnTo>
                <a:lnTo>
                  <a:pt x="7726613" y="1352478"/>
                </a:lnTo>
                <a:lnTo>
                  <a:pt x="7755550" y="1317405"/>
                </a:lnTo>
                <a:lnTo>
                  <a:pt x="7777399" y="1277150"/>
                </a:lnTo>
                <a:lnTo>
                  <a:pt x="7791207" y="1232667"/>
                </a:lnTo>
                <a:lnTo>
                  <a:pt x="7796022" y="1184910"/>
                </a:lnTo>
                <a:lnTo>
                  <a:pt x="7796022" y="236982"/>
                </a:lnTo>
                <a:lnTo>
                  <a:pt x="7791207" y="189220"/>
                </a:lnTo>
                <a:lnTo>
                  <a:pt x="7777399" y="144735"/>
                </a:lnTo>
                <a:lnTo>
                  <a:pt x="7755550" y="104481"/>
                </a:lnTo>
                <a:lnTo>
                  <a:pt x="7726613" y="69408"/>
                </a:lnTo>
                <a:lnTo>
                  <a:pt x="7691540" y="40471"/>
                </a:lnTo>
                <a:lnTo>
                  <a:pt x="7651286" y="18622"/>
                </a:lnTo>
                <a:lnTo>
                  <a:pt x="7606801" y="4814"/>
                </a:lnTo>
                <a:lnTo>
                  <a:pt x="755904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26270" y="2731613"/>
            <a:ext cx="7035800" cy="923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請導師由班級遴選出一名同學擔任該課程之聯絡窗口，以利課程異動時能夠及時聯繫班上同學。</a:t>
            </a:r>
          </a:p>
        </p:txBody>
      </p:sp>
      <p:sp>
        <p:nvSpPr>
          <p:cNvPr id="17" name="object 17"/>
          <p:cNvSpPr/>
          <p:nvPr/>
        </p:nvSpPr>
        <p:spPr>
          <a:xfrm>
            <a:off x="3624349" y="5414694"/>
            <a:ext cx="8121535" cy="680720"/>
          </a:xfrm>
          <a:custGeom>
            <a:avLst/>
            <a:gdLst/>
            <a:ahLst/>
            <a:cxnLst/>
            <a:rect l="l" t="t" r="r" b="b"/>
            <a:pathLst>
              <a:path w="8435340" h="680720">
                <a:moveTo>
                  <a:pt x="0" y="0"/>
                </a:moveTo>
                <a:lnTo>
                  <a:pt x="8435340" y="0"/>
                </a:lnTo>
                <a:lnTo>
                  <a:pt x="8435340" y="680466"/>
                </a:lnTo>
                <a:lnTo>
                  <a:pt x="0" y="680466"/>
                </a:lnTo>
                <a:lnTo>
                  <a:pt x="0" y="0"/>
                </a:lnTo>
                <a:close/>
              </a:path>
            </a:pathLst>
          </a:custGeom>
          <a:ln w="10667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90009" y="4856151"/>
            <a:ext cx="7706247" cy="1062502"/>
          </a:xfrm>
          <a:custGeom>
            <a:avLst/>
            <a:gdLst/>
            <a:ahLst/>
            <a:cxnLst/>
            <a:rect l="l" t="t" r="r" b="b"/>
            <a:pathLst>
              <a:path w="8007984" h="1234439">
                <a:moveTo>
                  <a:pt x="7802118" y="0"/>
                </a:moveTo>
                <a:lnTo>
                  <a:pt x="205740" y="0"/>
                </a:lnTo>
                <a:lnTo>
                  <a:pt x="158565" y="5433"/>
                </a:lnTo>
                <a:lnTo>
                  <a:pt x="115260" y="20911"/>
                </a:lnTo>
                <a:lnTo>
                  <a:pt x="77060" y="45198"/>
                </a:lnTo>
                <a:lnTo>
                  <a:pt x="45198" y="77060"/>
                </a:lnTo>
                <a:lnTo>
                  <a:pt x="20911" y="115260"/>
                </a:lnTo>
                <a:lnTo>
                  <a:pt x="5433" y="158565"/>
                </a:lnTo>
                <a:lnTo>
                  <a:pt x="0" y="205739"/>
                </a:lnTo>
                <a:lnTo>
                  <a:pt x="0" y="1028699"/>
                </a:lnTo>
                <a:lnTo>
                  <a:pt x="5433" y="1075874"/>
                </a:lnTo>
                <a:lnTo>
                  <a:pt x="20911" y="1119179"/>
                </a:lnTo>
                <a:lnTo>
                  <a:pt x="45198" y="1157379"/>
                </a:lnTo>
                <a:lnTo>
                  <a:pt x="77060" y="1189241"/>
                </a:lnTo>
                <a:lnTo>
                  <a:pt x="115260" y="1213528"/>
                </a:lnTo>
                <a:lnTo>
                  <a:pt x="158565" y="1229006"/>
                </a:lnTo>
                <a:lnTo>
                  <a:pt x="205740" y="1234439"/>
                </a:lnTo>
                <a:lnTo>
                  <a:pt x="7802118" y="1234439"/>
                </a:lnTo>
                <a:lnTo>
                  <a:pt x="7849292" y="1229006"/>
                </a:lnTo>
                <a:lnTo>
                  <a:pt x="7892597" y="1213528"/>
                </a:lnTo>
                <a:lnTo>
                  <a:pt x="7930797" y="1189241"/>
                </a:lnTo>
                <a:lnTo>
                  <a:pt x="7962659" y="1157379"/>
                </a:lnTo>
                <a:lnTo>
                  <a:pt x="7986946" y="1119179"/>
                </a:lnTo>
                <a:lnTo>
                  <a:pt x="8002424" y="1075874"/>
                </a:lnTo>
                <a:lnTo>
                  <a:pt x="8007858" y="1028699"/>
                </a:lnTo>
                <a:lnTo>
                  <a:pt x="8007858" y="205739"/>
                </a:lnTo>
                <a:lnTo>
                  <a:pt x="8002424" y="158565"/>
                </a:lnTo>
                <a:lnTo>
                  <a:pt x="7986946" y="115260"/>
                </a:lnTo>
                <a:lnTo>
                  <a:pt x="7962659" y="77060"/>
                </a:lnTo>
                <a:lnTo>
                  <a:pt x="7930797" y="45198"/>
                </a:lnTo>
                <a:lnTo>
                  <a:pt x="7892597" y="20911"/>
                </a:lnTo>
                <a:lnTo>
                  <a:pt x="7849292" y="5433"/>
                </a:lnTo>
                <a:lnTo>
                  <a:pt x="7802118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87887" y="4912825"/>
            <a:ext cx="7340600" cy="923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29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提供每班上課時間課表，請按表操課，若需調補課請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 提出申請。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2176C78C-2371-4F9C-9A7C-715443E9CB50}"/>
              </a:ext>
            </a:extLst>
          </p:cNvPr>
          <p:cNvSpPr txBox="1"/>
          <p:nvPr/>
        </p:nvSpPr>
        <p:spPr>
          <a:xfrm>
            <a:off x="1275087" y="1368044"/>
            <a:ext cx="482600" cy="450187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897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大 學 領 航 課 程 說 明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47136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71830" y="1112516"/>
            <a:ext cx="10848340" cy="533928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698500" marR="0" lvl="0" indent="-182880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698500" algn="l"/>
              </a:tabLst>
              <a:defRPr/>
            </a:pPr>
            <a:r>
              <a:rPr kumimoji="0" lang="zh-TW" altLang="en-US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學務處建置系統平台，提供評分及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課</a:t>
            </a:r>
            <a:r>
              <a:rPr kumimoji="0" lang="zh-TW" altLang="en-US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程資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訊</a:t>
            </a:r>
            <a:r>
              <a:rPr kumimoji="0" lang="zh-TW" altLang="en-US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：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1155700" marR="0" lvl="1" indent="-182880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698500" algn="l"/>
              </a:tabLst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系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統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計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算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總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成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績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，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做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為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導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師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期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中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預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警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與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期末</a:t>
            </a:r>
            <a:r>
              <a:rPr kumimoji="0" lang="en-US" altLang="zh-TW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(P/F)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成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績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之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依</a:t>
            </a:r>
            <a:r>
              <a:rPr kumimoji="0" lang="zh-TW" altLang="en-US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據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1155700" marR="0" lvl="1" indent="-182880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698500" algn="l"/>
              </a:tabLst>
              <a:defRPr/>
            </a:pP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查詢班級課表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。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1155700" marR="0" lvl="1" indent="-182880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698500" algn="l"/>
              </a:tabLst>
              <a:defRPr/>
            </a:pP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通知提醒功能：調、補</a:t>
            </a:r>
            <a:r>
              <a:rPr kumimoji="0" sz="26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課</a:t>
            </a: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等訊息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。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652780" marR="0" lvl="1" indent="-182880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重修生、轉學生：領航營依補課方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式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辦理。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652780" marR="5080" lvl="1" indent="-182880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>
                <a:srgbClr val="4A66AC"/>
              </a:buClr>
              <a:buSzTx/>
              <a:buFont typeface="Wingdings 2"/>
              <a:buChar char=""/>
              <a:tabLst>
                <a:tab pos="195580" algn="l"/>
              </a:tabLst>
              <a:defRPr/>
            </a:pPr>
            <a:r>
              <a:rPr kumimoji="0" sz="2600" b="0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國際生未能於領航營前到校，補課</a:t>
            </a: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方</a:t>
            </a:r>
            <a:r>
              <a:rPr kumimoji="0" sz="2600" b="0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式將由</a:t>
            </a: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住</a:t>
            </a:r>
            <a:r>
              <a:rPr kumimoji="0" sz="2600" b="0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服組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另</a:t>
            </a:r>
            <a:r>
              <a:rPr kumimoji="0" lang="zh-TW" altLang="en-US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外</a:t>
            </a:r>
            <a:r>
              <a:rPr kumimoji="0" sz="2600" b="0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安排</a:t>
            </a:r>
            <a:r>
              <a:rPr kumimoji="0" lang="zh-TW" altLang="en-US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。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732155" marR="0" lvl="1" indent="-262255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Pct val="96153"/>
              <a:buFont typeface="Wingdings"/>
              <a:buChar char=""/>
              <a:tabLst>
                <a:tab pos="275590" algn="l"/>
              </a:tabLst>
              <a:defRPr/>
            </a:pPr>
            <a:r>
              <a:rPr kumimoji="0" lang="zh-TW" altLang="en-US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「</a:t>
            </a:r>
            <a:r>
              <a:rPr kumimoji="0" sz="26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大學領航</a:t>
            </a:r>
            <a:r>
              <a:rPr kumimoji="0" lang="zh-TW" altLang="en-US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課程」業務承辦人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：</a:t>
            </a:r>
            <a:r>
              <a:rPr kumimoji="0" lang="zh-TW" altLang="en-US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潘惠祺</a:t>
            </a:r>
            <a:r>
              <a:rPr kumimoji="0" lang="en-US" altLang="zh-TW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2103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732155" marR="0" lvl="1" indent="-262255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96153"/>
              <a:buFont typeface="Wingdings"/>
              <a:buChar char=""/>
              <a:tabLst>
                <a:tab pos="275590" algn="l"/>
              </a:tabLst>
              <a:defRPr/>
            </a:pPr>
            <a:r>
              <a:rPr kumimoji="0" lang="zh-TW" altLang="en-US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學務課程</a:t>
            </a:r>
            <a:r>
              <a:rPr kumimoji="0" sz="2600" b="0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各組窗口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：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927100" marR="393700" lvl="0" indent="-635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生輔組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-</a:t>
            </a:r>
            <a:r>
              <a:rPr kumimoji="0" lang="zh-TW" altLang="en-US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陳家慧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/212</a:t>
            </a:r>
            <a:r>
              <a:rPr kumimoji="0" lang="en-US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6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、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住服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組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-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傅亞娸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組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長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/2132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、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927100" marR="393700" lvl="0" indent="-635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諮商中心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-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徐毓秀主任</a:t>
            </a:r>
            <a:r>
              <a:rPr lang="en-US" altLang="zh-TW" sz="2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/2135 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、</a:t>
            </a: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性平會</a:t>
            </a:r>
            <a:r>
              <a:rPr kumimoji="0" sz="2600" b="0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-</a:t>
            </a: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陸怡青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/2145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、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927100" marR="393700" lvl="0" indent="-635" algn="l" defTabSz="914400" rtl="0" eaLnBrk="1" fontAlgn="auto" latinLnBrk="0" hangingPunct="1">
              <a:lnSpc>
                <a:spcPts val="35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職</a:t>
            </a:r>
            <a:r>
              <a:rPr kumimoji="0" sz="2600" b="0" i="0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發</a:t>
            </a: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中心</a:t>
            </a:r>
            <a:r>
              <a:rPr kumimoji="0" sz="2600" b="0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-</a:t>
            </a: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許</a:t>
            </a:r>
            <a:r>
              <a:rPr kumimoji="0" sz="2600" b="0" i="0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哲</a:t>
            </a:r>
            <a:r>
              <a:rPr kumimoji="0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瑋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/2147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0600" y="524926"/>
            <a:ext cx="6290483" cy="56848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897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大學領航課程行政支援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8972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15571" y="758951"/>
            <a:ext cx="376555" cy="5331460"/>
          </a:xfrm>
          <a:custGeom>
            <a:avLst/>
            <a:gdLst/>
            <a:ahLst/>
            <a:cxnLst/>
            <a:rect l="l" t="t" r="r" b="b"/>
            <a:pathLst>
              <a:path w="376554" h="5331460">
                <a:moveTo>
                  <a:pt x="0" y="5330952"/>
                </a:moveTo>
                <a:lnTo>
                  <a:pt x="376440" y="5330952"/>
                </a:lnTo>
                <a:lnTo>
                  <a:pt x="376440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C9C9C9">
              <a:alpha val="49804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95800" y="1781375"/>
            <a:ext cx="368109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校園安全與生活輔導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930184" y="981344"/>
            <a:ext cx="807366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生輔組課程單元一： 系輔導人員與你有約</a:t>
            </a:r>
          </a:p>
        </p:txBody>
      </p:sp>
      <p:sp>
        <p:nvSpPr>
          <p:cNvPr id="18" name="object 18"/>
          <p:cNvSpPr/>
          <p:nvPr/>
        </p:nvSpPr>
        <p:spPr>
          <a:xfrm>
            <a:off x="8961119" y="2149602"/>
            <a:ext cx="2705099" cy="3862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" name="資料庫圖表 19"/>
          <p:cNvGraphicFramePr/>
          <p:nvPr/>
        </p:nvGraphicFramePr>
        <p:xfrm>
          <a:off x="2971800" y="2590800"/>
          <a:ext cx="6400800" cy="287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群組 2">
            <a:extLst>
              <a:ext uri="{FF2B5EF4-FFF2-40B4-BE49-F238E27FC236}">
                <a16:creationId xmlns:a16="http://schemas.microsoft.com/office/drawing/2014/main" id="{47B06A10-EE7F-455B-86A1-E152EFC2DD9C}"/>
              </a:ext>
            </a:extLst>
          </p:cNvPr>
          <p:cNvGrpSpPr/>
          <p:nvPr/>
        </p:nvGrpSpPr>
        <p:grpSpPr>
          <a:xfrm>
            <a:off x="322306" y="824686"/>
            <a:ext cx="2801894" cy="5195114"/>
            <a:chOff x="322306" y="824686"/>
            <a:chExt cx="2801894" cy="5195114"/>
          </a:xfrm>
        </p:grpSpPr>
        <p:pic>
          <p:nvPicPr>
            <p:cNvPr id="22" name="Picture 11" descr="https://sp.yimg.com/ib/th?id=HN.608000557372346150&amp;pid=15.1&amp;P=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2306" y="824686"/>
              <a:ext cx="2801893" cy="201846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http://165.gov.tw/uploadfiles/file/165-3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07" y="2843147"/>
              <a:ext cx="2801893" cy="3176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21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4472305" y="1857575"/>
            <a:ext cx="368109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藥物濫用與菸害防制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962400" y="875828"/>
            <a:ext cx="797172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 err="1"/>
              <a:t>生輔組課程單元二：奔放青春無毒有我</a:t>
            </a:r>
            <a:endParaRPr sz="3200" dirty="0"/>
          </a:p>
        </p:txBody>
      </p:sp>
      <p:sp>
        <p:nvSpPr>
          <p:cNvPr id="13" name="object 13"/>
          <p:cNvSpPr/>
          <p:nvPr/>
        </p:nvSpPr>
        <p:spPr>
          <a:xfrm>
            <a:off x="8835390" y="1786128"/>
            <a:ext cx="2808731" cy="3960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774954"/>
            <a:ext cx="3438118" cy="5301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資料庫圖表 14"/>
          <p:cNvGraphicFramePr/>
          <p:nvPr>
            <p:extLst>
              <p:ext uri="{D42A27DB-BD31-4B8C-83A1-F6EECF244321}">
                <p14:modId xmlns:p14="http://schemas.microsoft.com/office/powerpoint/2010/main" val="1088426037"/>
              </p:ext>
            </p:extLst>
          </p:nvPr>
        </p:nvGraphicFramePr>
        <p:xfrm>
          <a:off x="2896072" y="2667000"/>
          <a:ext cx="6400328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1060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5" y="365317"/>
            <a:ext cx="4054475" cy="616171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 1"/>
          <p:cNvSpPr txBox="1">
            <a:spLocks/>
          </p:cNvSpPr>
          <p:nvPr/>
        </p:nvSpPr>
        <p:spPr bwMode="auto">
          <a:xfrm>
            <a:off x="1155291" y="877094"/>
            <a:ext cx="65532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32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000" b="1">
                <a:solidFill>
                  <a:srgbClr val="FF9900"/>
                </a:solidFill>
                <a:latin typeface="Times New Roman" pitchFamily="18" charset="0"/>
                <a:ea typeface="+mn-ea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rgbClr val="006600"/>
                </a:solidFill>
                <a:latin typeface="Times New Roman" pitchFamily="18" charset="0"/>
                <a:ea typeface="+mn-ea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19192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23764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28336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32908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zh-TW" altLang="zh-TW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大學儲備軍官訓練團在學期間補助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917252"/>
              </p:ext>
            </p:extLst>
          </p:nvPr>
        </p:nvGraphicFramePr>
        <p:xfrm>
          <a:off x="1422400" y="1676400"/>
          <a:ext cx="5543551" cy="47324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4277">
                  <a:extLst>
                    <a:ext uri="{9D8B030D-6E8A-4147-A177-3AD203B41FA5}">
                      <a16:colId xmlns:a16="http://schemas.microsoft.com/office/drawing/2014/main" val="898526960"/>
                    </a:ext>
                  </a:extLst>
                </a:gridCol>
                <a:gridCol w="1655866">
                  <a:extLst>
                    <a:ext uri="{9D8B030D-6E8A-4147-A177-3AD203B41FA5}">
                      <a16:colId xmlns:a16="http://schemas.microsoft.com/office/drawing/2014/main" val="1459447695"/>
                    </a:ext>
                  </a:extLst>
                </a:gridCol>
                <a:gridCol w="2433408">
                  <a:extLst>
                    <a:ext uri="{9D8B030D-6E8A-4147-A177-3AD203B41FA5}">
                      <a16:colId xmlns:a16="http://schemas.microsoft.com/office/drawing/2014/main" val="1322722770"/>
                    </a:ext>
                  </a:extLst>
                </a:gridCol>
              </a:tblGrid>
              <a:tr h="7261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支給標準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備考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72197"/>
                  </a:ext>
                </a:extLst>
              </a:tr>
              <a:tr h="630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學費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全額補助</a:t>
                      </a: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每學期發給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依繳費單據支付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722615"/>
                  </a:ext>
                </a:extLst>
              </a:tr>
              <a:tr h="7151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雜費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全額補助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384055"/>
                  </a:ext>
                </a:extLst>
              </a:tr>
              <a:tr h="807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書籍文具費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5,000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每學期發給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79627"/>
                  </a:ext>
                </a:extLst>
              </a:tr>
              <a:tr h="633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生活費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12,000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每月發給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479137"/>
                  </a:ext>
                </a:extLst>
              </a:tr>
              <a:tr h="631705">
                <a:tc gridSpan="3">
                  <a:txBody>
                    <a:bodyPr/>
                    <a:lstStyle/>
                    <a:p>
                      <a:pPr marL="179705" indent="-179705" algn="just">
                        <a:spcAft>
                          <a:spcPts val="0"/>
                        </a:spcAft>
                      </a:pPr>
                      <a:r>
                        <a:rPr lang="zh-TW" altLang="zh-TW" sz="2000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◎儲訓團學生大學畢業並完成訓練者，初任少尉每月待遇</a:t>
                      </a:r>
                      <a:r>
                        <a:rPr lang="en-US" altLang="zh-TW" sz="2000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50,560</a:t>
                      </a:r>
                      <a:r>
                        <a:rPr lang="zh-TW" altLang="zh-TW" sz="2000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元，</a:t>
                      </a:r>
                      <a:r>
                        <a:rPr lang="zh-TW" altLang="zh-TW" sz="2000" b="1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服預備軍官現役</a:t>
                      </a:r>
                      <a:r>
                        <a:rPr lang="en-US" altLang="zh-TW" sz="2000" b="1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zh-TW" sz="2000" b="1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zh-TW" altLang="zh-TW" sz="2000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2000" kern="100" dirty="0">
                        <a:solidFill>
                          <a:srgbClr val="99FF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79705" indent="-179705" algn="just">
                        <a:spcAft>
                          <a:spcPts val="0"/>
                        </a:spcAft>
                      </a:pPr>
                      <a:r>
                        <a:rPr lang="zh-TW" altLang="zh-TW" sz="2000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r>
                        <a:rPr lang="zh-TW" altLang="en-US" sz="2000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自錄取報到後至接受任官前軍事教育前，如因撤消錄取資格或退訓，應賠償已領取之費用。</a:t>
                      </a:r>
                      <a:endParaRPr lang="zh-TW" altLang="zh-TW" sz="2000" kern="100" dirty="0">
                        <a:solidFill>
                          <a:srgbClr val="99FF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17" marR="514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364801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813D9EDE-25DC-404D-A3CA-A69C7759E6DA}"/>
              </a:ext>
            </a:extLst>
          </p:cNvPr>
          <p:cNvSpPr/>
          <p:nvPr/>
        </p:nvSpPr>
        <p:spPr>
          <a:xfrm>
            <a:off x="1447800" y="399475"/>
            <a:ext cx="5781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ROTC</a:t>
            </a: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大學儲備軍官訓練團招募</a:t>
            </a:r>
          </a:p>
        </p:txBody>
      </p:sp>
      <p:sp>
        <p:nvSpPr>
          <p:cNvPr id="8" name="矩形 13">
            <a:extLst>
              <a:ext uri="{FF2B5EF4-FFF2-40B4-BE49-F238E27FC236}">
                <a16:creationId xmlns:a16="http://schemas.microsoft.com/office/drawing/2014/main" id="{93416AD4-ED16-4506-8B73-8E4F14C50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538" y="5853564"/>
            <a:ext cx="5120917" cy="64633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kumimoji="1"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相關訊息請洽生輔組孟憲德先生</a:t>
            </a:r>
            <a:r>
              <a:rPr kumimoji="1" lang="en-US" altLang="zh-TW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分機</a:t>
            </a:r>
            <a:r>
              <a:rPr kumimoji="1" lang="en-US" altLang="zh-TW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2116)</a:t>
            </a:r>
            <a:r>
              <a:rPr kumimoji="1"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可安排</a:t>
            </a:r>
            <a:r>
              <a:rPr kumimoji="1" lang="en-US" altLang="zh-TW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ROTC</a:t>
            </a:r>
            <a:r>
              <a:rPr kumimoji="1"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大學儲備軍官訓練團入班宣導</a:t>
            </a:r>
            <a:endParaRPr kumimoji="1" lang="en-US" altLang="zh-TW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3">
            <a:extLst>
              <a:ext uri="{FF2B5EF4-FFF2-40B4-BE49-F238E27FC236}">
                <a16:creationId xmlns:a16="http://schemas.microsoft.com/office/drawing/2014/main" id="{AF543063-A93D-4D06-BE6A-3349A3162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537" y="5144336"/>
            <a:ext cx="5120918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kumimoji="1" lang="en-US" altLang="zh-TW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 </a:t>
            </a:r>
            <a:r>
              <a:rPr kumimoji="1" lang="en-US" altLang="zh-TW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kumimoji="1" lang="zh-TW" altLang="en-US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年本校報名</a:t>
            </a:r>
            <a:r>
              <a:rPr kumimoji="1" lang="en-US" altLang="zh-TW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kumimoji="1" lang="zh-TW" altLang="en-US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員</a:t>
            </a:r>
            <a:endParaRPr kumimoji="1" lang="en-US" altLang="zh-TW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kumimoji="1"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kumimoji="1"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年第一梯次預計於</a:t>
            </a:r>
            <a:r>
              <a:rPr kumimoji="1"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kumimoji="1"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1"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kumimoji="1"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月開始預約體檢</a:t>
            </a:r>
            <a:endParaRPr kumimoji="1" lang="en-US" altLang="zh-TW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36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方塊 1"/>
          <p:cNvSpPr txBox="1">
            <a:spLocks noChangeArrowheads="1"/>
          </p:cNvSpPr>
          <p:nvPr/>
        </p:nvSpPr>
        <p:spPr bwMode="auto">
          <a:xfrm>
            <a:off x="6777823" y="6112539"/>
            <a:ext cx="47660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3200" b="1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000" b="1">
                <a:solidFill>
                  <a:srgbClr val="FF99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rgbClr val="0066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defTabSz="914377" eaLnBrk="0" hangingPunct="0">
              <a:spcBef>
                <a:spcPct val="0"/>
              </a:spcBef>
              <a:buClrTx/>
              <a:buSzTx/>
              <a:buNone/>
            </a:pPr>
            <a:r>
              <a:rPr kumimoji="1"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kumimoji="1"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</a:t>
            </a:r>
            <a:r>
              <a:rPr kumimoji="1"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kumimoji="1"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年大學儲備軍官訓練團甄選</a:t>
            </a:r>
            <a:r>
              <a:rPr kumimoji="1"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</a:t>
            </a:r>
            <a:r>
              <a:rPr kumimoji="1"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簡章為準</a:t>
            </a:r>
          </a:p>
        </p:txBody>
      </p:sp>
      <p:sp>
        <p:nvSpPr>
          <p:cNvPr id="5" name="書卷 (水平) 4"/>
          <p:cNvSpPr/>
          <p:nvPr/>
        </p:nvSpPr>
        <p:spPr bwMode="auto">
          <a:xfrm>
            <a:off x="2831638" y="164637"/>
            <a:ext cx="6528725" cy="816579"/>
          </a:xfrm>
          <a:prstGeom prst="horizontalScroll">
            <a:avLst/>
          </a:prstGeom>
          <a:solidFill>
            <a:srgbClr val="00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TW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ROTC</a:t>
            </a:r>
            <a:r>
              <a:rPr lang="zh-TW" altLang="en-US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大學儲備軍官訓練團</a:t>
            </a:r>
          </a:p>
        </p:txBody>
      </p:sp>
      <p:graphicFrame>
        <p:nvGraphicFramePr>
          <p:cNvPr id="6" name="資料庫圖表 5">
            <a:extLst>
              <a:ext uri="{FF2B5EF4-FFF2-40B4-BE49-F238E27FC236}">
                <a16:creationId xmlns:a16="http://schemas.microsoft.com/office/drawing/2014/main" id="{A45AEC7D-FF1D-42A9-9EF9-EA36FD75E5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6378673"/>
              </p:ext>
            </p:extLst>
          </p:nvPr>
        </p:nvGraphicFramePr>
        <p:xfrm>
          <a:off x="-142086" y="1242242"/>
          <a:ext cx="12476171" cy="494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14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454C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流線">
  <a:themeElements>
    <a:clrScheme name="流線 1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EC4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標楷體"/>
        <a:cs typeface=""/>
      </a:majorFont>
      <a:minorFont>
        <a:latin typeface="Calibri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lnDef>
  </a:objectDefaults>
  <a:extraClrSchemeLst>
    <a:extraClrScheme>
      <a:clrScheme name="流線 1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9736</TotalTime>
  <Words>935</Words>
  <Application>Microsoft Office PowerPoint</Application>
  <PresentationFormat>寬螢幕</PresentationFormat>
  <Paragraphs>138</Paragraphs>
  <Slides>18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18</vt:i4>
      </vt:variant>
    </vt:vector>
  </HeadingPairs>
  <TitlesOfParts>
    <vt:vector size="30" baseType="lpstr">
      <vt:lpstr>Novecento wide Book</vt:lpstr>
      <vt:lpstr>微軟正黑體</vt:lpstr>
      <vt:lpstr>標楷體</vt:lpstr>
      <vt:lpstr>Arial</vt:lpstr>
      <vt:lpstr>Calibri</vt:lpstr>
      <vt:lpstr>Constantia</vt:lpstr>
      <vt:lpstr>Times New Roman</vt:lpstr>
      <vt:lpstr>Wingdings</vt:lpstr>
      <vt:lpstr>Wingdings 2</vt:lpstr>
      <vt:lpstr>Wingdings 3</vt:lpstr>
      <vt:lpstr>Office Theme</vt:lpstr>
      <vt:lpstr>流線</vt:lpstr>
      <vt:lpstr>關於「大學領航課程一學分」</vt:lpstr>
      <vt:lpstr>PowerPoint 簡報</vt:lpstr>
      <vt:lpstr>PowerPoint 簡報</vt:lpstr>
      <vt:lpstr>第一週進行「課程說明」，學務處將提供公版簡報給導師，並安排學務處同仁到場協助。</vt:lpstr>
      <vt:lpstr>PowerPoint 簡報</vt:lpstr>
      <vt:lpstr>生輔組課程單元一： 系輔導人員與你有約</vt:lpstr>
      <vt:lpstr>生輔組課程單元二：奔放青春無毒有我</vt:lpstr>
      <vt:lpstr>PowerPoint 簡報</vt:lpstr>
      <vt:lpstr>PowerPoint 簡報</vt:lpstr>
      <vt:lpstr>職涯發展暨校友服務中心</vt:lpstr>
      <vt:lpstr>諮商與特教資源中心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</vt:lpstr>
    </vt:vector>
  </TitlesOfParts>
  <Company>STU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Administrator</dc:creator>
  <cp:lastModifiedBy>潘惠祺</cp:lastModifiedBy>
  <cp:revision>34</cp:revision>
  <dcterms:created xsi:type="dcterms:W3CDTF">2021-08-04T04:21:49Z</dcterms:created>
  <dcterms:modified xsi:type="dcterms:W3CDTF">2024-08-30T07:56:03Z</dcterms:modified>
</cp:coreProperties>
</file>