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" r:id="rId2"/>
    <p:sldId id="262" r:id="rId3"/>
    <p:sldId id="263" r:id="rId4"/>
    <p:sldId id="270" r:id="rId5"/>
    <p:sldId id="272" r:id="rId6"/>
    <p:sldId id="264" r:id="rId7"/>
    <p:sldId id="273" r:id="rId8"/>
    <p:sldId id="265" r:id="rId9"/>
    <p:sldId id="274" r:id="rId10"/>
    <p:sldId id="266" r:id="rId11"/>
    <p:sldId id="275" r:id="rId12"/>
    <p:sldId id="277" r:id="rId13"/>
    <p:sldId id="279" r:id="rId14"/>
    <p:sldId id="288" r:id="rId15"/>
    <p:sldId id="280" r:id="rId16"/>
    <p:sldId id="276" r:id="rId17"/>
    <p:sldId id="278" r:id="rId18"/>
    <p:sldId id="281" r:id="rId19"/>
    <p:sldId id="282" r:id="rId20"/>
    <p:sldId id="283" r:id="rId21"/>
    <p:sldId id="267" r:id="rId22"/>
    <p:sldId id="290" r:id="rId23"/>
    <p:sldId id="291" r:id="rId24"/>
    <p:sldId id="261" r:id="rId25"/>
    <p:sldId id="292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15"/>
  </p:normalViewPr>
  <p:slideViewPr>
    <p:cSldViewPr snapToGrid="0" snapToObjects="1">
      <p:cViewPr varScale="1">
        <p:scale>
          <a:sx n="105" d="100"/>
          <a:sy n="105" d="100"/>
        </p:scale>
        <p:origin x="846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B5C01-9746-4DF7-BA4F-258E2113F843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F6F92C5-2BF4-46D8-AA53-30EC269585E4}">
      <dgm:prSet phldrT="[文字]" custT="1"/>
      <dgm:spPr/>
      <dgm:t>
        <a:bodyPr/>
        <a:lstStyle/>
        <a:p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生輔組業務介紹</a:t>
          </a:r>
        </a:p>
      </dgm:t>
    </dgm:pt>
    <dgm:pt modelId="{A676943A-A501-4A8E-94A0-3590B95F7E19}" type="parTrans" cxnId="{E963B5FE-3B66-4E3A-8302-1B339837D5C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9AF4B1-8155-451A-BAEC-5476042F13CC}" type="sibTrans" cxnId="{E963B5FE-3B66-4E3A-8302-1B339837D5C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EF9BFE-575F-4BD0-AC6B-5C47A0ADD14E}">
      <dgm:prSet phldrT="[文字]" custT="1"/>
      <dgm:spPr/>
      <dgm:t>
        <a:bodyPr/>
        <a:lstStyle/>
        <a:p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交通安全教育</a:t>
          </a:r>
        </a:p>
      </dgm:t>
    </dgm:pt>
    <dgm:pt modelId="{DE0CDEA2-3346-4957-9C85-8FF709131E53}" type="parTrans" cxnId="{072D158C-B5DD-4026-B5B5-777E041A9C5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6FD41D-5C32-46AF-B379-CC00EE2F0542}" type="sibTrans" cxnId="{072D158C-B5DD-4026-B5B5-777E041A9C5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6643AF-C899-4EA0-8385-B1C9DD70B126}">
      <dgm:prSet phldrT="[文字]" custT="1"/>
      <dgm:spPr/>
      <dgm:t>
        <a:bodyPr/>
        <a:lstStyle/>
        <a:p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預防詐騙宣導</a:t>
          </a:r>
        </a:p>
      </dgm:t>
    </dgm:pt>
    <dgm:pt modelId="{37882CD9-23E2-41D4-9D5D-7180CA21283A}" type="parTrans" cxnId="{230518F0-46A0-4EC8-ACBE-2EC3BBB2A0B4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8C6532-4442-4654-9AF9-0EE72C1FCA3D}" type="sibTrans" cxnId="{230518F0-46A0-4EC8-ACBE-2EC3BBB2A0B4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3D0861-6A76-40D2-AB69-8EA98E1B8862}" type="pres">
      <dgm:prSet presAssocID="{781B5C01-9746-4DF7-BA4F-258E2113F843}" presName="linearFlow" presStyleCnt="0">
        <dgm:presLayoutVars>
          <dgm:dir/>
          <dgm:resizeHandles val="exact"/>
        </dgm:presLayoutVars>
      </dgm:prSet>
      <dgm:spPr/>
    </dgm:pt>
    <dgm:pt modelId="{5AA2D287-80E1-483A-AB2F-3D2CD18679B5}" type="pres">
      <dgm:prSet presAssocID="{EF6F92C5-2BF4-46D8-AA53-30EC269585E4}" presName="composite" presStyleCnt="0"/>
      <dgm:spPr/>
    </dgm:pt>
    <dgm:pt modelId="{2E2A683A-8493-4456-9CD6-F434DF568823}" type="pres">
      <dgm:prSet presAssocID="{EF6F92C5-2BF4-46D8-AA53-30EC269585E4}" presName="imgShp" presStyleLbl="fgImgPlace1" presStyleIdx="0" presStyleCnt="3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6DD32C3C-8FDB-406F-94DE-239D3901D768}" type="pres">
      <dgm:prSet presAssocID="{EF6F92C5-2BF4-46D8-AA53-30EC269585E4}" presName="txShp" presStyleLbl="node1" presStyleIdx="0" presStyleCnt="3">
        <dgm:presLayoutVars>
          <dgm:bulletEnabled val="1"/>
        </dgm:presLayoutVars>
      </dgm:prSet>
      <dgm:spPr/>
    </dgm:pt>
    <dgm:pt modelId="{44FF9693-CC54-47D9-8BEC-89ABFEB0353B}" type="pres">
      <dgm:prSet presAssocID="{879AF4B1-8155-451A-BAEC-5476042F13CC}" presName="spacing" presStyleCnt="0"/>
      <dgm:spPr/>
    </dgm:pt>
    <dgm:pt modelId="{CD79A195-0B20-40E6-B1D9-B0C8EF31BC8D}" type="pres">
      <dgm:prSet presAssocID="{FEEF9BFE-575F-4BD0-AC6B-5C47A0ADD14E}" presName="composite" presStyleCnt="0"/>
      <dgm:spPr/>
    </dgm:pt>
    <dgm:pt modelId="{82180F62-440A-4233-8560-F9D2B61C3CBA}" type="pres">
      <dgm:prSet presAssocID="{FEEF9BFE-575F-4BD0-AC6B-5C47A0ADD14E}" presName="imgShp" presStyleLbl="fgImgPlace1" presStyleIdx="1" presStyleCnt="3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CACCFA27-17FD-4934-BEAF-09770335C582}" type="pres">
      <dgm:prSet presAssocID="{FEEF9BFE-575F-4BD0-AC6B-5C47A0ADD14E}" presName="txShp" presStyleLbl="node1" presStyleIdx="1" presStyleCnt="3">
        <dgm:presLayoutVars>
          <dgm:bulletEnabled val="1"/>
        </dgm:presLayoutVars>
      </dgm:prSet>
      <dgm:spPr/>
    </dgm:pt>
    <dgm:pt modelId="{25813905-B367-404E-B43C-3FD39012E9F0}" type="pres">
      <dgm:prSet presAssocID="{5E6FD41D-5C32-46AF-B379-CC00EE2F0542}" presName="spacing" presStyleCnt="0"/>
      <dgm:spPr/>
    </dgm:pt>
    <dgm:pt modelId="{FAE9DC31-5292-41B5-B026-EE9450CF1934}" type="pres">
      <dgm:prSet presAssocID="{F86643AF-C899-4EA0-8385-B1C9DD70B126}" presName="composite" presStyleCnt="0"/>
      <dgm:spPr/>
    </dgm:pt>
    <dgm:pt modelId="{444F4BDD-2A1D-4444-B734-005ED278FF9A}" type="pres">
      <dgm:prSet presAssocID="{F86643AF-C899-4EA0-8385-B1C9DD70B126}" presName="imgShp" presStyleLbl="fgImgPlace1" presStyleIdx="2" presStyleCnt="3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E8EF092-E6EF-4670-8B27-7EC418B33861}" type="pres">
      <dgm:prSet presAssocID="{F86643AF-C899-4EA0-8385-B1C9DD70B126}" presName="txShp" presStyleLbl="node1" presStyleIdx="2" presStyleCnt="3">
        <dgm:presLayoutVars>
          <dgm:bulletEnabled val="1"/>
        </dgm:presLayoutVars>
      </dgm:prSet>
      <dgm:spPr/>
    </dgm:pt>
  </dgm:ptLst>
  <dgm:cxnLst>
    <dgm:cxn modelId="{C533C973-6A5C-4C03-A157-AD2DF8885D80}" type="presOf" srcId="{EF6F92C5-2BF4-46D8-AA53-30EC269585E4}" destId="{6DD32C3C-8FDB-406F-94DE-239D3901D768}" srcOrd="0" destOrd="0" presId="urn:microsoft.com/office/officeart/2005/8/layout/vList3#1"/>
    <dgm:cxn modelId="{94DEE657-D34D-4E3D-A22E-AEDBC3ECA62D}" type="presOf" srcId="{FEEF9BFE-575F-4BD0-AC6B-5C47A0ADD14E}" destId="{CACCFA27-17FD-4934-BEAF-09770335C582}" srcOrd="0" destOrd="0" presId="urn:microsoft.com/office/officeart/2005/8/layout/vList3#1"/>
    <dgm:cxn modelId="{072D158C-B5DD-4026-B5B5-777E041A9C53}" srcId="{781B5C01-9746-4DF7-BA4F-258E2113F843}" destId="{FEEF9BFE-575F-4BD0-AC6B-5C47A0ADD14E}" srcOrd="1" destOrd="0" parTransId="{DE0CDEA2-3346-4957-9C85-8FF709131E53}" sibTransId="{5E6FD41D-5C32-46AF-B379-CC00EE2F0542}"/>
    <dgm:cxn modelId="{68D6E3A2-50DD-4728-A1D7-B49FE3A4DC89}" type="presOf" srcId="{F86643AF-C899-4EA0-8385-B1C9DD70B126}" destId="{7E8EF092-E6EF-4670-8B27-7EC418B33861}" srcOrd="0" destOrd="0" presId="urn:microsoft.com/office/officeart/2005/8/layout/vList3#1"/>
    <dgm:cxn modelId="{0DB8B6C9-C8DA-4F23-97CE-D3D7016D8528}" type="presOf" srcId="{781B5C01-9746-4DF7-BA4F-258E2113F843}" destId="{D23D0861-6A76-40D2-AB69-8EA98E1B8862}" srcOrd="0" destOrd="0" presId="urn:microsoft.com/office/officeart/2005/8/layout/vList3#1"/>
    <dgm:cxn modelId="{230518F0-46A0-4EC8-ACBE-2EC3BBB2A0B4}" srcId="{781B5C01-9746-4DF7-BA4F-258E2113F843}" destId="{F86643AF-C899-4EA0-8385-B1C9DD70B126}" srcOrd="2" destOrd="0" parTransId="{37882CD9-23E2-41D4-9D5D-7180CA21283A}" sibTransId="{F38C6532-4442-4654-9AF9-0EE72C1FCA3D}"/>
    <dgm:cxn modelId="{E963B5FE-3B66-4E3A-8302-1B339837D5C3}" srcId="{781B5C01-9746-4DF7-BA4F-258E2113F843}" destId="{EF6F92C5-2BF4-46D8-AA53-30EC269585E4}" srcOrd="0" destOrd="0" parTransId="{A676943A-A501-4A8E-94A0-3590B95F7E19}" sibTransId="{879AF4B1-8155-451A-BAEC-5476042F13CC}"/>
    <dgm:cxn modelId="{3C4479EF-23DD-4454-97CC-BFBA722F189C}" type="presParOf" srcId="{D23D0861-6A76-40D2-AB69-8EA98E1B8862}" destId="{5AA2D287-80E1-483A-AB2F-3D2CD18679B5}" srcOrd="0" destOrd="0" presId="urn:microsoft.com/office/officeart/2005/8/layout/vList3#1"/>
    <dgm:cxn modelId="{BAB97F2B-9538-495E-B50C-59CDEFCF4AC4}" type="presParOf" srcId="{5AA2D287-80E1-483A-AB2F-3D2CD18679B5}" destId="{2E2A683A-8493-4456-9CD6-F434DF568823}" srcOrd="0" destOrd="0" presId="urn:microsoft.com/office/officeart/2005/8/layout/vList3#1"/>
    <dgm:cxn modelId="{C6FC1959-D198-4CE4-946D-6C82713BD45E}" type="presParOf" srcId="{5AA2D287-80E1-483A-AB2F-3D2CD18679B5}" destId="{6DD32C3C-8FDB-406F-94DE-239D3901D768}" srcOrd="1" destOrd="0" presId="urn:microsoft.com/office/officeart/2005/8/layout/vList3#1"/>
    <dgm:cxn modelId="{E56F432F-7F0F-41A1-898C-F480DF0E4983}" type="presParOf" srcId="{D23D0861-6A76-40D2-AB69-8EA98E1B8862}" destId="{44FF9693-CC54-47D9-8BEC-89ABFEB0353B}" srcOrd="1" destOrd="0" presId="urn:microsoft.com/office/officeart/2005/8/layout/vList3#1"/>
    <dgm:cxn modelId="{6773CE8D-788F-4DD7-8812-06F12DFFF1BC}" type="presParOf" srcId="{D23D0861-6A76-40D2-AB69-8EA98E1B8862}" destId="{CD79A195-0B20-40E6-B1D9-B0C8EF31BC8D}" srcOrd="2" destOrd="0" presId="urn:microsoft.com/office/officeart/2005/8/layout/vList3#1"/>
    <dgm:cxn modelId="{77CBAEAC-42ED-47F4-83D1-2725971DBF9B}" type="presParOf" srcId="{CD79A195-0B20-40E6-B1D9-B0C8EF31BC8D}" destId="{82180F62-440A-4233-8560-F9D2B61C3CBA}" srcOrd="0" destOrd="0" presId="urn:microsoft.com/office/officeart/2005/8/layout/vList3#1"/>
    <dgm:cxn modelId="{D75CED68-04E6-4C99-83C2-76B34D8B45BA}" type="presParOf" srcId="{CD79A195-0B20-40E6-B1D9-B0C8EF31BC8D}" destId="{CACCFA27-17FD-4934-BEAF-09770335C582}" srcOrd="1" destOrd="0" presId="urn:microsoft.com/office/officeart/2005/8/layout/vList3#1"/>
    <dgm:cxn modelId="{E2A43B15-35B8-4697-96B8-F93B288D4E9A}" type="presParOf" srcId="{D23D0861-6A76-40D2-AB69-8EA98E1B8862}" destId="{25813905-B367-404E-B43C-3FD39012E9F0}" srcOrd="3" destOrd="0" presId="urn:microsoft.com/office/officeart/2005/8/layout/vList3#1"/>
    <dgm:cxn modelId="{53A2C046-5962-46A6-AF90-C43B4228A823}" type="presParOf" srcId="{D23D0861-6A76-40D2-AB69-8EA98E1B8862}" destId="{FAE9DC31-5292-41B5-B026-EE9450CF1934}" srcOrd="4" destOrd="0" presId="urn:microsoft.com/office/officeart/2005/8/layout/vList3#1"/>
    <dgm:cxn modelId="{B49C1E31-8A4C-4DAA-BB79-2135C5EE56B5}" type="presParOf" srcId="{FAE9DC31-5292-41B5-B026-EE9450CF1934}" destId="{444F4BDD-2A1D-4444-B734-005ED278FF9A}" srcOrd="0" destOrd="0" presId="urn:microsoft.com/office/officeart/2005/8/layout/vList3#1"/>
    <dgm:cxn modelId="{7FB0FDDD-6515-49D1-B3E8-3CB7E24A7E8B}" type="presParOf" srcId="{FAE9DC31-5292-41B5-B026-EE9450CF1934}" destId="{7E8EF092-E6EF-4670-8B27-7EC418B338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32C3C-8FDB-406F-94DE-239D3901D768}">
      <dsp:nvSpPr>
        <dsp:cNvPr id="0" name=""/>
        <dsp:cNvSpPr/>
      </dsp:nvSpPr>
      <dsp:spPr>
        <a:xfrm rot="10800000">
          <a:off x="1568766" y="2249"/>
          <a:ext cx="5124721" cy="11118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7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生輔組業務介紹</a:t>
          </a:r>
        </a:p>
      </dsp:txBody>
      <dsp:txXfrm rot="10800000">
        <a:off x="1846719" y="2249"/>
        <a:ext cx="4846768" cy="1111813"/>
      </dsp:txXfrm>
    </dsp:sp>
    <dsp:sp modelId="{2E2A683A-8493-4456-9CD6-F434DF568823}">
      <dsp:nvSpPr>
        <dsp:cNvPr id="0" name=""/>
        <dsp:cNvSpPr/>
      </dsp:nvSpPr>
      <dsp:spPr>
        <a:xfrm>
          <a:off x="1012859" y="2249"/>
          <a:ext cx="1111813" cy="1111813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CFA27-17FD-4934-BEAF-09770335C582}">
      <dsp:nvSpPr>
        <dsp:cNvPr id="0" name=""/>
        <dsp:cNvSpPr/>
      </dsp:nvSpPr>
      <dsp:spPr>
        <a:xfrm rot="10800000">
          <a:off x="1568766" y="1445948"/>
          <a:ext cx="5124721" cy="11118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7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交通安全教育</a:t>
          </a:r>
        </a:p>
      </dsp:txBody>
      <dsp:txXfrm rot="10800000">
        <a:off x="1846719" y="1445948"/>
        <a:ext cx="4846768" cy="1111813"/>
      </dsp:txXfrm>
    </dsp:sp>
    <dsp:sp modelId="{82180F62-440A-4233-8560-F9D2B61C3CBA}">
      <dsp:nvSpPr>
        <dsp:cNvPr id="0" name=""/>
        <dsp:cNvSpPr/>
      </dsp:nvSpPr>
      <dsp:spPr>
        <a:xfrm>
          <a:off x="1012859" y="1445948"/>
          <a:ext cx="1111813" cy="1111813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EF092-E6EF-4670-8B27-7EC418B33861}">
      <dsp:nvSpPr>
        <dsp:cNvPr id="0" name=""/>
        <dsp:cNvSpPr/>
      </dsp:nvSpPr>
      <dsp:spPr>
        <a:xfrm rot="10800000">
          <a:off x="1568766" y="2889646"/>
          <a:ext cx="5124721" cy="11118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27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預防詐騙宣導</a:t>
          </a:r>
        </a:p>
      </dsp:txBody>
      <dsp:txXfrm rot="10800000">
        <a:off x="1846719" y="2889646"/>
        <a:ext cx="4846768" cy="1111813"/>
      </dsp:txXfrm>
    </dsp:sp>
    <dsp:sp modelId="{444F4BDD-2A1D-4444-B734-005ED278FF9A}">
      <dsp:nvSpPr>
        <dsp:cNvPr id="0" name=""/>
        <dsp:cNvSpPr/>
      </dsp:nvSpPr>
      <dsp:spPr>
        <a:xfrm>
          <a:off x="1012859" y="2889646"/>
          <a:ext cx="1111813" cy="1111813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4961-F671-D840-803D-4B02C199AB47}" type="datetimeFigureOut">
              <a:rPr kumimoji="1" lang="zh-CN" altLang="en-US" smtClean="0"/>
              <a:t>2024/8/29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546-C430-4549-B45A-EA3B29F81B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413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397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175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panose="020B0503020204020204" charset="-122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panose="020B0503020204020204" charset="-122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 panose="020B0503020204020204" charset="-122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panose="020B0503020204020204" charset="-122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27" y="240255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reurl.cc/XRl77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127" y="2227489"/>
            <a:ext cx="11009745" cy="110799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學年度大學領航課程說明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6469" y="3437085"/>
            <a:ext cx="531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1" lang="zh-TW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學務處 報告人：請自行更改</a:t>
            </a:r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1" lang="zh-CN" altLang="en-US" sz="28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4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753737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各組課程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簡要說明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8"/>
          <p:cNvSpPr txBox="1"/>
          <p:nvPr/>
        </p:nvSpPr>
        <p:spPr>
          <a:xfrm>
            <a:off x="463466" y="2183717"/>
            <a:ext cx="35653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生輔組課程單元一</a:t>
            </a:r>
            <a:endParaRPr kumimoji="1" lang="zh-CN" altLang="en-US" dirty="0"/>
          </a:p>
        </p:txBody>
      </p:sp>
      <p:sp>
        <p:nvSpPr>
          <p:cNvPr id="8" name="文本框 8"/>
          <p:cNvSpPr txBox="1"/>
          <p:nvPr/>
        </p:nvSpPr>
        <p:spPr>
          <a:xfrm>
            <a:off x="8387175" y="917875"/>
            <a:ext cx="35653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9" name="矩形 8"/>
          <p:cNvSpPr/>
          <p:nvPr/>
        </p:nvSpPr>
        <p:spPr>
          <a:xfrm>
            <a:off x="8424925" y="465443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1" name="Picture 7" descr="「交通安全宣導」的圖片搜尋結果">
            <a:extLst>
              <a:ext uri="{FF2B5EF4-FFF2-40B4-BE49-F238E27FC236}">
                <a16:creationId xmlns:a16="http://schemas.microsoft.com/office/drawing/2014/main" id="{B07E1A41-0407-4AF2-8259-DE6CBB82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82" y="465443"/>
            <a:ext cx="3770957" cy="543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91EB7D0-0F5C-4227-B06C-CD6097656582}"/>
              </a:ext>
            </a:extLst>
          </p:cNvPr>
          <p:cNvSpPr txBox="1">
            <a:spLocks/>
          </p:cNvSpPr>
          <p:nvPr/>
        </p:nvSpPr>
        <p:spPr bwMode="auto">
          <a:xfrm>
            <a:off x="8667861" y="5996159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800" kern="0" dirty="0">
                <a:solidFill>
                  <a:schemeClr val="tx1"/>
                </a:solidFill>
                <a:ea typeface="金梅毛行書" panose="02010609000101010101" pitchFamily="49" charset="-120"/>
              </a:rPr>
              <a:t>系輔導人員與你有約</a:t>
            </a:r>
            <a:endParaRPr lang="en-US" sz="2800" kern="0" dirty="0">
              <a:solidFill>
                <a:schemeClr val="tx1"/>
              </a:solidFill>
              <a:ea typeface="金梅毛行書" panose="02010609000101010101" pitchFamily="49" charset="-120"/>
            </a:endParaRPr>
          </a:p>
        </p:txBody>
      </p:sp>
      <p:graphicFrame>
        <p:nvGraphicFramePr>
          <p:cNvPr id="14" name="資料庫圖表 13">
            <a:extLst>
              <a:ext uri="{FF2B5EF4-FFF2-40B4-BE49-F238E27FC236}">
                <a16:creationId xmlns:a16="http://schemas.microsoft.com/office/drawing/2014/main" id="{8392411D-8BD9-428C-B580-E31643052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696017"/>
              </p:ext>
            </p:extLst>
          </p:nvPr>
        </p:nvGraphicFramePr>
        <p:xfrm>
          <a:off x="-329035" y="2192714"/>
          <a:ext cx="7706348" cy="400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4">
            <a:extLst>
              <a:ext uri="{FF2B5EF4-FFF2-40B4-BE49-F238E27FC236}">
                <a16:creationId xmlns:a16="http://schemas.microsoft.com/office/drawing/2014/main" id="{EFE56C28-F5F6-4D03-83A0-16F3D40C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460" y="1261765"/>
            <a:ext cx="522832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0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2800" kern="0" cap="all" spc="50" dirty="0">
                <a:solidFill>
                  <a:schemeClr val="tx1"/>
                </a:solidFill>
                <a:latin typeface="Novecento wide Book"/>
                <a:ea typeface="金梅毛行書" panose="02010609000101010101" pitchFamily="49" charset="-120"/>
                <a:sym typeface="Novecento wide Book" charset="0"/>
              </a:rPr>
              <a:t>校園安全與生活輔導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 58"/>
          <p:cNvGrpSpPr/>
          <p:nvPr/>
        </p:nvGrpSpPr>
        <p:grpSpPr>
          <a:xfrm>
            <a:off x="1713834" y="1499661"/>
            <a:ext cx="3898111" cy="1704425"/>
            <a:chOff x="1713834" y="1499661"/>
            <a:chExt cx="3898111" cy="1704425"/>
          </a:xfrm>
        </p:grpSpPr>
        <p:sp>
          <p:nvSpPr>
            <p:cNvPr id="16" name="矩形 15"/>
            <p:cNvSpPr/>
            <p:nvPr/>
          </p:nvSpPr>
          <p:spPr>
            <a:xfrm>
              <a:off x="1713834" y="1499661"/>
              <a:ext cx="3898111" cy="1704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13834" y="1499661"/>
              <a:ext cx="1007038" cy="170442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框 8"/>
          <p:cNvSpPr txBox="1"/>
          <p:nvPr/>
        </p:nvSpPr>
        <p:spPr>
          <a:xfrm>
            <a:off x="2975658" y="2078303"/>
            <a:ext cx="2381500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校園菸害防制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83777" y="2945364"/>
            <a:ext cx="445028" cy="4450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45909" y="1690153"/>
            <a:ext cx="94288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bg1"/>
                </a:solidFill>
              </a:rPr>
              <a:t>A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grpSp>
        <p:nvGrpSpPr>
          <p:cNvPr id="60" name="组 59"/>
          <p:cNvGrpSpPr/>
          <p:nvPr/>
        </p:nvGrpSpPr>
        <p:grpSpPr>
          <a:xfrm>
            <a:off x="6195587" y="1499661"/>
            <a:ext cx="3898111" cy="1704425"/>
            <a:chOff x="6195587" y="1499661"/>
            <a:chExt cx="3898111" cy="1704425"/>
          </a:xfrm>
        </p:grpSpPr>
        <p:sp>
          <p:nvSpPr>
            <p:cNvPr id="31" name="矩形 30"/>
            <p:cNvSpPr/>
            <p:nvPr/>
          </p:nvSpPr>
          <p:spPr>
            <a:xfrm flipH="1">
              <a:off x="6195587" y="1499661"/>
              <a:ext cx="3898111" cy="1704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flipH="1">
              <a:off x="9086660" y="1499661"/>
              <a:ext cx="1007038" cy="170442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 flipH="1">
            <a:off x="5951977" y="2945364"/>
            <a:ext cx="445026" cy="445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 flipH="1">
            <a:off x="9200490" y="1690153"/>
            <a:ext cx="77938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bg1"/>
                </a:solidFill>
              </a:rPr>
              <a:t>B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25070" y="3903469"/>
            <a:ext cx="98456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bg1"/>
                </a:solidFill>
              </a:rPr>
              <a:t>C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9138775" y="3903469"/>
            <a:ext cx="90281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bg1"/>
                </a:solidFill>
              </a:rPr>
              <a:t>D</a:t>
            </a:r>
            <a:endParaRPr kumimoji="1"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5754006" y="3038312"/>
            <a:ext cx="428685" cy="268077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占位符 1">
            <a:extLst>
              <a:ext uri="{FF2B5EF4-FFF2-40B4-BE49-F238E27FC236}">
                <a16:creationId xmlns:a16="http://schemas.microsoft.com/office/drawing/2014/main" id="{6A90CFC4-9727-4053-BD7D-06B9C1A36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810" y="236936"/>
            <a:ext cx="5601366" cy="529569"/>
          </a:xfrm>
        </p:spPr>
        <p:txBody>
          <a:bodyPr/>
          <a:lstStyle/>
          <a:p>
            <a:r>
              <a:rPr kumimoji="1" lang="zh-TW" altLang="en-US" dirty="0"/>
              <a:t>生輔組課程單元二</a:t>
            </a:r>
            <a:endParaRPr kumimoji="1" lang="zh-CN" altLang="en-US" dirty="0"/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id="{D8A5E4B7-1FDE-49F2-B4BC-D3D6F795B093}"/>
              </a:ext>
            </a:extLst>
          </p:cNvPr>
          <p:cNvSpPr txBox="1"/>
          <p:nvPr/>
        </p:nvSpPr>
        <p:spPr>
          <a:xfrm>
            <a:off x="6495090" y="2078303"/>
            <a:ext cx="2381500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防制藥物濫用</a:t>
            </a:r>
            <a:r>
              <a:rPr lang="zh-TW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" name="Picture 31" descr="「戒菸」的圖片搜尋結果">
            <a:extLst>
              <a:ext uri="{FF2B5EF4-FFF2-40B4-BE49-F238E27FC236}">
                <a16:creationId xmlns:a16="http://schemas.microsoft.com/office/drawing/2014/main" id="{97E66AB0-D1B6-40EF-BC46-C35D41D2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84" y="3551612"/>
            <a:ext cx="2253805" cy="31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158594F-40E6-4800-95C5-34DE1765DFA7}"/>
              </a:ext>
            </a:extLst>
          </p:cNvPr>
          <p:cNvSpPr txBox="1">
            <a:spLocks/>
          </p:cNvSpPr>
          <p:nvPr/>
        </p:nvSpPr>
        <p:spPr bwMode="auto">
          <a:xfrm>
            <a:off x="8323902" y="5946348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800" kern="0" dirty="0">
                <a:solidFill>
                  <a:schemeClr val="tx1"/>
                </a:solidFill>
                <a:ea typeface="金梅毛行書" panose="02010609000101010101" pitchFamily="49" charset="-120"/>
              </a:rPr>
              <a:t>奔放青春無毒有我</a:t>
            </a:r>
            <a:endParaRPr lang="en-US" sz="2800" kern="0" dirty="0">
              <a:solidFill>
                <a:schemeClr val="tx1"/>
              </a:solidFill>
              <a:ea typeface="金梅毛行書" panose="0201060900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生輔組課程</a:t>
            </a:r>
            <a:r>
              <a:rPr kumimoji="1" lang="en-US" altLang="zh-TW" dirty="0"/>
              <a:t>-</a:t>
            </a:r>
            <a:r>
              <a:rPr kumimoji="1" lang="zh-TW" altLang="en-US" dirty="0"/>
              <a:t>校園安全與生活輔導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744685"/>
            <a:ext cx="12192000" cy="87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/>
          <p:cNvSpPr/>
          <p:nvPr/>
        </p:nvSpPr>
        <p:spPr>
          <a:xfrm rot="10800000">
            <a:off x="179613" y="1458684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7585" y="1805768"/>
            <a:ext cx="171994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生輔組</a:t>
            </a:r>
            <a:endParaRPr lang="en-US" altLang="zh-TW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bg1"/>
                </a:solidFill>
                <a:ea typeface="微软雅黑" panose="020B0503020204020204" charset="-122"/>
              </a:rPr>
              <a:t>業務介紹</a:t>
            </a:r>
            <a:endParaRPr lang="en-US" altLang="zh-CN" sz="26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lvl="0"/>
            <a:endParaRPr lang="zh-TW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形状 11"/>
          <p:cNvSpPr/>
          <p:nvPr/>
        </p:nvSpPr>
        <p:spPr>
          <a:xfrm>
            <a:off x="2053011" y="3429000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40096" y="4523291"/>
            <a:ext cx="1719944" cy="108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校園菸害防制</a:t>
            </a:r>
            <a:endParaRPr lang="en-US" altLang="zh-CN" sz="2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8" name="任意形状 17"/>
          <p:cNvSpPr/>
          <p:nvPr/>
        </p:nvSpPr>
        <p:spPr>
          <a:xfrm rot="10800000">
            <a:off x="4148510" y="1497251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46482" y="1844335"/>
            <a:ext cx="1719944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交通安全教育</a:t>
            </a:r>
            <a:endParaRPr lang="en-US" altLang="zh-CN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形状 21"/>
          <p:cNvSpPr/>
          <p:nvPr/>
        </p:nvSpPr>
        <p:spPr>
          <a:xfrm>
            <a:off x="6196732" y="3472542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89260" y="4496172"/>
            <a:ext cx="1719944" cy="108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防制藥物濫用</a:t>
            </a:r>
            <a:endParaRPr lang="en-US" altLang="zh-CN" sz="2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6" name="任意形状 25"/>
          <p:cNvSpPr/>
          <p:nvPr/>
        </p:nvSpPr>
        <p:spPr>
          <a:xfrm rot="10800000">
            <a:off x="8292231" y="1458685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390203" y="1805769"/>
            <a:ext cx="1719944" cy="138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預訪詐騙宣導</a:t>
            </a:r>
            <a:endParaRPr lang="en-US" altLang="zh-CN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AED8D6-E4EB-499B-BCF0-4C7A2A10ED0E}"/>
              </a:ext>
            </a:extLst>
          </p:cNvPr>
          <p:cNvSpPr txBox="1">
            <a:spLocks/>
          </p:cNvSpPr>
          <p:nvPr/>
        </p:nvSpPr>
        <p:spPr bwMode="auto">
          <a:xfrm>
            <a:off x="1707491" y="6048375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800" kern="0" dirty="0">
                <a:solidFill>
                  <a:schemeClr val="tx1"/>
                </a:solidFill>
                <a:ea typeface="金梅毛行書" panose="02010609000101010101" pitchFamily="49" charset="-120"/>
              </a:rPr>
              <a:t>奔放青春無毒有我</a:t>
            </a:r>
            <a:endParaRPr lang="en-US" sz="2800" kern="0" dirty="0">
              <a:solidFill>
                <a:schemeClr val="tx1"/>
              </a:solidFill>
              <a:ea typeface="金梅毛行書" panose="02010609000101010101" pitchFamily="49" charset="-120"/>
            </a:endParaRPr>
          </a:p>
        </p:txBody>
      </p:sp>
      <p:pic>
        <p:nvPicPr>
          <p:cNvPr id="29" name="Picture 7" descr="「交通安全宣導」的圖片搜尋結果">
            <a:extLst>
              <a:ext uri="{FF2B5EF4-FFF2-40B4-BE49-F238E27FC236}">
                <a16:creationId xmlns:a16="http://schemas.microsoft.com/office/drawing/2014/main" id="{88CF98F4-1BBF-4F9A-B23E-43D76F67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04" y="4006073"/>
            <a:ext cx="1915886" cy="27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588498D-EDF6-4EDE-B06C-7ED9B6F78D19}"/>
              </a:ext>
            </a:extLst>
          </p:cNvPr>
          <p:cNvSpPr txBox="1">
            <a:spLocks/>
          </p:cNvSpPr>
          <p:nvPr/>
        </p:nvSpPr>
        <p:spPr bwMode="auto">
          <a:xfrm>
            <a:off x="5749057" y="6051938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800" kern="0" dirty="0">
                <a:solidFill>
                  <a:schemeClr val="tx1"/>
                </a:solidFill>
                <a:ea typeface="金梅毛行書" panose="02010609000101010101" pitchFamily="49" charset="-120"/>
              </a:rPr>
              <a:t>系輔導人員與你有約</a:t>
            </a:r>
            <a:endParaRPr lang="en-US" sz="2800" kern="0" dirty="0">
              <a:solidFill>
                <a:schemeClr val="tx1"/>
              </a:solidFill>
              <a:ea typeface="金梅毛行書" panose="0201060900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32569DB-E05E-41CE-AD1E-DA264242F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ROTC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大學儲備軍官訓練團招募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E21224A-029F-41E2-840C-7D7B7EEF2103}"/>
              </a:ext>
            </a:extLst>
          </p:cNvPr>
          <p:cNvSpPr txBox="1"/>
          <p:nvPr/>
        </p:nvSpPr>
        <p:spPr>
          <a:xfrm>
            <a:off x="290744" y="766505"/>
            <a:ext cx="6671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buNone/>
              <a:defRPr/>
            </a:pPr>
            <a:r>
              <a:rPr lang="zh-TW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大學儲備軍官訓練團在學期間補助</a:t>
            </a:r>
            <a:endParaRPr lang="zh-TW" altLang="en-US"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780BC6-7F2C-4EF7-AFBA-6BDA8CBAB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18449"/>
              </p:ext>
            </p:extLst>
          </p:nvPr>
        </p:nvGraphicFramePr>
        <p:xfrm>
          <a:off x="290743" y="1381588"/>
          <a:ext cx="6553939" cy="5125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339">
                  <a:extLst>
                    <a:ext uri="{9D8B030D-6E8A-4147-A177-3AD203B41FA5}">
                      <a16:colId xmlns:a16="http://schemas.microsoft.com/office/drawing/2014/main" val="898526960"/>
                    </a:ext>
                  </a:extLst>
                </a:gridCol>
                <a:gridCol w="1957671">
                  <a:extLst>
                    <a:ext uri="{9D8B030D-6E8A-4147-A177-3AD203B41FA5}">
                      <a16:colId xmlns:a16="http://schemas.microsoft.com/office/drawing/2014/main" val="1459447695"/>
                    </a:ext>
                  </a:extLst>
                </a:gridCol>
                <a:gridCol w="2876929">
                  <a:extLst>
                    <a:ext uri="{9D8B030D-6E8A-4147-A177-3AD203B41FA5}">
                      <a16:colId xmlns:a16="http://schemas.microsoft.com/office/drawing/2014/main" val="1322722770"/>
                    </a:ext>
                  </a:extLst>
                </a:gridCol>
              </a:tblGrid>
              <a:tr h="7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支給標準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備考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72197"/>
                  </a:ext>
                </a:extLst>
              </a:tr>
              <a:tr h="68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學費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全額補助</a:t>
                      </a: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每學期發給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依繳費單據支付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22615"/>
                  </a:ext>
                </a:extLst>
              </a:tr>
              <a:tr h="774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雜費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全額補助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84055"/>
                  </a:ext>
                </a:extLst>
              </a:tr>
              <a:tr h="87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書籍文具費</a:t>
                      </a:r>
                      <a:endParaRPr lang="zh-TW" sz="15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每學期發給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9627"/>
                  </a:ext>
                </a:extLst>
              </a:tr>
              <a:tr h="686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12,000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每月發給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79137"/>
                  </a:ext>
                </a:extLst>
              </a:tr>
              <a:tr h="1320520">
                <a:tc gridSpan="3"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zh-TW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◎儲訓團學生大學畢業並完成訓練者，初任少尉每月待遇</a:t>
                      </a: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50,560</a:t>
                      </a:r>
                      <a:r>
                        <a:rPr lang="zh-TW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元，</a:t>
                      </a:r>
                      <a:r>
                        <a:rPr lang="zh-TW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服預備軍官現役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zh-TW" altLang="zh-TW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zh-TW" altLang="en-US" sz="18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自錄取報到後至接受任官前軍事教育前，如因撤消錄取資格或退訓，應賠償已領取之費用。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63" marR="38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364801"/>
                  </a:ext>
                </a:extLst>
              </a:tr>
            </a:tbl>
          </a:graphicData>
        </a:graphic>
      </p:graphicFrame>
      <p:pic>
        <p:nvPicPr>
          <p:cNvPr id="6" name="圖片 1">
            <a:extLst>
              <a:ext uri="{FF2B5EF4-FFF2-40B4-BE49-F238E27FC236}">
                <a16:creationId xmlns:a16="http://schemas.microsoft.com/office/drawing/2014/main" id="{E0BE2FD4-477F-4FD9-A4EE-5B7A093A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70" y="250126"/>
            <a:ext cx="4682320" cy="660787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3">
            <a:extLst>
              <a:ext uri="{FF2B5EF4-FFF2-40B4-BE49-F238E27FC236}">
                <a16:creationId xmlns:a16="http://schemas.microsoft.com/office/drawing/2014/main" id="{A21FD5AD-DABF-4D4C-9618-CE27C818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770" y="5956876"/>
            <a:ext cx="4682320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kumimoji="1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相關訊息請洽生輔組孟憲德先生</a:t>
            </a:r>
            <a:r>
              <a:rPr kumimoji="1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kumimoji="1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2116)</a:t>
            </a:r>
            <a:r>
              <a:rPr kumimoji="1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可安排</a:t>
            </a:r>
            <a:r>
              <a:rPr kumimoji="1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ROTC</a:t>
            </a:r>
            <a:r>
              <a:rPr kumimoji="1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大學儲備軍官訓練團入班宣導</a:t>
            </a:r>
            <a:endParaRPr kumimoji="1"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3">
            <a:extLst>
              <a:ext uri="{FF2B5EF4-FFF2-40B4-BE49-F238E27FC236}">
                <a16:creationId xmlns:a16="http://schemas.microsoft.com/office/drawing/2014/main" id="{0B2CD951-DD75-4239-8FD1-0915C6B2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770" y="5351987"/>
            <a:ext cx="468232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kumimoji="1" lang="en-US" altLang="zh-TW" sz="1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kumimoji="1" lang="en-US" altLang="zh-TW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kumimoji="1" lang="zh-TW" altLang="en-US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年本校報名</a:t>
            </a:r>
            <a:r>
              <a:rPr kumimoji="1" lang="en-US" altLang="zh-TW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1" lang="zh-TW" altLang="en-US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endParaRPr kumimoji="1" lang="en-US" altLang="zh-TW" sz="16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6922" indent="-136922" algn="just">
              <a:buFont typeface="Arial" panose="020B0604020202020204" pitchFamily="34" charset="0"/>
              <a:buChar char="•"/>
            </a:pPr>
            <a:r>
              <a:rPr kumimoji="1"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kumimoji="1"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年第一梯次預計於</a:t>
            </a:r>
            <a:r>
              <a:rPr kumimoji="1"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kumimoji="1"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1"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月開始預約體檢</a:t>
            </a:r>
            <a:endParaRPr kumimoji="1"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691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48318" y="210522"/>
            <a:ext cx="5601366" cy="529569"/>
          </a:xfrm>
        </p:spPr>
        <p:txBody>
          <a:bodyPr/>
          <a:lstStyle/>
          <a:p>
            <a:pPr algn="ctr" eaLnBrk="1" hangingPunct="1">
              <a:defRPr/>
            </a:pPr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ROTC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大學儲備軍官訓練團</a:t>
            </a:r>
          </a:p>
        </p:txBody>
      </p:sp>
      <p:sp>
        <p:nvSpPr>
          <p:cNvPr id="7" name="任意形状 6"/>
          <p:cNvSpPr/>
          <p:nvPr/>
        </p:nvSpPr>
        <p:spPr>
          <a:xfrm>
            <a:off x="695229" y="2108048"/>
            <a:ext cx="2060461" cy="169944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</p:txBody>
      </p:sp>
      <p:sp>
        <p:nvSpPr>
          <p:cNvPr id="10" name="形状 9"/>
          <p:cNvSpPr/>
          <p:nvPr/>
        </p:nvSpPr>
        <p:spPr>
          <a:xfrm>
            <a:off x="1629138" y="2601022"/>
            <a:ext cx="2141983" cy="214198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任意形状 10"/>
          <p:cNvSpPr/>
          <p:nvPr/>
        </p:nvSpPr>
        <p:spPr>
          <a:xfrm>
            <a:off x="1153108" y="3443330"/>
            <a:ext cx="1831520" cy="728335"/>
          </a:xfrm>
          <a:custGeom>
            <a:avLst/>
            <a:gdLst>
              <a:gd name="connsiteX0" fmla="*/ 0 w 1497810"/>
              <a:gd name="connsiteY0" fmla="*/ 59563 h 595630"/>
              <a:gd name="connsiteX1" fmla="*/ 59563 w 1497810"/>
              <a:gd name="connsiteY1" fmla="*/ 0 h 595630"/>
              <a:gd name="connsiteX2" fmla="*/ 1438247 w 1497810"/>
              <a:gd name="connsiteY2" fmla="*/ 0 h 595630"/>
              <a:gd name="connsiteX3" fmla="*/ 1497810 w 1497810"/>
              <a:gd name="connsiteY3" fmla="*/ 59563 h 595630"/>
              <a:gd name="connsiteX4" fmla="*/ 1497810 w 1497810"/>
              <a:gd name="connsiteY4" fmla="*/ 536067 h 595630"/>
              <a:gd name="connsiteX5" fmla="*/ 1438247 w 1497810"/>
              <a:gd name="connsiteY5" fmla="*/ 595630 h 595630"/>
              <a:gd name="connsiteX6" fmla="*/ 59563 w 1497810"/>
              <a:gd name="connsiteY6" fmla="*/ 595630 h 595630"/>
              <a:gd name="connsiteX7" fmla="*/ 0 w 1497810"/>
              <a:gd name="connsiteY7" fmla="*/ 536067 h 595630"/>
              <a:gd name="connsiteX8" fmla="*/ 0 w 1497810"/>
              <a:gd name="connsiteY8" fmla="*/ 59563 h 5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0" h="595630">
                <a:moveTo>
                  <a:pt x="0" y="59563"/>
                </a:moveTo>
                <a:cubicBezTo>
                  <a:pt x="0" y="26667"/>
                  <a:pt x="26667" y="0"/>
                  <a:pt x="59563" y="0"/>
                </a:cubicBezTo>
                <a:lnTo>
                  <a:pt x="1438247" y="0"/>
                </a:lnTo>
                <a:cubicBezTo>
                  <a:pt x="1471143" y="0"/>
                  <a:pt x="1497810" y="26667"/>
                  <a:pt x="1497810" y="59563"/>
                </a:cubicBezTo>
                <a:lnTo>
                  <a:pt x="1497810" y="536067"/>
                </a:lnTo>
                <a:cubicBezTo>
                  <a:pt x="1497810" y="568963"/>
                  <a:pt x="1471143" y="595630"/>
                  <a:pt x="1438247" y="595630"/>
                </a:cubicBezTo>
                <a:lnTo>
                  <a:pt x="59563" y="595630"/>
                </a:lnTo>
                <a:cubicBezTo>
                  <a:pt x="26667" y="595630"/>
                  <a:pt x="0" y="568963"/>
                  <a:pt x="0" y="536067"/>
                </a:cubicBezTo>
                <a:lnTo>
                  <a:pt x="0" y="5956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10" tIns="59355" rIns="80310" bIns="593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/>
          </a:p>
        </p:txBody>
      </p:sp>
      <p:sp>
        <p:nvSpPr>
          <p:cNvPr id="15" name="圆角矩形 14"/>
          <p:cNvSpPr/>
          <p:nvPr/>
        </p:nvSpPr>
        <p:spPr>
          <a:xfrm>
            <a:off x="3226992" y="2108048"/>
            <a:ext cx="3303029" cy="1981583"/>
          </a:xfrm>
          <a:prstGeom prst="roundRect">
            <a:avLst>
              <a:gd name="adj" fmla="val 1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环形箭头 15"/>
          <p:cNvSpPr/>
          <p:nvPr/>
        </p:nvSpPr>
        <p:spPr>
          <a:xfrm>
            <a:off x="4161489" y="1105907"/>
            <a:ext cx="2405264" cy="2405264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任意形状 16"/>
          <p:cNvSpPr/>
          <p:nvPr/>
        </p:nvSpPr>
        <p:spPr>
          <a:xfrm>
            <a:off x="3684874" y="1743880"/>
            <a:ext cx="1831520" cy="728335"/>
          </a:xfrm>
          <a:custGeom>
            <a:avLst/>
            <a:gdLst>
              <a:gd name="connsiteX0" fmla="*/ 0 w 1497810"/>
              <a:gd name="connsiteY0" fmla="*/ 59563 h 595630"/>
              <a:gd name="connsiteX1" fmla="*/ 59563 w 1497810"/>
              <a:gd name="connsiteY1" fmla="*/ 0 h 595630"/>
              <a:gd name="connsiteX2" fmla="*/ 1438247 w 1497810"/>
              <a:gd name="connsiteY2" fmla="*/ 0 h 595630"/>
              <a:gd name="connsiteX3" fmla="*/ 1497810 w 1497810"/>
              <a:gd name="connsiteY3" fmla="*/ 59563 h 595630"/>
              <a:gd name="connsiteX4" fmla="*/ 1497810 w 1497810"/>
              <a:gd name="connsiteY4" fmla="*/ 536067 h 595630"/>
              <a:gd name="connsiteX5" fmla="*/ 1438247 w 1497810"/>
              <a:gd name="connsiteY5" fmla="*/ 595630 h 595630"/>
              <a:gd name="connsiteX6" fmla="*/ 59563 w 1497810"/>
              <a:gd name="connsiteY6" fmla="*/ 595630 h 595630"/>
              <a:gd name="connsiteX7" fmla="*/ 0 w 1497810"/>
              <a:gd name="connsiteY7" fmla="*/ 536067 h 595630"/>
              <a:gd name="connsiteX8" fmla="*/ 0 w 1497810"/>
              <a:gd name="connsiteY8" fmla="*/ 59563 h 5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0" h="595630">
                <a:moveTo>
                  <a:pt x="0" y="59563"/>
                </a:moveTo>
                <a:cubicBezTo>
                  <a:pt x="0" y="26667"/>
                  <a:pt x="26667" y="0"/>
                  <a:pt x="59563" y="0"/>
                </a:cubicBezTo>
                <a:lnTo>
                  <a:pt x="1438247" y="0"/>
                </a:lnTo>
                <a:cubicBezTo>
                  <a:pt x="1471143" y="0"/>
                  <a:pt x="1497810" y="26667"/>
                  <a:pt x="1497810" y="59563"/>
                </a:cubicBezTo>
                <a:lnTo>
                  <a:pt x="1497810" y="536067"/>
                </a:lnTo>
                <a:cubicBezTo>
                  <a:pt x="1497810" y="568963"/>
                  <a:pt x="1471143" y="595630"/>
                  <a:pt x="1438247" y="595630"/>
                </a:cubicBezTo>
                <a:lnTo>
                  <a:pt x="59563" y="595630"/>
                </a:lnTo>
                <a:cubicBezTo>
                  <a:pt x="26667" y="595630"/>
                  <a:pt x="0" y="568963"/>
                  <a:pt x="0" y="536067"/>
                </a:cubicBezTo>
                <a:lnTo>
                  <a:pt x="0" y="59563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10" tIns="59355" rIns="80310" bIns="593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/>
          </a:p>
        </p:txBody>
      </p:sp>
      <p:sp>
        <p:nvSpPr>
          <p:cNvPr id="21" name="任意形状 20"/>
          <p:cNvSpPr/>
          <p:nvPr/>
        </p:nvSpPr>
        <p:spPr>
          <a:xfrm>
            <a:off x="6841834" y="2108048"/>
            <a:ext cx="2060461" cy="169944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33" tIns="89133" rIns="89133" bIns="386948" numCol="1" spcCol="1270" anchor="t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</p:txBody>
      </p:sp>
      <p:sp>
        <p:nvSpPr>
          <p:cNvPr id="25" name="形状 24"/>
          <p:cNvSpPr/>
          <p:nvPr/>
        </p:nvSpPr>
        <p:spPr>
          <a:xfrm>
            <a:off x="8024321" y="2601022"/>
            <a:ext cx="2141983" cy="214198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任意形状 28"/>
          <p:cNvSpPr/>
          <p:nvPr/>
        </p:nvSpPr>
        <p:spPr>
          <a:xfrm>
            <a:off x="7299714" y="3443330"/>
            <a:ext cx="1831520" cy="728335"/>
          </a:xfrm>
          <a:custGeom>
            <a:avLst/>
            <a:gdLst>
              <a:gd name="connsiteX0" fmla="*/ 0 w 1497810"/>
              <a:gd name="connsiteY0" fmla="*/ 59563 h 595630"/>
              <a:gd name="connsiteX1" fmla="*/ 59563 w 1497810"/>
              <a:gd name="connsiteY1" fmla="*/ 0 h 595630"/>
              <a:gd name="connsiteX2" fmla="*/ 1438247 w 1497810"/>
              <a:gd name="connsiteY2" fmla="*/ 0 h 595630"/>
              <a:gd name="connsiteX3" fmla="*/ 1497810 w 1497810"/>
              <a:gd name="connsiteY3" fmla="*/ 59563 h 595630"/>
              <a:gd name="connsiteX4" fmla="*/ 1497810 w 1497810"/>
              <a:gd name="connsiteY4" fmla="*/ 536067 h 595630"/>
              <a:gd name="connsiteX5" fmla="*/ 1438247 w 1497810"/>
              <a:gd name="connsiteY5" fmla="*/ 595630 h 595630"/>
              <a:gd name="connsiteX6" fmla="*/ 59563 w 1497810"/>
              <a:gd name="connsiteY6" fmla="*/ 595630 h 595630"/>
              <a:gd name="connsiteX7" fmla="*/ 0 w 1497810"/>
              <a:gd name="connsiteY7" fmla="*/ 536067 h 595630"/>
              <a:gd name="connsiteX8" fmla="*/ 0 w 1497810"/>
              <a:gd name="connsiteY8" fmla="*/ 59563 h 5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0" h="595630">
                <a:moveTo>
                  <a:pt x="0" y="59563"/>
                </a:moveTo>
                <a:cubicBezTo>
                  <a:pt x="0" y="26667"/>
                  <a:pt x="26667" y="0"/>
                  <a:pt x="59563" y="0"/>
                </a:cubicBezTo>
                <a:lnTo>
                  <a:pt x="1438247" y="0"/>
                </a:lnTo>
                <a:cubicBezTo>
                  <a:pt x="1471143" y="0"/>
                  <a:pt x="1497810" y="26667"/>
                  <a:pt x="1497810" y="59563"/>
                </a:cubicBezTo>
                <a:lnTo>
                  <a:pt x="1497810" y="536067"/>
                </a:lnTo>
                <a:cubicBezTo>
                  <a:pt x="1497810" y="568963"/>
                  <a:pt x="1471143" y="595630"/>
                  <a:pt x="1438247" y="595630"/>
                </a:cubicBezTo>
                <a:lnTo>
                  <a:pt x="59563" y="595630"/>
                </a:lnTo>
                <a:cubicBezTo>
                  <a:pt x="26667" y="595630"/>
                  <a:pt x="0" y="568963"/>
                  <a:pt x="0" y="536067"/>
                </a:cubicBezTo>
                <a:lnTo>
                  <a:pt x="0" y="59563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10" tIns="59355" rIns="80310" bIns="593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/>
          </a:p>
        </p:txBody>
      </p:sp>
      <p:sp>
        <p:nvSpPr>
          <p:cNvPr id="30" name="任意形状 29"/>
          <p:cNvSpPr/>
          <p:nvPr/>
        </p:nvSpPr>
        <p:spPr>
          <a:xfrm>
            <a:off x="9391355" y="2108048"/>
            <a:ext cx="2060461" cy="1699449"/>
          </a:xfrm>
          <a:custGeom>
            <a:avLst/>
            <a:gdLst>
              <a:gd name="connsiteX0" fmla="*/ 0 w 1685037"/>
              <a:gd name="connsiteY0" fmla="*/ 138980 h 1389803"/>
              <a:gd name="connsiteX1" fmla="*/ 138980 w 1685037"/>
              <a:gd name="connsiteY1" fmla="*/ 0 h 1389803"/>
              <a:gd name="connsiteX2" fmla="*/ 1546057 w 1685037"/>
              <a:gd name="connsiteY2" fmla="*/ 0 h 1389803"/>
              <a:gd name="connsiteX3" fmla="*/ 1685037 w 1685037"/>
              <a:gd name="connsiteY3" fmla="*/ 138980 h 1389803"/>
              <a:gd name="connsiteX4" fmla="*/ 1685037 w 1685037"/>
              <a:gd name="connsiteY4" fmla="*/ 1250823 h 1389803"/>
              <a:gd name="connsiteX5" fmla="*/ 1546057 w 1685037"/>
              <a:gd name="connsiteY5" fmla="*/ 1389803 h 1389803"/>
              <a:gd name="connsiteX6" fmla="*/ 138980 w 1685037"/>
              <a:gd name="connsiteY6" fmla="*/ 1389803 h 1389803"/>
              <a:gd name="connsiteX7" fmla="*/ 0 w 1685037"/>
              <a:gd name="connsiteY7" fmla="*/ 1250823 h 1389803"/>
              <a:gd name="connsiteX8" fmla="*/ 0 w 1685037"/>
              <a:gd name="connsiteY8" fmla="*/ 138980 h 138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037" h="1389803">
                <a:moveTo>
                  <a:pt x="0" y="138980"/>
                </a:moveTo>
                <a:cubicBezTo>
                  <a:pt x="0" y="62223"/>
                  <a:pt x="62223" y="0"/>
                  <a:pt x="138980" y="0"/>
                </a:cubicBezTo>
                <a:lnTo>
                  <a:pt x="1546057" y="0"/>
                </a:lnTo>
                <a:cubicBezTo>
                  <a:pt x="1622814" y="0"/>
                  <a:pt x="1685037" y="62223"/>
                  <a:pt x="1685037" y="138980"/>
                </a:cubicBezTo>
                <a:lnTo>
                  <a:pt x="1685037" y="1250823"/>
                </a:lnTo>
                <a:cubicBezTo>
                  <a:pt x="1685037" y="1327580"/>
                  <a:pt x="1622814" y="1389803"/>
                  <a:pt x="1546057" y="1389803"/>
                </a:cubicBezTo>
                <a:lnTo>
                  <a:pt x="138980" y="1389803"/>
                </a:lnTo>
                <a:cubicBezTo>
                  <a:pt x="62223" y="1389803"/>
                  <a:pt x="0" y="1327580"/>
                  <a:pt x="0" y="1250823"/>
                </a:cubicBezTo>
                <a:lnTo>
                  <a:pt x="0" y="138980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33" tIns="386948" rIns="89133" bIns="89133" numCol="1" spcCol="1270" anchor="t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000" kern="1200"/>
          </a:p>
        </p:txBody>
      </p:sp>
      <p:sp>
        <p:nvSpPr>
          <p:cNvPr id="31" name="任意形状 30"/>
          <p:cNvSpPr/>
          <p:nvPr/>
        </p:nvSpPr>
        <p:spPr>
          <a:xfrm>
            <a:off x="9849234" y="1743880"/>
            <a:ext cx="1831520" cy="728335"/>
          </a:xfrm>
          <a:custGeom>
            <a:avLst/>
            <a:gdLst>
              <a:gd name="connsiteX0" fmla="*/ 0 w 1497810"/>
              <a:gd name="connsiteY0" fmla="*/ 59563 h 595630"/>
              <a:gd name="connsiteX1" fmla="*/ 59563 w 1497810"/>
              <a:gd name="connsiteY1" fmla="*/ 0 h 595630"/>
              <a:gd name="connsiteX2" fmla="*/ 1438247 w 1497810"/>
              <a:gd name="connsiteY2" fmla="*/ 0 h 595630"/>
              <a:gd name="connsiteX3" fmla="*/ 1497810 w 1497810"/>
              <a:gd name="connsiteY3" fmla="*/ 59563 h 595630"/>
              <a:gd name="connsiteX4" fmla="*/ 1497810 w 1497810"/>
              <a:gd name="connsiteY4" fmla="*/ 536067 h 595630"/>
              <a:gd name="connsiteX5" fmla="*/ 1438247 w 1497810"/>
              <a:gd name="connsiteY5" fmla="*/ 595630 h 595630"/>
              <a:gd name="connsiteX6" fmla="*/ 59563 w 1497810"/>
              <a:gd name="connsiteY6" fmla="*/ 595630 h 595630"/>
              <a:gd name="connsiteX7" fmla="*/ 0 w 1497810"/>
              <a:gd name="connsiteY7" fmla="*/ 536067 h 595630"/>
              <a:gd name="connsiteX8" fmla="*/ 0 w 1497810"/>
              <a:gd name="connsiteY8" fmla="*/ 59563 h 5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10" h="595630">
                <a:moveTo>
                  <a:pt x="0" y="59563"/>
                </a:moveTo>
                <a:cubicBezTo>
                  <a:pt x="0" y="26667"/>
                  <a:pt x="26667" y="0"/>
                  <a:pt x="59563" y="0"/>
                </a:cubicBezTo>
                <a:lnTo>
                  <a:pt x="1438247" y="0"/>
                </a:lnTo>
                <a:cubicBezTo>
                  <a:pt x="1471143" y="0"/>
                  <a:pt x="1497810" y="26667"/>
                  <a:pt x="1497810" y="59563"/>
                </a:cubicBezTo>
                <a:lnTo>
                  <a:pt x="1497810" y="536067"/>
                </a:lnTo>
                <a:cubicBezTo>
                  <a:pt x="1497810" y="568963"/>
                  <a:pt x="1471143" y="595630"/>
                  <a:pt x="1438247" y="595630"/>
                </a:cubicBezTo>
                <a:lnTo>
                  <a:pt x="59563" y="595630"/>
                </a:lnTo>
                <a:cubicBezTo>
                  <a:pt x="26667" y="595630"/>
                  <a:pt x="0" y="568963"/>
                  <a:pt x="0" y="536067"/>
                </a:cubicBezTo>
                <a:lnTo>
                  <a:pt x="0" y="5956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10" tIns="59355" rIns="80310" bIns="593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kern="1200"/>
          </a:p>
        </p:txBody>
      </p:sp>
      <p:sp>
        <p:nvSpPr>
          <p:cNvPr id="32" name="文本框 8"/>
          <p:cNvSpPr txBox="1"/>
          <p:nvPr/>
        </p:nvSpPr>
        <p:spPr>
          <a:xfrm>
            <a:off x="522077" y="2317093"/>
            <a:ext cx="21487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>
              <a:lnSpc>
                <a:spcPts val="2160"/>
              </a:lnSpc>
              <a:spcAft>
                <a:spcPts val="0"/>
              </a:spcAft>
            </a:pPr>
            <a:r>
              <a:rPr kumimoji="1"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18-26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歲，四年之一、二年級男、女學生</a:t>
            </a:r>
          </a:p>
        </p:txBody>
      </p:sp>
      <p:sp>
        <p:nvSpPr>
          <p:cNvPr id="33" name="矩形 32"/>
          <p:cNvSpPr/>
          <p:nvPr/>
        </p:nvSpPr>
        <p:spPr>
          <a:xfrm>
            <a:off x="1162502" y="3632044"/>
            <a:ext cx="1719944" cy="38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招募對象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6965135" y="2298394"/>
            <a:ext cx="1719944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學期間每週六及寒暑假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58346" y="3632044"/>
            <a:ext cx="1719944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上課、受訓時間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3220197" y="2608328"/>
            <a:ext cx="3186524" cy="148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>
              <a:lnSpc>
                <a:spcPts val="2160"/>
              </a:lnSpc>
              <a:spcAft>
                <a:spcPts val="0"/>
              </a:spcAft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身高：男性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160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195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公分、女性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155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185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公分</a:t>
            </a:r>
          </a:p>
          <a:p>
            <a:pPr marL="180000" lvl="0" indent="-180000">
              <a:lnSpc>
                <a:spcPts val="216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BMI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：男性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31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、女性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</a:p>
          <a:p>
            <a:pPr marL="180000" lvl="0" indent="-180000">
              <a:lnSpc>
                <a:spcPts val="2160"/>
              </a:lnSpc>
              <a:spcAft>
                <a:spcPts val="0"/>
              </a:spcAft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視力：最佳矯正視力達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0.6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以上，且配鏡總度數在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度以內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40662" y="1894399"/>
            <a:ext cx="171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基本考選條件</a:t>
            </a:r>
          </a:p>
        </p:txBody>
      </p:sp>
      <p:sp>
        <p:nvSpPr>
          <p:cNvPr id="38" name="文本框 8"/>
          <p:cNvSpPr txBox="1"/>
          <p:nvPr/>
        </p:nvSpPr>
        <p:spPr>
          <a:xfrm>
            <a:off x="9458868" y="2608328"/>
            <a:ext cx="1992947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>
              <a:lnSpc>
                <a:spcPts val="24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114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年第一梯次預計於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113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月開始預約體檢</a:t>
            </a:r>
          </a:p>
        </p:txBody>
      </p:sp>
      <p:sp>
        <p:nvSpPr>
          <p:cNvPr id="39" name="矩形 38"/>
          <p:cNvSpPr/>
          <p:nvPr/>
        </p:nvSpPr>
        <p:spPr>
          <a:xfrm>
            <a:off x="9913765" y="1894399"/>
            <a:ext cx="1719944" cy="38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招募期程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1D4788-53E3-48BB-8C07-4993051ADD5F}"/>
              </a:ext>
            </a:extLst>
          </p:cNvPr>
          <p:cNvSpPr/>
          <p:nvPr/>
        </p:nvSpPr>
        <p:spPr>
          <a:xfrm>
            <a:off x="693406" y="4840839"/>
            <a:ext cx="5834792" cy="1446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180000">
              <a:lnSpc>
                <a:spcPts val="1920"/>
              </a:lnSpc>
            </a:pPr>
            <a:r>
              <a:rPr kumimoji="1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特別加分項目：</a:t>
            </a:r>
            <a:endParaRPr kumimoji="1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lvl="0" indent="-180000">
              <a:lnSpc>
                <a:spcPts val="1920"/>
              </a:lnSpc>
            </a:pP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大學全民國防教育課程修習合格　   　 </a:t>
            </a:r>
            <a:endParaRPr kumimoji="1" lang="en-US" altLang="zh-TW" sz="1800" b="1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lvl="0" indent="-180000">
              <a:lnSpc>
                <a:spcPts val="1920"/>
              </a:lnSpc>
            </a:pP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</a:t>
            </a:r>
            <a:r>
              <a:rPr kumimoji="1" lang="zh-TW" altLang="en-US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年內教育部體適能</a:t>
            </a: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項檢測達銅質以上</a:t>
            </a:r>
          </a:p>
          <a:p>
            <a:pPr marL="180000" lvl="0" indent="-180000">
              <a:lnSpc>
                <a:spcPts val="1920"/>
              </a:lnSpc>
            </a:pP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以資通電軍為第一志願並具有資訊電子相關證照　　</a:t>
            </a: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80000" lvl="0" indent="-180000">
              <a:lnSpc>
                <a:spcPts val="1920"/>
              </a:lnSpc>
            </a:pPr>
            <a:r>
              <a:rPr kumimoji="1" lang="en-US" altLang="zh-TW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1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具英語能力證照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1">
            <a:extLst>
              <a:ext uri="{FF2B5EF4-FFF2-40B4-BE49-F238E27FC236}">
                <a16:creationId xmlns:a16="http://schemas.microsoft.com/office/drawing/2014/main" id="{A8C93CA7-EDE0-47A0-92F8-06B567D2D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266" y="6010408"/>
            <a:ext cx="4766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000" b="1">
                <a:solidFill>
                  <a:srgbClr val="FF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defTabSz="685783" eaLnBrk="0" hangingPunct="0">
              <a:spcBef>
                <a:spcPct val="0"/>
              </a:spcBef>
              <a:buClrTx/>
              <a:buSzTx/>
              <a:buNone/>
            </a:pPr>
            <a:r>
              <a:rPr kumimoji="1"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1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kumimoji="1"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kumimoji="1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年大學儲備軍官訓練團甄選</a:t>
            </a:r>
            <a:r>
              <a:rPr kumimoji="1"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kumimoji="1"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簡章為準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31971" y="4112986"/>
            <a:ext cx="6291943" cy="220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職涯發展暨校友服務中心</a:t>
            </a:r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手杖形箭头 3"/>
          <p:cNvSpPr/>
          <p:nvPr/>
        </p:nvSpPr>
        <p:spPr>
          <a:xfrm rot="16200000" flipH="1">
            <a:off x="3512458" y="2667001"/>
            <a:ext cx="1611086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658" y="1045029"/>
            <a:ext cx="6291943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手杖形箭头 4"/>
          <p:cNvSpPr/>
          <p:nvPr/>
        </p:nvSpPr>
        <p:spPr>
          <a:xfrm rot="5400000" flipH="1">
            <a:off x="7003142" y="1208315"/>
            <a:ext cx="1611086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49342" y="2591707"/>
            <a:ext cx="881743" cy="881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A</a:t>
            </a:r>
            <a:endParaRPr kumimoji="1" lang="zh-CN" altLang="en-US" sz="4000" b="1" dirty="0"/>
          </a:p>
        </p:txBody>
      </p:sp>
      <p:sp>
        <p:nvSpPr>
          <p:cNvPr id="8" name="椭圆 7"/>
          <p:cNvSpPr/>
          <p:nvPr/>
        </p:nvSpPr>
        <p:spPr>
          <a:xfrm>
            <a:off x="2862942" y="3887107"/>
            <a:ext cx="881743" cy="8817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B</a:t>
            </a:r>
            <a:endParaRPr kumimoji="1" lang="zh-CN" altLang="en-US" sz="4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71995" y="1867943"/>
            <a:ext cx="5133012" cy="63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學生學習歷程檔案建置</a:t>
            </a:r>
            <a:endParaRPr lang="zh-CN" altLang="en-US" sz="3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447" y="1316455"/>
            <a:ext cx="287856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課程單元（一）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01811" y="5050004"/>
            <a:ext cx="5595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UCAN</a:t>
            </a:r>
            <a:r>
              <a:rPr lang="zh-TW" alt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職能診斷平台操作及測驗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395" y="4355279"/>
            <a:ext cx="287856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課程單元（二）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諮商與特教資源中心</a:t>
            </a:r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5949" r="14425" b="19558"/>
          <a:stretch>
            <a:fillRect/>
          </a:stretch>
        </p:blipFill>
        <p:spPr>
          <a:xfrm rot="16200000" flipH="1">
            <a:off x="6153873" y="843092"/>
            <a:ext cx="6491681" cy="5170511"/>
          </a:xfrm>
          <a:prstGeom prst="flowChartManualInp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8"/>
          <p:cNvSpPr txBox="1"/>
          <p:nvPr/>
        </p:nvSpPr>
        <p:spPr>
          <a:xfrm>
            <a:off x="102381" y="1587656"/>
            <a:ext cx="7108169" cy="232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透過「</a:t>
            </a:r>
            <a:r>
              <a:rPr lang="zh-TW" altLang="en-US" sz="25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大專校院學生心理健康關懷量表」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讓你瞭解自己近期的情緒與壓力狀態。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由專業輔導人員說明如何看懂測驗結果報告。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以手機填答量表，請同學自備可上網的手機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381" y="992696"/>
            <a:ext cx="6912470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大專校院學生心理健康關懷量表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2ED0DF-4902-42BD-812B-BF8F851DB6B9}"/>
              </a:ext>
            </a:extLst>
          </p:cNvPr>
          <p:cNvSpPr/>
          <p:nvPr/>
        </p:nvSpPr>
        <p:spPr>
          <a:xfrm>
            <a:off x="102381" y="4056972"/>
            <a:ext cx="6912470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心靈補給站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4FE3E15-74AB-40A5-A7C5-E3E992C4D91F}"/>
              </a:ext>
            </a:extLst>
          </p:cNvPr>
          <p:cNvGrpSpPr/>
          <p:nvPr/>
        </p:nvGrpSpPr>
        <p:grpSpPr>
          <a:xfrm>
            <a:off x="-112735" y="4641064"/>
            <a:ext cx="9377537" cy="1258560"/>
            <a:chOff x="-448545" y="3196224"/>
            <a:chExt cx="9377537" cy="12585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5398D93-7872-472F-A40F-043BEB7D64F9}"/>
                </a:ext>
              </a:extLst>
            </p:cNvPr>
            <p:cNvSpPr/>
            <p:nvPr/>
          </p:nvSpPr>
          <p:spPr>
            <a:xfrm>
              <a:off x="0" y="3196224"/>
              <a:ext cx="8928992" cy="1258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F03960E-FB28-4467-914D-4517D2D85457}"/>
                </a:ext>
              </a:extLst>
            </p:cNvPr>
            <p:cNvSpPr txBox="1"/>
            <p:nvPr/>
          </p:nvSpPr>
          <p:spPr>
            <a:xfrm>
              <a:off x="-448545" y="3196224"/>
              <a:ext cx="8928992" cy="1258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9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zh-TW" altLang="en-US" sz="25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心理健康是什麼？</a:t>
              </a:r>
            </a:p>
            <a:p>
              <a:pPr marL="228600" lvl="1" indent="-22860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zh-TW" altLang="en-US" sz="25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學習照顧自己的心理健康</a:t>
              </a:r>
            </a:p>
            <a:p>
              <a:pPr marL="228600" lvl="1" indent="-22860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zh-TW" altLang="en-US" sz="25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諮商中心有哪些資源，你可以如何使用</a:t>
              </a:r>
              <a:r>
                <a:rPr lang="en-US" altLang="zh-TW" sz="25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</a:t>
              </a:r>
              <a:endParaRPr lang="zh-TW" altLang="en-US" sz="25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僑外陸生暨住宿服務組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28056" y="3861473"/>
            <a:ext cx="2816448" cy="223452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6584" b="6584"/>
          <a:stretch/>
        </p:blipFill>
        <p:spPr>
          <a:xfrm flipH="1">
            <a:off x="1328057" y="1045028"/>
            <a:ext cx="2816445" cy="2816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1531526" y="4058922"/>
            <a:ext cx="2358302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ea typeface="微软雅黑" panose="020B0503020204020204" charset="-122"/>
              </a:rPr>
              <a:t>建立國際友誼第一步</a:t>
            </a:r>
            <a:endParaRPr lang="en-US" alt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5747796" y="1039843"/>
            <a:ext cx="2816448" cy="223452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t="6818" b="6818"/>
          <a:stretch/>
        </p:blipFill>
        <p:spPr>
          <a:xfrm rot="10800000" flipH="1" flipV="1">
            <a:off x="5747797" y="3274370"/>
            <a:ext cx="2816445" cy="2816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5951266" y="1234071"/>
            <a:ext cx="2358302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ea typeface="微软雅黑" panose="020B0503020204020204" charset="-122"/>
              </a:rPr>
              <a:t>建立國際友誼第一步</a:t>
            </a:r>
            <a:endParaRPr lang="en-US" alt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BA0413FD-4D02-4687-B08B-77A30944D2FB}"/>
              </a:ext>
            </a:extLst>
          </p:cNvPr>
          <p:cNvSpPr txBox="1"/>
          <p:nvPr/>
        </p:nvSpPr>
        <p:spPr>
          <a:xfrm>
            <a:off x="1426786" y="4628902"/>
            <a:ext cx="2567782" cy="9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TW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國際生的概況</a:t>
            </a:r>
            <a:endParaRPr lang="en-US" altLang="zh-TW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國際生背景介紹</a:t>
            </a:r>
            <a:endParaRPr lang="zh-CN" altLang="en-US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8">
            <a:extLst>
              <a:ext uri="{FF2B5EF4-FFF2-40B4-BE49-F238E27FC236}">
                <a16:creationId xmlns:a16="http://schemas.microsoft.com/office/drawing/2014/main" id="{90CAD373-821B-4DD3-B680-DF06DE794735}"/>
              </a:ext>
            </a:extLst>
          </p:cNvPr>
          <p:cNvSpPr txBox="1"/>
          <p:nvPr/>
        </p:nvSpPr>
        <p:spPr>
          <a:xfrm>
            <a:off x="5846526" y="1911230"/>
            <a:ext cx="2717716" cy="13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TW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如何與國際生建立   </a:t>
            </a:r>
            <a:endParaRPr lang="en-US" altLang="zh-TW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TW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TW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友誼</a:t>
            </a:r>
            <a:endParaRPr lang="en-US" altLang="zh-TW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成為國際生學伴</a:t>
            </a:r>
            <a:endParaRPr lang="zh-CN" altLang="en-US" sz="2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性平與覇凌課程</a:t>
            </a:r>
            <a:endParaRPr kumimoji="1"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1713834" y="1074730"/>
            <a:ext cx="2733879" cy="4832584"/>
            <a:chOff x="766537" y="1437588"/>
            <a:chExt cx="2733879" cy="4832584"/>
          </a:xfrm>
        </p:grpSpPr>
        <p:sp>
          <p:nvSpPr>
            <p:cNvPr id="5" name="矩形 4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>
              <a:fillRect/>
            </a:stretch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文本框 8"/>
            <p:cNvSpPr txBox="1"/>
            <p:nvPr/>
          </p:nvSpPr>
          <p:spPr>
            <a:xfrm>
              <a:off x="766537" y="2242781"/>
              <a:ext cx="27338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ts val="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</a:pPr>
              <a:r>
                <a:rPr lang="zh-TW" altLang="en-US" sz="2000" dirty="0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性別事件相關的</a:t>
              </a:r>
              <a:endParaRPr lang="en-US" altLang="zh-TW" sz="2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en-US" altLang="zh-TW" sz="2000" dirty="0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</a:t>
              </a:r>
              <a:r>
                <a:rPr lang="zh-TW" altLang="en-US" sz="2000" dirty="0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法律問題</a:t>
              </a:r>
              <a:endParaRPr lang="en-US" altLang="zh-TW" sz="2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 eaLnBrk="1" hangingPunct="1">
                <a:spcBef>
                  <a:spcPts val="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</a:pPr>
              <a:r>
                <a:rPr lang="zh-TW" altLang="en-US" sz="2000" dirty="0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觸法實例探討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33194" y="1589200"/>
              <a:ext cx="23452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ts val="0"/>
                </a:spcBef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性別法律與實例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4841663" y="1074730"/>
            <a:ext cx="2598057" cy="4832584"/>
            <a:chOff x="766537" y="1437588"/>
            <a:chExt cx="2598057" cy="4832584"/>
          </a:xfrm>
        </p:grpSpPr>
        <p:sp>
          <p:nvSpPr>
            <p:cNvPr id="10" name="矩形 9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>
              <a:fillRect/>
            </a:stretch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矩形 12"/>
            <p:cNvSpPr/>
            <p:nvPr/>
          </p:nvSpPr>
          <p:spPr>
            <a:xfrm>
              <a:off x="939519" y="1557656"/>
              <a:ext cx="24250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性別平等與愛情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7969492" y="1074730"/>
            <a:ext cx="2598057" cy="4832584"/>
            <a:chOff x="766537" y="1437588"/>
            <a:chExt cx="2598057" cy="4832584"/>
          </a:xfrm>
        </p:grpSpPr>
        <p:sp>
          <p:nvSpPr>
            <p:cNvPr id="15" name="矩形 14"/>
            <p:cNvSpPr/>
            <p:nvPr/>
          </p:nvSpPr>
          <p:spPr>
            <a:xfrm>
              <a:off x="766537" y="1437588"/>
              <a:ext cx="2598057" cy="4832584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0" t="11491" r="26507" b="29383"/>
            <a:stretch>
              <a:fillRect/>
            </a:stretch>
          </p:blipFill>
          <p:spPr>
            <a:xfrm>
              <a:off x="766537" y="3672115"/>
              <a:ext cx="2598057" cy="2598057"/>
            </a:xfrm>
            <a:prstGeom prst="rtTriangle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矩形 17"/>
            <p:cNvSpPr/>
            <p:nvPr/>
          </p:nvSpPr>
          <p:spPr>
            <a:xfrm>
              <a:off x="1028063" y="1589200"/>
              <a:ext cx="20804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ts val="0"/>
                </a:spcBef>
                <a:buClr>
                  <a:schemeClr val="accent1"/>
                </a:buClr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防制校園霸凌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1DAB4184-9A80-456B-98E1-370AD534A33B}"/>
              </a:ext>
            </a:extLst>
          </p:cNvPr>
          <p:cNvSpPr/>
          <p:nvPr/>
        </p:nvSpPr>
        <p:spPr>
          <a:xfrm>
            <a:off x="2601145" y="6199335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kern="0" cap="all" spc="50" dirty="0">
                <a:solidFill>
                  <a:schemeClr val="tx1"/>
                </a:solidFill>
                <a:latin typeface="Novecento wide Book"/>
                <a:ea typeface="金梅毛行書" panose="02010609000101010101" pitchFamily="49" charset="-120"/>
                <a:cs typeface="Novecento wide Book"/>
                <a:sym typeface="Novecento wide Book" charset="0"/>
              </a:rPr>
              <a:t>性別平等是甚麼事、霸凌跟你有關係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C3235A8-0D85-4343-8CCB-4BEE2BFAA2B1}"/>
              </a:ext>
            </a:extLst>
          </p:cNvPr>
          <p:cNvSpPr txBox="1"/>
          <p:nvPr/>
        </p:nvSpPr>
        <p:spPr>
          <a:xfrm>
            <a:off x="4824540" y="1925961"/>
            <a:ext cx="242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人際互動與愛情</a:t>
            </a:r>
            <a:endParaRPr lang="en-US" altLang="zh-TW" sz="20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</a:t>
            </a: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E7A23F17-25AD-4584-8F43-0F00B37AFA37}"/>
              </a:ext>
            </a:extLst>
          </p:cNvPr>
          <p:cNvSpPr txBox="1"/>
          <p:nvPr/>
        </p:nvSpPr>
        <p:spPr>
          <a:xfrm>
            <a:off x="7901580" y="1876461"/>
            <a:ext cx="273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將心比心、換位思考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ts val="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zh-TW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不要當冷漠的旁觀者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4979EBA-7BD3-4B0C-8A3A-846B341F1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80" y="2584347"/>
            <a:ext cx="2336531" cy="3374991"/>
          </a:xfrm>
          <a:prstGeom prst="rect">
            <a:avLst/>
          </a:prstGeom>
        </p:spPr>
      </p:pic>
      <p:pic>
        <p:nvPicPr>
          <p:cNvPr id="24" name="Picture 2" descr="SDGs 目標5｜實現性別平等，並賦予婦女權力- 未來城市＠天下 ...">
            <a:extLst>
              <a:ext uri="{FF2B5EF4-FFF2-40B4-BE49-F238E27FC236}">
                <a16:creationId xmlns:a16="http://schemas.microsoft.com/office/drawing/2014/main" id="{4995FC59-C3F1-46BE-8CED-21874275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" y="5783622"/>
            <a:ext cx="1603303" cy="10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">
            <a:extLst>
              <a:ext uri="{FF2B5EF4-FFF2-40B4-BE49-F238E27FC236}">
                <a16:creationId xmlns:a16="http://schemas.microsoft.com/office/drawing/2014/main" id="{2946A9A3-8FC7-4857-B6C4-F1F2A054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834" y="3187607"/>
            <a:ext cx="924363" cy="2693760"/>
          </a:xfrm>
          <a:custGeom>
            <a:avLst/>
            <a:gdLst>
              <a:gd name="T0" fmla="*/ 210 w 3575"/>
              <a:gd name="T1" fmla="*/ 2703 h 10845"/>
              <a:gd name="T2" fmla="*/ 30 w 3575"/>
              <a:gd name="T3" fmla="*/ 3394 h 10845"/>
              <a:gd name="T4" fmla="*/ 60 w 3575"/>
              <a:gd name="T5" fmla="*/ 4565 h 10845"/>
              <a:gd name="T6" fmla="*/ 121 w 3575"/>
              <a:gd name="T7" fmla="*/ 5467 h 10845"/>
              <a:gd name="T8" fmla="*/ 300 w 3575"/>
              <a:gd name="T9" fmla="*/ 6007 h 10845"/>
              <a:gd name="T10" fmla="*/ 721 w 3575"/>
              <a:gd name="T11" fmla="*/ 6217 h 10845"/>
              <a:gd name="T12" fmla="*/ 1112 w 3575"/>
              <a:gd name="T13" fmla="*/ 8530 h 10845"/>
              <a:gd name="T14" fmla="*/ 1262 w 3575"/>
              <a:gd name="T15" fmla="*/ 9792 h 10845"/>
              <a:gd name="T16" fmla="*/ 1382 w 3575"/>
              <a:gd name="T17" fmla="*/ 10243 h 10845"/>
              <a:gd name="T18" fmla="*/ 1202 w 3575"/>
              <a:gd name="T19" fmla="*/ 10693 h 10845"/>
              <a:gd name="T20" fmla="*/ 1472 w 3575"/>
              <a:gd name="T21" fmla="*/ 10844 h 10845"/>
              <a:gd name="T22" fmla="*/ 1742 w 3575"/>
              <a:gd name="T23" fmla="*/ 10693 h 10845"/>
              <a:gd name="T24" fmla="*/ 1833 w 3575"/>
              <a:gd name="T25" fmla="*/ 10303 h 10845"/>
              <a:gd name="T26" fmla="*/ 1862 w 3575"/>
              <a:gd name="T27" fmla="*/ 9643 h 10845"/>
              <a:gd name="T28" fmla="*/ 1772 w 3575"/>
              <a:gd name="T29" fmla="*/ 8981 h 10845"/>
              <a:gd name="T30" fmla="*/ 1742 w 3575"/>
              <a:gd name="T31" fmla="*/ 7659 h 10845"/>
              <a:gd name="T32" fmla="*/ 1923 w 3575"/>
              <a:gd name="T33" fmla="*/ 6999 h 10845"/>
              <a:gd name="T34" fmla="*/ 2043 w 3575"/>
              <a:gd name="T35" fmla="*/ 7779 h 10845"/>
              <a:gd name="T36" fmla="*/ 2103 w 3575"/>
              <a:gd name="T37" fmla="*/ 8771 h 10845"/>
              <a:gd name="T38" fmla="*/ 2193 w 3575"/>
              <a:gd name="T39" fmla="*/ 9672 h 10845"/>
              <a:gd name="T40" fmla="*/ 2253 w 3575"/>
              <a:gd name="T41" fmla="*/ 10303 h 10845"/>
              <a:gd name="T42" fmla="*/ 2313 w 3575"/>
              <a:gd name="T43" fmla="*/ 10543 h 10845"/>
              <a:gd name="T44" fmla="*/ 2463 w 3575"/>
              <a:gd name="T45" fmla="*/ 10754 h 10845"/>
              <a:gd name="T46" fmla="*/ 2704 w 3575"/>
              <a:gd name="T47" fmla="*/ 10844 h 10845"/>
              <a:gd name="T48" fmla="*/ 2944 w 3575"/>
              <a:gd name="T49" fmla="*/ 10724 h 10845"/>
              <a:gd name="T50" fmla="*/ 2824 w 3575"/>
              <a:gd name="T51" fmla="*/ 10393 h 10845"/>
              <a:gd name="T52" fmla="*/ 2764 w 3575"/>
              <a:gd name="T53" fmla="*/ 10063 h 10845"/>
              <a:gd name="T54" fmla="*/ 2794 w 3575"/>
              <a:gd name="T55" fmla="*/ 9342 h 10845"/>
              <a:gd name="T56" fmla="*/ 2794 w 3575"/>
              <a:gd name="T57" fmla="*/ 8201 h 10845"/>
              <a:gd name="T58" fmla="*/ 2884 w 3575"/>
              <a:gd name="T59" fmla="*/ 6548 h 10845"/>
              <a:gd name="T60" fmla="*/ 3034 w 3575"/>
              <a:gd name="T61" fmla="*/ 5707 h 10845"/>
              <a:gd name="T62" fmla="*/ 3245 w 3575"/>
              <a:gd name="T63" fmla="*/ 5677 h 10845"/>
              <a:gd name="T64" fmla="*/ 3365 w 3575"/>
              <a:gd name="T65" fmla="*/ 5587 h 10845"/>
              <a:gd name="T66" fmla="*/ 3454 w 3575"/>
              <a:gd name="T67" fmla="*/ 5376 h 10845"/>
              <a:gd name="T68" fmla="*/ 3574 w 3575"/>
              <a:gd name="T69" fmla="*/ 4896 h 10845"/>
              <a:gd name="T70" fmla="*/ 3515 w 3575"/>
              <a:gd name="T71" fmla="*/ 4054 h 10845"/>
              <a:gd name="T72" fmla="*/ 3275 w 3575"/>
              <a:gd name="T73" fmla="*/ 3003 h 10845"/>
              <a:gd name="T74" fmla="*/ 2704 w 3575"/>
              <a:gd name="T75" fmla="*/ 1982 h 10845"/>
              <a:gd name="T76" fmla="*/ 2043 w 3575"/>
              <a:gd name="T77" fmla="*/ 1711 h 10845"/>
              <a:gd name="T78" fmla="*/ 1983 w 3575"/>
              <a:gd name="T79" fmla="*/ 1382 h 10845"/>
              <a:gd name="T80" fmla="*/ 2043 w 3575"/>
              <a:gd name="T81" fmla="*/ 871 h 10845"/>
              <a:gd name="T82" fmla="*/ 2253 w 3575"/>
              <a:gd name="T83" fmla="*/ 631 h 10845"/>
              <a:gd name="T84" fmla="*/ 2163 w 3575"/>
              <a:gd name="T85" fmla="*/ 571 h 10845"/>
              <a:gd name="T86" fmla="*/ 1742 w 3575"/>
              <a:gd name="T87" fmla="*/ 30 h 10845"/>
              <a:gd name="T88" fmla="*/ 1412 w 3575"/>
              <a:gd name="T89" fmla="*/ 60 h 10845"/>
              <a:gd name="T90" fmla="*/ 1112 w 3575"/>
              <a:gd name="T91" fmla="*/ 210 h 10845"/>
              <a:gd name="T92" fmla="*/ 1082 w 3575"/>
              <a:gd name="T93" fmla="*/ 721 h 10845"/>
              <a:gd name="T94" fmla="*/ 842 w 3575"/>
              <a:gd name="T95" fmla="*/ 871 h 10845"/>
              <a:gd name="T96" fmla="*/ 1051 w 3575"/>
              <a:gd name="T97" fmla="*/ 1021 h 10845"/>
              <a:gd name="T98" fmla="*/ 1232 w 3575"/>
              <a:gd name="T99" fmla="*/ 1232 h 10845"/>
              <a:gd name="T100" fmla="*/ 1322 w 3575"/>
              <a:gd name="T101" fmla="*/ 1561 h 10845"/>
              <a:gd name="T102" fmla="*/ 1202 w 3575"/>
              <a:gd name="T103" fmla="*/ 1832 h 10845"/>
              <a:gd name="T104" fmla="*/ 721 w 3575"/>
              <a:gd name="T105" fmla="*/ 2012 h 10845"/>
              <a:gd name="T106" fmla="*/ 210 w 3575"/>
              <a:gd name="T107" fmla="*/ 2703 h 10845"/>
              <a:gd name="T108" fmla="*/ 751 w 3575"/>
              <a:gd name="T109" fmla="*/ 5797 h 10845"/>
              <a:gd name="T110" fmla="*/ 661 w 3575"/>
              <a:gd name="T111" fmla="*/ 5737 h 10845"/>
              <a:gd name="T112" fmla="*/ 721 w 3575"/>
              <a:gd name="T113" fmla="*/ 5406 h 10845"/>
              <a:gd name="T114" fmla="*/ 210 w 3575"/>
              <a:gd name="T115" fmla="*/ 2703 h 10845"/>
              <a:gd name="T116" fmla="*/ 3034 w 3575"/>
              <a:gd name="T117" fmla="*/ 4685 h 10845"/>
              <a:gd name="T118" fmla="*/ 2884 w 3575"/>
              <a:gd name="T119" fmla="*/ 4355 h 10845"/>
              <a:gd name="T120" fmla="*/ 2914 w 3575"/>
              <a:gd name="T121" fmla="*/ 3604 h 10845"/>
              <a:gd name="T122" fmla="*/ 2944 w 3575"/>
              <a:gd name="T123" fmla="*/ 4175 h 10845"/>
              <a:gd name="T124" fmla="*/ 3034 w 3575"/>
              <a:gd name="T125" fmla="*/ 4685 h 10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5" h="10845">
                <a:moveTo>
                  <a:pt x="210" y="2703"/>
                </a:moveTo>
                <a:lnTo>
                  <a:pt x="210" y="2703"/>
                </a:lnTo>
                <a:cubicBezTo>
                  <a:pt x="210" y="2703"/>
                  <a:pt x="180" y="2823"/>
                  <a:pt x="150" y="2943"/>
                </a:cubicBezTo>
                <a:cubicBezTo>
                  <a:pt x="90" y="3093"/>
                  <a:pt x="60" y="3304"/>
                  <a:pt x="30" y="3394"/>
                </a:cubicBezTo>
                <a:cubicBezTo>
                  <a:pt x="30" y="3514"/>
                  <a:pt x="0" y="3754"/>
                  <a:pt x="30" y="3995"/>
                </a:cubicBezTo>
                <a:cubicBezTo>
                  <a:pt x="60" y="4565"/>
                  <a:pt x="60" y="4565"/>
                  <a:pt x="60" y="4565"/>
                </a:cubicBezTo>
                <a:cubicBezTo>
                  <a:pt x="60" y="4775"/>
                  <a:pt x="90" y="5136"/>
                  <a:pt x="121" y="5346"/>
                </a:cubicBezTo>
                <a:cubicBezTo>
                  <a:pt x="121" y="5467"/>
                  <a:pt x="121" y="5467"/>
                  <a:pt x="121" y="5467"/>
                </a:cubicBezTo>
                <a:cubicBezTo>
                  <a:pt x="150" y="5677"/>
                  <a:pt x="210" y="5857"/>
                  <a:pt x="210" y="5857"/>
                </a:cubicBezTo>
                <a:cubicBezTo>
                  <a:pt x="241" y="5857"/>
                  <a:pt x="271" y="5917"/>
                  <a:pt x="300" y="6007"/>
                </a:cubicBezTo>
                <a:cubicBezTo>
                  <a:pt x="330" y="6067"/>
                  <a:pt x="421" y="6158"/>
                  <a:pt x="481" y="6188"/>
                </a:cubicBezTo>
                <a:cubicBezTo>
                  <a:pt x="571" y="6217"/>
                  <a:pt x="661" y="6217"/>
                  <a:pt x="721" y="6217"/>
                </a:cubicBezTo>
                <a:cubicBezTo>
                  <a:pt x="781" y="6217"/>
                  <a:pt x="842" y="6398"/>
                  <a:pt x="871" y="6608"/>
                </a:cubicBezTo>
                <a:cubicBezTo>
                  <a:pt x="1112" y="8530"/>
                  <a:pt x="1112" y="8530"/>
                  <a:pt x="1112" y="8530"/>
                </a:cubicBezTo>
                <a:cubicBezTo>
                  <a:pt x="1141" y="8741"/>
                  <a:pt x="1202" y="9101"/>
                  <a:pt x="1202" y="9342"/>
                </a:cubicBezTo>
                <a:cubicBezTo>
                  <a:pt x="1262" y="9792"/>
                  <a:pt x="1262" y="9792"/>
                  <a:pt x="1262" y="9792"/>
                </a:cubicBezTo>
                <a:cubicBezTo>
                  <a:pt x="1291" y="10033"/>
                  <a:pt x="1352" y="10213"/>
                  <a:pt x="1352" y="10213"/>
                </a:cubicBezTo>
                <a:cubicBezTo>
                  <a:pt x="1382" y="10213"/>
                  <a:pt x="1382" y="10243"/>
                  <a:pt x="1382" y="10243"/>
                </a:cubicBezTo>
                <a:cubicBezTo>
                  <a:pt x="1352" y="10273"/>
                  <a:pt x="1322" y="10363"/>
                  <a:pt x="1291" y="10453"/>
                </a:cubicBezTo>
                <a:cubicBezTo>
                  <a:pt x="1262" y="10513"/>
                  <a:pt x="1202" y="10634"/>
                  <a:pt x="1202" y="10693"/>
                </a:cubicBezTo>
                <a:cubicBezTo>
                  <a:pt x="1171" y="10754"/>
                  <a:pt x="1171" y="10813"/>
                  <a:pt x="1202" y="10813"/>
                </a:cubicBezTo>
                <a:cubicBezTo>
                  <a:pt x="1232" y="10844"/>
                  <a:pt x="1352" y="10844"/>
                  <a:pt x="1472" y="10844"/>
                </a:cubicBezTo>
                <a:cubicBezTo>
                  <a:pt x="1563" y="10844"/>
                  <a:pt x="1683" y="10844"/>
                  <a:pt x="1712" y="10844"/>
                </a:cubicBezTo>
                <a:cubicBezTo>
                  <a:pt x="1712" y="10813"/>
                  <a:pt x="1742" y="10754"/>
                  <a:pt x="1742" y="10693"/>
                </a:cubicBezTo>
                <a:cubicBezTo>
                  <a:pt x="1742" y="10634"/>
                  <a:pt x="1772" y="10573"/>
                  <a:pt x="1803" y="10543"/>
                </a:cubicBezTo>
                <a:cubicBezTo>
                  <a:pt x="1803" y="10513"/>
                  <a:pt x="1833" y="10393"/>
                  <a:pt x="1833" y="10303"/>
                </a:cubicBezTo>
                <a:cubicBezTo>
                  <a:pt x="1833" y="10213"/>
                  <a:pt x="1862" y="10092"/>
                  <a:pt x="1892" y="10092"/>
                </a:cubicBezTo>
                <a:cubicBezTo>
                  <a:pt x="1892" y="10063"/>
                  <a:pt x="1892" y="9852"/>
                  <a:pt x="1862" y="9643"/>
                </a:cubicBezTo>
                <a:cubicBezTo>
                  <a:pt x="1833" y="9522"/>
                  <a:pt x="1833" y="9522"/>
                  <a:pt x="1833" y="9522"/>
                </a:cubicBezTo>
                <a:cubicBezTo>
                  <a:pt x="1803" y="9312"/>
                  <a:pt x="1772" y="9071"/>
                  <a:pt x="1772" y="8981"/>
                </a:cubicBezTo>
                <a:cubicBezTo>
                  <a:pt x="1772" y="8891"/>
                  <a:pt x="1742" y="8621"/>
                  <a:pt x="1742" y="8410"/>
                </a:cubicBezTo>
                <a:cubicBezTo>
                  <a:pt x="1742" y="8201"/>
                  <a:pt x="1742" y="7870"/>
                  <a:pt x="1742" y="7659"/>
                </a:cubicBezTo>
                <a:cubicBezTo>
                  <a:pt x="1742" y="7449"/>
                  <a:pt x="1772" y="7179"/>
                  <a:pt x="1772" y="7029"/>
                </a:cubicBezTo>
                <a:cubicBezTo>
                  <a:pt x="1803" y="6879"/>
                  <a:pt x="1862" y="6848"/>
                  <a:pt x="1923" y="6999"/>
                </a:cubicBezTo>
                <a:cubicBezTo>
                  <a:pt x="1953" y="7149"/>
                  <a:pt x="2012" y="7419"/>
                  <a:pt x="2012" y="7659"/>
                </a:cubicBezTo>
                <a:cubicBezTo>
                  <a:pt x="2043" y="7779"/>
                  <a:pt x="2043" y="7779"/>
                  <a:pt x="2043" y="7779"/>
                </a:cubicBezTo>
                <a:cubicBezTo>
                  <a:pt x="2043" y="7990"/>
                  <a:pt x="2073" y="8350"/>
                  <a:pt x="2073" y="8591"/>
                </a:cubicBezTo>
                <a:cubicBezTo>
                  <a:pt x="2103" y="8771"/>
                  <a:pt x="2103" y="8771"/>
                  <a:pt x="2103" y="8771"/>
                </a:cubicBezTo>
                <a:cubicBezTo>
                  <a:pt x="2103" y="9011"/>
                  <a:pt x="2133" y="9342"/>
                  <a:pt x="2163" y="9582"/>
                </a:cubicBezTo>
                <a:cubicBezTo>
                  <a:pt x="2193" y="9672"/>
                  <a:pt x="2193" y="9672"/>
                  <a:pt x="2193" y="9672"/>
                </a:cubicBezTo>
                <a:cubicBezTo>
                  <a:pt x="2223" y="9913"/>
                  <a:pt x="2253" y="10092"/>
                  <a:pt x="2253" y="10123"/>
                </a:cubicBezTo>
                <a:cubicBezTo>
                  <a:pt x="2253" y="10153"/>
                  <a:pt x="2253" y="10243"/>
                  <a:pt x="2253" y="10303"/>
                </a:cubicBezTo>
                <a:cubicBezTo>
                  <a:pt x="2253" y="10363"/>
                  <a:pt x="2253" y="10453"/>
                  <a:pt x="2253" y="10453"/>
                </a:cubicBezTo>
                <a:cubicBezTo>
                  <a:pt x="2283" y="10484"/>
                  <a:pt x="2313" y="10513"/>
                  <a:pt x="2313" y="10543"/>
                </a:cubicBezTo>
                <a:cubicBezTo>
                  <a:pt x="2343" y="10543"/>
                  <a:pt x="2373" y="10573"/>
                  <a:pt x="2373" y="10634"/>
                </a:cubicBezTo>
                <a:cubicBezTo>
                  <a:pt x="2373" y="10663"/>
                  <a:pt x="2433" y="10724"/>
                  <a:pt x="2463" y="10754"/>
                </a:cubicBezTo>
                <a:cubicBezTo>
                  <a:pt x="2493" y="10813"/>
                  <a:pt x="2554" y="10844"/>
                  <a:pt x="2583" y="10844"/>
                </a:cubicBezTo>
                <a:cubicBezTo>
                  <a:pt x="2644" y="10844"/>
                  <a:pt x="2674" y="10844"/>
                  <a:pt x="2704" y="10844"/>
                </a:cubicBezTo>
                <a:cubicBezTo>
                  <a:pt x="2733" y="10844"/>
                  <a:pt x="2794" y="10844"/>
                  <a:pt x="2854" y="10813"/>
                </a:cubicBezTo>
                <a:cubicBezTo>
                  <a:pt x="2884" y="10813"/>
                  <a:pt x="2944" y="10754"/>
                  <a:pt x="2944" y="10724"/>
                </a:cubicBezTo>
                <a:cubicBezTo>
                  <a:pt x="2944" y="10693"/>
                  <a:pt x="2944" y="10634"/>
                  <a:pt x="2944" y="10573"/>
                </a:cubicBezTo>
                <a:cubicBezTo>
                  <a:pt x="2914" y="10543"/>
                  <a:pt x="2854" y="10453"/>
                  <a:pt x="2824" y="10393"/>
                </a:cubicBezTo>
                <a:cubicBezTo>
                  <a:pt x="2764" y="10303"/>
                  <a:pt x="2733" y="10213"/>
                  <a:pt x="2733" y="10153"/>
                </a:cubicBezTo>
                <a:cubicBezTo>
                  <a:pt x="2733" y="10123"/>
                  <a:pt x="2733" y="10063"/>
                  <a:pt x="2764" y="10063"/>
                </a:cubicBezTo>
                <a:cubicBezTo>
                  <a:pt x="2764" y="10033"/>
                  <a:pt x="2764" y="9852"/>
                  <a:pt x="2794" y="9612"/>
                </a:cubicBezTo>
                <a:cubicBezTo>
                  <a:pt x="2794" y="9342"/>
                  <a:pt x="2794" y="9342"/>
                  <a:pt x="2794" y="9342"/>
                </a:cubicBezTo>
                <a:cubicBezTo>
                  <a:pt x="2794" y="9101"/>
                  <a:pt x="2794" y="8741"/>
                  <a:pt x="2794" y="8530"/>
                </a:cubicBezTo>
                <a:cubicBezTo>
                  <a:pt x="2794" y="8201"/>
                  <a:pt x="2794" y="8201"/>
                  <a:pt x="2794" y="8201"/>
                </a:cubicBezTo>
                <a:cubicBezTo>
                  <a:pt x="2764" y="7990"/>
                  <a:pt x="2794" y="7630"/>
                  <a:pt x="2824" y="7419"/>
                </a:cubicBezTo>
                <a:cubicBezTo>
                  <a:pt x="2884" y="6548"/>
                  <a:pt x="2884" y="6548"/>
                  <a:pt x="2884" y="6548"/>
                </a:cubicBezTo>
                <a:cubicBezTo>
                  <a:pt x="2914" y="6337"/>
                  <a:pt x="2914" y="6067"/>
                  <a:pt x="2914" y="5947"/>
                </a:cubicBezTo>
                <a:cubicBezTo>
                  <a:pt x="2914" y="5827"/>
                  <a:pt x="2974" y="5707"/>
                  <a:pt x="3034" y="5707"/>
                </a:cubicBezTo>
                <a:cubicBezTo>
                  <a:pt x="3094" y="5707"/>
                  <a:pt x="3154" y="5707"/>
                  <a:pt x="3184" y="5677"/>
                </a:cubicBezTo>
                <a:cubicBezTo>
                  <a:pt x="3214" y="5677"/>
                  <a:pt x="3245" y="5677"/>
                  <a:pt x="3245" y="5677"/>
                </a:cubicBezTo>
                <a:cubicBezTo>
                  <a:pt x="3275" y="5646"/>
                  <a:pt x="3304" y="5646"/>
                  <a:pt x="3304" y="5646"/>
                </a:cubicBezTo>
                <a:cubicBezTo>
                  <a:pt x="3334" y="5617"/>
                  <a:pt x="3365" y="5587"/>
                  <a:pt x="3365" y="5587"/>
                </a:cubicBezTo>
                <a:cubicBezTo>
                  <a:pt x="3395" y="5557"/>
                  <a:pt x="3425" y="5526"/>
                  <a:pt x="3425" y="5496"/>
                </a:cubicBezTo>
                <a:cubicBezTo>
                  <a:pt x="3454" y="5467"/>
                  <a:pt x="3454" y="5406"/>
                  <a:pt x="3454" y="5376"/>
                </a:cubicBezTo>
                <a:cubicBezTo>
                  <a:pt x="3454" y="5317"/>
                  <a:pt x="3485" y="5286"/>
                  <a:pt x="3515" y="5256"/>
                </a:cubicBezTo>
                <a:cubicBezTo>
                  <a:pt x="3545" y="5256"/>
                  <a:pt x="3574" y="5076"/>
                  <a:pt x="3574" y="4896"/>
                </a:cubicBezTo>
                <a:cubicBezTo>
                  <a:pt x="3545" y="4716"/>
                  <a:pt x="3574" y="4475"/>
                  <a:pt x="3574" y="4355"/>
                </a:cubicBezTo>
                <a:cubicBezTo>
                  <a:pt x="3574" y="4265"/>
                  <a:pt x="3574" y="4115"/>
                  <a:pt x="3515" y="4054"/>
                </a:cubicBezTo>
                <a:cubicBezTo>
                  <a:pt x="3485" y="3995"/>
                  <a:pt x="3425" y="3784"/>
                  <a:pt x="3395" y="3544"/>
                </a:cubicBezTo>
                <a:cubicBezTo>
                  <a:pt x="3275" y="3003"/>
                  <a:pt x="3275" y="3003"/>
                  <a:pt x="3275" y="3003"/>
                </a:cubicBezTo>
                <a:cubicBezTo>
                  <a:pt x="3245" y="2793"/>
                  <a:pt x="3154" y="2492"/>
                  <a:pt x="3064" y="2342"/>
                </a:cubicBezTo>
                <a:cubicBezTo>
                  <a:pt x="3004" y="2192"/>
                  <a:pt x="2824" y="2041"/>
                  <a:pt x="2704" y="1982"/>
                </a:cubicBezTo>
                <a:cubicBezTo>
                  <a:pt x="2554" y="1952"/>
                  <a:pt x="2373" y="1891"/>
                  <a:pt x="2283" y="1862"/>
                </a:cubicBezTo>
                <a:cubicBezTo>
                  <a:pt x="2193" y="1832"/>
                  <a:pt x="2103" y="1771"/>
                  <a:pt x="2043" y="1711"/>
                </a:cubicBezTo>
                <a:cubicBezTo>
                  <a:pt x="2012" y="1651"/>
                  <a:pt x="1953" y="1561"/>
                  <a:pt x="1953" y="1531"/>
                </a:cubicBezTo>
                <a:cubicBezTo>
                  <a:pt x="1953" y="1472"/>
                  <a:pt x="1983" y="1412"/>
                  <a:pt x="1983" y="1382"/>
                </a:cubicBezTo>
                <a:cubicBezTo>
                  <a:pt x="2012" y="1352"/>
                  <a:pt x="2043" y="1232"/>
                  <a:pt x="2043" y="1142"/>
                </a:cubicBezTo>
                <a:cubicBezTo>
                  <a:pt x="2043" y="1051"/>
                  <a:pt x="2043" y="931"/>
                  <a:pt x="2043" y="871"/>
                </a:cubicBezTo>
                <a:cubicBezTo>
                  <a:pt x="2043" y="811"/>
                  <a:pt x="2103" y="750"/>
                  <a:pt x="2133" y="721"/>
                </a:cubicBezTo>
                <a:cubicBezTo>
                  <a:pt x="2193" y="721"/>
                  <a:pt x="2223" y="661"/>
                  <a:pt x="2253" y="631"/>
                </a:cubicBezTo>
                <a:cubicBezTo>
                  <a:pt x="2283" y="600"/>
                  <a:pt x="2313" y="571"/>
                  <a:pt x="2283" y="571"/>
                </a:cubicBezTo>
                <a:cubicBezTo>
                  <a:pt x="2283" y="541"/>
                  <a:pt x="2223" y="541"/>
                  <a:pt x="2163" y="571"/>
                </a:cubicBezTo>
                <a:cubicBezTo>
                  <a:pt x="2133" y="571"/>
                  <a:pt x="2012" y="480"/>
                  <a:pt x="1923" y="330"/>
                </a:cubicBezTo>
                <a:cubicBezTo>
                  <a:pt x="1833" y="180"/>
                  <a:pt x="1742" y="30"/>
                  <a:pt x="1742" y="30"/>
                </a:cubicBezTo>
                <a:cubicBezTo>
                  <a:pt x="1712" y="0"/>
                  <a:pt x="1652" y="30"/>
                  <a:pt x="1622" y="30"/>
                </a:cubicBezTo>
                <a:cubicBezTo>
                  <a:pt x="1622" y="60"/>
                  <a:pt x="1502" y="60"/>
                  <a:pt x="1412" y="60"/>
                </a:cubicBezTo>
                <a:cubicBezTo>
                  <a:pt x="1322" y="60"/>
                  <a:pt x="1232" y="60"/>
                  <a:pt x="1202" y="90"/>
                </a:cubicBezTo>
                <a:cubicBezTo>
                  <a:pt x="1171" y="120"/>
                  <a:pt x="1141" y="150"/>
                  <a:pt x="1112" y="210"/>
                </a:cubicBezTo>
                <a:cubicBezTo>
                  <a:pt x="1112" y="240"/>
                  <a:pt x="1082" y="360"/>
                  <a:pt x="1082" y="480"/>
                </a:cubicBezTo>
                <a:cubicBezTo>
                  <a:pt x="1082" y="571"/>
                  <a:pt x="1082" y="691"/>
                  <a:pt x="1082" y="721"/>
                </a:cubicBezTo>
                <a:cubicBezTo>
                  <a:pt x="1082" y="750"/>
                  <a:pt x="1021" y="781"/>
                  <a:pt x="962" y="811"/>
                </a:cubicBezTo>
                <a:cubicBezTo>
                  <a:pt x="901" y="811"/>
                  <a:pt x="842" y="871"/>
                  <a:pt x="842" y="871"/>
                </a:cubicBezTo>
                <a:cubicBezTo>
                  <a:pt x="842" y="901"/>
                  <a:pt x="871" y="961"/>
                  <a:pt x="931" y="961"/>
                </a:cubicBezTo>
                <a:cubicBezTo>
                  <a:pt x="962" y="992"/>
                  <a:pt x="1021" y="992"/>
                  <a:pt x="1051" y="1021"/>
                </a:cubicBezTo>
                <a:cubicBezTo>
                  <a:pt x="1051" y="1021"/>
                  <a:pt x="1112" y="1081"/>
                  <a:pt x="1141" y="1112"/>
                </a:cubicBezTo>
                <a:cubicBezTo>
                  <a:pt x="1141" y="1171"/>
                  <a:pt x="1202" y="1232"/>
                  <a:pt x="1232" y="1232"/>
                </a:cubicBezTo>
                <a:cubicBezTo>
                  <a:pt x="1232" y="1262"/>
                  <a:pt x="1262" y="1321"/>
                  <a:pt x="1291" y="1382"/>
                </a:cubicBezTo>
                <a:cubicBezTo>
                  <a:pt x="1291" y="1442"/>
                  <a:pt x="1322" y="1531"/>
                  <a:pt x="1322" y="1561"/>
                </a:cubicBezTo>
                <a:cubicBezTo>
                  <a:pt x="1291" y="1591"/>
                  <a:pt x="1291" y="1651"/>
                  <a:pt x="1262" y="1711"/>
                </a:cubicBezTo>
                <a:cubicBezTo>
                  <a:pt x="1262" y="1741"/>
                  <a:pt x="1232" y="1801"/>
                  <a:pt x="1202" y="1832"/>
                </a:cubicBezTo>
                <a:cubicBezTo>
                  <a:pt x="1171" y="1862"/>
                  <a:pt x="962" y="1921"/>
                  <a:pt x="751" y="2012"/>
                </a:cubicBezTo>
                <a:cubicBezTo>
                  <a:pt x="721" y="2012"/>
                  <a:pt x="721" y="2012"/>
                  <a:pt x="721" y="2012"/>
                </a:cubicBezTo>
                <a:cubicBezTo>
                  <a:pt x="541" y="2102"/>
                  <a:pt x="330" y="2282"/>
                  <a:pt x="300" y="2433"/>
                </a:cubicBezTo>
                <a:cubicBezTo>
                  <a:pt x="241" y="2583"/>
                  <a:pt x="210" y="2703"/>
                  <a:pt x="210" y="2703"/>
                </a:cubicBezTo>
                <a:lnTo>
                  <a:pt x="751" y="5797"/>
                </a:lnTo>
                <a:lnTo>
                  <a:pt x="751" y="5797"/>
                </a:lnTo>
                <a:cubicBezTo>
                  <a:pt x="751" y="5857"/>
                  <a:pt x="721" y="5887"/>
                  <a:pt x="721" y="5857"/>
                </a:cubicBezTo>
                <a:cubicBezTo>
                  <a:pt x="691" y="5827"/>
                  <a:pt x="661" y="5766"/>
                  <a:pt x="661" y="5737"/>
                </a:cubicBezTo>
                <a:cubicBezTo>
                  <a:pt x="631" y="5707"/>
                  <a:pt x="631" y="5557"/>
                  <a:pt x="661" y="5406"/>
                </a:cubicBezTo>
                <a:cubicBezTo>
                  <a:pt x="661" y="5256"/>
                  <a:pt x="691" y="5256"/>
                  <a:pt x="721" y="5406"/>
                </a:cubicBezTo>
                <a:cubicBezTo>
                  <a:pt x="721" y="5557"/>
                  <a:pt x="751" y="5737"/>
                  <a:pt x="751" y="5797"/>
                </a:cubicBezTo>
                <a:lnTo>
                  <a:pt x="210" y="2703"/>
                </a:lnTo>
                <a:close/>
                <a:moveTo>
                  <a:pt x="3034" y="4685"/>
                </a:moveTo>
                <a:lnTo>
                  <a:pt x="3034" y="4685"/>
                </a:lnTo>
                <a:cubicBezTo>
                  <a:pt x="3034" y="4746"/>
                  <a:pt x="3004" y="4746"/>
                  <a:pt x="2974" y="4746"/>
                </a:cubicBezTo>
                <a:cubicBezTo>
                  <a:pt x="2944" y="4716"/>
                  <a:pt x="2914" y="4535"/>
                  <a:pt x="2884" y="4355"/>
                </a:cubicBezTo>
                <a:cubicBezTo>
                  <a:pt x="2884" y="4175"/>
                  <a:pt x="2884" y="3904"/>
                  <a:pt x="2884" y="3754"/>
                </a:cubicBezTo>
                <a:cubicBezTo>
                  <a:pt x="2884" y="3634"/>
                  <a:pt x="2884" y="3544"/>
                  <a:pt x="2914" y="3604"/>
                </a:cubicBezTo>
                <a:cubicBezTo>
                  <a:pt x="2944" y="3664"/>
                  <a:pt x="2974" y="3754"/>
                  <a:pt x="2974" y="3844"/>
                </a:cubicBezTo>
                <a:cubicBezTo>
                  <a:pt x="2944" y="3904"/>
                  <a:pt x="2944" y="4054"/>
                  <a:pt x="2944" y="4175"/>
                </a:cubicBezTo>
                <a:cubicBezTo>
                  <a:pt x="2974" y="4295"/>
                  <a:pt x="2974" y="4445"/>
                  <a:pt x="3004" y="4505"/>
                </a:cubicBezTo>
                <a:cubicBezTo>
                  <a:pt x="3034" y="4565"/>
                  <a:pt x="3034" y="4655"/>
                  <a:pt x="3034" y="4685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BAE765C1-1AA4-418D-B610-13585FC6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356" y="3064964"/>
            <a:ext cx="1080120" cy="2653754"/>
          </a:xfrm>
          <a:custGeom>
            <a:avLst/>
            <a:gdLst>
              <a:gd name="T0" fmla="*/ 2854 w 3997"/>
              <a:gd name="T1" fmla="*/ 4715 h 10214"/>
              <a:gd name="T2" fmla="*/ 2915 w 3997"/>
              <a:gd name="T3" fmla="*/ 4265 h 10214"/>
              <a:gd name="T4" fmla="*/ 3666 w 3997"/>
              <a:gd name="T5" fmla="*/ 3693 h 10214"/>
              <a:gd name="T6" fmla="*/ 3756 w 3997"/>
              <a:gd name="T7" fmla="*/ 2973 h 10214"/>
              <a:gd name="T8" fmla="*/ 3035 w 3997"/>
              <a:gd name="T9" fmla="*/ 2131 h 10214"/>
              <a:gd name="T10" fmla="*/ 2555 w 3997"/>
              <a:gd name="T11" fmla="*/ 1741 h 10214"/>
              <a:gd name="T12" fmla="*/ 2224 w 3997"/>
              <a:gd name="T13" fmla="*/ 1501 h 10214"/>
              <a:gd name="T14" fmla="*/ 2133 w 3997"/>
              <a:gd name="T15" fmla="*/ 1471 h 10214"/>
              <a:gd name="T16" fmla="*/ 2314 w 3997"/>
              <a:gd name="T17" fmla="*/ 1321 h 10214"/>
              <a:gd name="T18" fmla="*/ 2434 w 3997"/>
              <a:gd name="T19" fmla="*/ 1140 h 10214"/>
              <a:gd name="T20" fmla="*/ 2314 w 3997"/>
              <a:gd name="T21" fmla="*/ 1110 h 10214"/>
              <a:gd name="T22" fmla="*/ 2344 w 3997"/>
              <a:gd name="T23" fmla="*/ 781 h 10214"/>
              <a:gd name="T24" fmla="*/ 1954 w 3997"/>
              <a:gd name="T25" fmla="*/ 90 h 10214"/>
              <a:gd name="T26" fmla="*/ 1292 w 3997"/>
              <a:gd name="T27" fmla="*/ 90 h 10214"/>
              <a:gd name="T28" fmla="*/ 1052 w 3997"/>
              <a:gd name="T29" fmla="*/ 481 h 10214"/>
              <a:gd name="T30" fmla="*/ 1082 w 3997"/>
              <a:gd name="T31" fmla="*/ 930 h 10214"/>
              <a:gd name="T32" fmla="*/ 1172 w 3997"/>
              <a:gd name="T33" fmla="*/ 1170 h 10214"/>
              <a:gd name="T34" fmla="*/ 1022 w 3997"/>
              <a:gd name="T35" fmla="*/ 1290 h 10214"/>
              <a:gd name="T36" fmla="*/ 1263 w 3997"/>
              <a:gd name="T37" fmla="*/ 1471 h 10214"/>
              <a:gd name="T38" fmla="*/ 1383 w 3997"/>
              <a:gd name="T39" fmla="*/ 1591 h 10214"/>
              <a:gd name="T40" fmla="*/ 1022 w 3997"/>
              <a:gd name="T41" fmla="*/ 1802 h 10214"/>
              <a:gd name="T42" fmla="*/ 601 w 3997"/>
              <a:gd name="T43" fmla="*/ 2552 h 10214"/>
              <a:gd name="T44" fmla="*/ 481 w 3997"/>
              <a:gd name="T45" fmla="*/ 3604 h 10214"/>
              <a:gd name="T46" fmla="*/ 421 w 3997"/>
              <a:gd name="T47" fmla="*/ 4625 h 10214"/>
              <a:gd name="T48" fmla="*/ 361 w 3997"/>
              <a:gd name="T49" fmla="*/ 5496 h 10214"/>
              <a:gd name="T50" fmla="*/ 512 w 3997"/>
              <a:gd name="T51" fmla="*/ 6187 h 10214"/>
              <a:gd name="T52" fmla="*/ 512 w 3997"/>
              <a:gd name="T53" fmla="*/ 6788 h 10214"/>
              <a:gd name="T54" fmla="*/ 512 w 3997"/>
              <a:gd name="T55" fmla="*/ 7389 h 10214"/>
              <a:gd name="T56" fmla="*/ 301 w 3997"/>
              <a:gd name="T57" fmla="*/ 8561 h 10214"/>
              <a:gd name="T58" fmla="*/ 61 w 3997"/>
              <a:gd name="T59" fmla="*/ 9672 h 10214"/>
              <a:gd name="T60" fmla="*/ 91 w 3997"/>
              <a:gd name="T61" fmla="*/ 10062 h 10214"/>
              <a:gd name="T62" fmla="*/ 451 w 3997"/>
              <a:gd name="T63" fmla="*/ 9973 h 10214"/>
              <a:gd name="T64" fmla="*/ 571 w 3997"/>
              <a:gd name="T65" fmla="*/ 9582 h 10214"/>
              <a:gd name="T66" fmla="*/ 571 w 3997"/>
              <a:gd name="T67" fmla="*/ 9132 h 10214"/>
              <a:gd name="T68" fmla="*/ 992 w 3997"/>
              <a:gd name="T69" fmla="*/ 8019 h 10214"/>
              <a:gd name="T70" fmla="*/ 1202 w 3997"/>
              <a:gd name="T71" fmla="*/ 7178 h 10214"/>
              <a:gd name="T72" fmla="*/ 1743 w 3997"/>
              <a:gd name="T73" fmla="*/ 6818 h 10214"/>
              <a:gd name="T74" fmla="*/ 2163 w 3997"/>
              <a:gd name="T75" fmla="*/ 6908 h 10214"/>
              <a:gd name="T76" fmla="*/ 2283 w 3997"/>
              <a:gd name="T77" fmla="*/ 7690 h 10214"/>
              <a:gd name="T78" fmla="*/ 2404 w 3997"/>
              <a:gd name="T79" fmla="*/ 8861 h 10214"/>
              <a:gd name="T80" fmla="*/ 2374 w 3997"/>
              <a:gd name="T81" fmla="*/ 9762 h 10214"/>
              <a:gd name="T82" fmla="*/ 2494 w 3997"/>
              <a:gd name="T83" fmla="*/ 10182 h 10214"/>
              <a:gd name="T84" fmla="*/ 2854 w 3997"/>
              <a:gd name="T85" fmla="*/ 10003 h 10214"/>
              <a:gd name="T86" fmla="*/ 2734 w 3997"/>
              <a:gd name="T87" fmla="*/ 9282 h 10214"/>
              <a:gd name="T88" fmla="*/ 2825 w 3997"/>
              <a:gd name="T89" fmla="*/ 8411 h 10214"/>
              <a:gd name="T90" fmla="*/ 2854 w 3997"/>
              <a:gd name="T91" fmla="*/ 7509 h 10214"/>
              <a:gd name="T92" fmla="*/ 2884 w 3997"/>
              <a:gd name="T93" fmla="*/ 6758 h 10214"/>
              <a:gd name="T94" fmla="*/ 3185 w 3997"/>
              <a:gd name="T95" fmla="*/ 6307 h 10214"/>
              <a:gd name="T96" fmla="*/ 2915 w 3997"/>
              <a:gd name="T97" fmla="*/ 4986 h 10214"/>
              <a:gd name="T98" fmla="*/ 632 w 3997"/>
              <a:gd name="T99" fmla="*/ 5436 h 10214"/>
              <a:gd name="T100" fmla="*/ 601 w 3997"/>
              <a:gd name="T101" fmla="*/ 5496 h 10214"/>
              <a:gd name="T102" fmla="*/ 632 w 3997"/>
              <a:gd name="T103" fmla="*/ 5436 h 10214"/>
              <a:gd name="T104" fmla="*/ 902 w 3997"/>
              <a:gd name="T105" fmla="*/ 3724 h 10214"/>
              <a:gd name="T106" fmla="*/ 812 w 3997"/>
              <a:gd name="T107" fmla="*/ 4745 h 10214"/>
              <a:gd name="T108" fmla="*/ 692 w 3997"/>
              <a:gd name="T109" fmla="*/ 4956 h 10214"/>
              <a:gd name="T110" fmla="*/ 812 w 3997"/>
              <a:gd name="T111" fmla="*/ 4085 h 10214"/>
              <a:gd name="T112" fmla="*/ 902 w 3997"/>
              <a:gd name="T113" fmla="*/ 3724 h 10214"/>
              <a:gd name="T114" fmla="*/ 2644 w 3997"/>
              <a:gd name="T115" fmla="*/ 3784 h 10214"/>
              <a:gd name="T116" fmla="*/ 2614 w 3997"/>
              <a:gd name="T117" fmla="*/ 2943 h 10214"/>
              <a:gd name="T118" fmla="*/ 3275 w 3997"/>
              <a:gd name="T119" fmla="*/ 3063 h 10214"/>
              <a:gd name="T120" fmla="*/ 3095 w 3997"/>
              <a:gd name="T121" fmla="*/ 3814 h 10214"/>
              <a:gd name="T122" fmla="*/ 2644 w 3997"/>
              <a:gd name="T123" fmla="*/ 3784 h 10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97" h="10214">
                <a:moveTo>
                  <a:pt x="2854" y="4715"/>
                </a:moveTo>
                <a:lnTo>
                  <a:pt x="2854" y="4715"/>
                </a:lnTo>
                <a:cubicBezTo>
                  <a:pt x="2795" y="4475"/>
                  <a:pt x="2764" y="4325"/>
                  <a:pt x="2795" y="4325"/>
                </a:cubicBezTo>
                <a:cubicBezTo>
                  <a:pt x="2825" y="4325"/>
                  <a:pt x="2884" y="4294"/>
                  <a:pt x="2915" y="4265"/>
                </a:cubicBezTo>
                <a:cubicBezTo>
                  <a:pt x="2975" y="4235"/>
                  <a:pt x="3155" y="4085"/>
                  <a:pt x="3335" y="3965"/>
                </a:cubicBezTo>
                <a:cubicBezTo>
                  <a:pt x="3666" y="3693"/>
                  <a:pt x="3666" y="3693"/>
                  <a:pt x="3666" y="3693"/>
                </a:cubicBezTo>
                <a:cubicBezTo>
                  <a:pt x="3846" y="3544"/>
                  <a:pt x="3996" y="3394"/>
                  <a:pt x="3966" y="3333"/>
                </a:cubicBezTo>
                <a:cubicBezTo>
                  <a:pt x="3966" y="3244"/>
                  <a:pt x="3876" y="3093"/>
                  <a:pt x="3756" y="2973"/>
                </a:cubicBezTo>
                <a:cubicBezTo>
                  <a:pt x="3666" y="2852"/>
                  <a:pt x="3516" y="2673"/>
                  <a:pt x="3425" y="2582"/>
                </a:cubicBezTo>
                <a:cubicBezTo>
                  <a:pt x="3335" y="2492"/>
                  <a:pt x="3185" y="2282"/>
                  <a:pt x="3035" y="2131"/>
                </a:cubicBezTo>
                <a:cubicBezTo>
                  <a:pt x="2915" y="1981"/>
                  <a:pt x="2764" y="1831"/>
                  <a:pt x="2734" y="1802"/>
                </a:cubicBezTo>
                <a:cubicBezTo>
                  <a:pt x="2704" y="1802"/>
                  <a:pt x="2644" y="1771"/>
                  <a:pt x="2555" y="1741"/>
                </a:cubicBezTo>
                <a:cubicBezTo>
                  <a:pt x="2494" y="1741"/>
                  <a:pt x="2404" y="1651"/>
                  <a:pt x="2374" y="1591"/>
                </a:cubicBezTo>
                <a:cubicBezTo>
                  <a:pt x="2314" y="1531"/>
                  <a:pt x="2254" y="1501"/>
                  <a:pt x="2224" y="1501"/>
                </a:cubicBezTo>
                <a:cubicBezTo>
                  <a:pt x="2194" y="1531"/>
                  <a:pt x="2163" y="1531"/>
                  <a:pt x="2133" y="1531"/>
                </a:cubicBezTo>
                <a:cubicBezTo>
                  <a:pt x="2133" y="1501"/>
                  <a:pt x="2133" y="1471"/>
                  <a:pt x="2133" y="1471"/>
                </a:cubicBezTo>
                <a:cubicBezTo>
                  <a:pt x="2163" y="1441"/>
                  <a:pt x="2163" y="1410"/>
                  <a:pt x="2194" y="1381"/>
                </a:cubicBezTo>
                <a:cubicBezTo>
                  <a:pt x="2194" y="1381"/>
                  <a:pt x="2254" y="1351"/>
                  <a:pt x="2314" y="1321"/>
                </a:cubicBezTo>
                <a:cubicBezTo>
                  <a:pt x="2374" y="1321"/>
                  <a:pt x="2434" y="1290"/>
                  <a:pt x="2434" y="1260"/>
                </a:cubicBezTo>
                <a:cubicBezTo>
                  <a:pt x="2464" y="1231"/>
                  <a:pt x="2434" y="1170"/>
                  <a:pt x="2434" y="1140"/>
                </a:cubicBezTo>
                <a:cubicBezTo>
                  <a:pt x="2404" y="1080"/>
                  <a:pt x="2374" y="1080"/>
                  <a:pt x="2374" y="1110"/>
                </a:cubicBezTo>
                <a:cubicBezTo>
                  <a:pt x="2374" y="1110"/>
                  <a:pt x="2344" y="1140"/>
                  <a:pt x="2314" y="1110"/>
                </a:cubicBezTo>
                <a:cubicBezTo>
                  <a:pt x="2283" y="1110"/>
                  <a:pt x="2283" y="1080"/>
                  <a:pt x="2283" y="1050"/>
                </a:cubicBezTo>
                <a:cubicBezTo>
                  <a:pt x="2314" y="1050"/>
                  <a:pt x="2314" y="900"/>
                  <a:pt x="2344" y="781"/>
                </a:cubicBezTo>
                <a:cubicBezTo>
                  <a:pt x="2344" y="631"/>
                  <a:pt x="2283" y="450"/>
                  <a:pt x="2254" y="361"/>
                </a:cubicBezTo>
                <a:cubicBezTo>
                  <a:pt x="2194" y="270"/>
                  <a:pt x="2074" y="150"/>
                  <a:pt x="1954" y="90"/>
                </a:cubicBezTo>
                <a:cubicBezTo>
                  <a:pt x="1863" y="30"/>
                  <a:pt x="1683" y="0"/>
                  <a:pt x="1593" y="0"/>
                </a:cubicBezTo>
                <a:cubicBezTo>
                  <a:pt x="1503" y="0"/>
                  <a:pt x="1383" y="60"/>
                  <a:pt x="1292" y="90"/>
                </a:cubicBezTo>
                <a:cubicBezTo>
                  <a:pt x="1233" y="150"/>
                  <a:pt x="1142" y="240"/>
                  <a:pt x="1142" y="270"/>
                </a:cubicBezTo>
                <a:cubicBezTo>
                  <a:pt x="1142" y="330"/>
                  <a:pt x="1082" y="420"/>
                  <a:pt x="1052" y="481"/>
                </a:cubicBezTo>
                <a:cubicBezTo>
                  <a:pt x="992" y="570"/>
                  <a:pt x="962" y="661"/>
                  <a:pt x="962" y="751"/>
                </a:cubicBezTo>
                <a:cubicBezTo>
                  <a:pt x="992" y="811"/>
                  <a:pt x="1022" y="900"/>
                  <a:pt x="1082" y="930"/>
                </a:cubicBezTo>
                <a:cubicBezTo>
                  <a:pt x="1113" y="960"/>
                  <a:pt x="1172" y="1050"/>
                  <a:pt x="1172" y="1080"/>
                </a:cubicBezTo>
                <a:cubicBezTo>
                  <a:pt x="1202" y="1110"/>
                  <a:pt x="1202" y="1170"/>
                  <a:pt x="1172" y="1170"/>
                </a:cubicBezTo>
                <a:cubicBezTo>
                  <a:pt x="1142" y="1201"/>
                  <a:pt x="1082" y="1201"/>
                  <a:pt x="1082" y="1201"/>
                </a:cubicBezTo>
                <a:cubicBezTo>
                  <a:pt x="1052" y="1201"/>
                  <a:pt x="1022" y="1231"/>
                  <a:pt x="1022" y="1290"/>
                </a:cubicBezTo>
                <a:cubicBezTo>
                  <a:pt x="1022" y="1321"/>
                  <a:pt x="1052" y="1381"/>
                  <a:pt x="1113" y="1410"/>
                </a:cubicBezTo>
                <a:cubicBezTo>
                  <a:pt x="1142" y="1441"/>
                  <a:pt x="1233" y="1471"/>
                  <a:pt x="1263" y="1471"/>
                </a:cubicBezTo>
                <a:cubicBezTo>
                  <a:pt x="1292" y="1471"/>
                  <a:pt x="1353" y="1501"/>
                  <a:pt x="1383" y="1531"/>
                </a:cubicBezTo>
                <a:cubicBezTo>
                  <a:pt x="1413" y="1561"/>
                  <a:pt x="1413" y="1591"/>
                  <a:pt x="1383" y="1591"/>
                </a:cubicBezTo>
                <a:cubicBezTo>
                  <a:pt x="1353" y="1591"/>
                  <a:pt x="1292" y="1651"/>
                  <a:pt x="1263" y="1681"/>
                </a:cubicBezTo>
                <a:cubicBezTo>
                  <a:pt x="1202" y="1741"/>
                  <a:pt x="1082" y="1802"/>
                  <a:pt x="1022" y="1802"/>
                </a:cubicBezTo>
                <a:cubicBezTo>
                  <a:pt x="932" y="1831"/>
                  <a:pt x="812" y="1922"/>
                  <a:pt x="752" y="2011"/>
                </a:cubicBezTo>
                <a:cubicBezTo>
                  <a:pt x="692" y="2072"/>
                  <a:pt x="632" y="2312"/>
                  <a:pt x="601" y="2552"/>
                </a:cubicBezTo>
                <a:cubicBezTo>
                  <a:pt x="571" y="2973"/>
                  <a:pt x="571" y="2973"/>
                  <a:pt x="571" y="2973"/>
                </a:cubicBezTo>
                <a:cubicBezTo>
                  <a:pt x="571" y="3213"/>
                  <a:pt x="512" y="3484"/>
                  <a:pt x="481" y="3604"/>
                </a:cubicBezTo>
                <a:cubicBezTo>
                  <a:pt x="451" y="3724"/>
                  <a:pt x="421" y="4024"/>
                  <a:pt x="421" y="4235"/>
                </a:cubicBezTo>
                <a:cubicBezTo>
                  <a:pt x="421" y="4625"/>
                  <a:pt x="421" y="4625"/>
                  <a:pt x="421" y="4625"/>
                </a:cubicBezTo>
                <a:cubicBezTo>
                  <a:pt x="421" y="4836"/>
                  <a:pt x="392" y="5106"/>
                  <a:pt x="392" y="5196"/>
                </a:cubicBezTo>
                <a:cubicBezTo>
                  <a:pt x="361" y="5316"/>
                  <a:pt x="361" y="5436"/>
                  <a:pt x="361" y="5496"/>
                </a:cubicBezTo>
                <a:cubicBezTo>
                  <a:pt x="361" y="5557"/>
                  <a:pt x="421" y="5647"/>
                  <a:pt x="481" y="5706"/>
                </a:cubicBezTo>
                <a:cubicBezTo>
                  <a:pt x="571" y="5767"/>
                  <a:pt x="571" y="5977"/>
                  <a:pt x="512" y="6187"/>
                </a:cubicBezTo>
                <a:cubicBezTo>
                  <a:pt x="451" y="6427"/>
                  <a:pt x="451" y="6427"/>
                  <a:pt x="451" y="6427"/>
                </a:cubicBezTo>
                <a:cubicBezTo>
                  <a:pt x="392" y="6638"/>
                  <a:pt x="421" y="6788"/>
                  <a:pt x="512" y="6788"/>
                </a:cubicBezTo>
                <a:cubicBezTo>
                  <a:pt x="601" y="6788"/>
                  <a:pt x="662" y="6878"/>
                  <a:pt x="632" y="6999"/>
                </a:cubicBezTo>
                <a:cubicBezTo>
                  <a:pt x="632" y="7089"/>
                  <a:pt x="571" y="7269"/>
                  <a:pt x="512" y="7389"/>
                </a:cubicBezTo>
                <a:cubicBezTo>
                  <a:pt x="481" y="7509"/>
                  <a:pt x="421" y="7779"/>
                  <a:pt x="392" y="8019"/>
                </a:cubicBezTo>
                <a:cubicBezTo>
                  <a:pt x="301" y="8561"/>
                  <a:pt x="301" y="8561"/>
                  <a:pt x="301" y="8561"/>
                </a:cubicBezTo>
                <a:cubicBezTo>
                  <a:pt x="272" y="8771"/>
                  <a:pt x="211" y="9101"/>
                  <a:pt x="181" y="9311"/>
                </a:cubicBezTo>
                <a:cubicBezTo>
                  <a:pt x="151" y="9492"/>
                  <a:pt x="91" y="9672"/>
                  <a:pt x="61" y="9672"/>
                </a:cubicBezTo>
                <a:cubicBezTo>
                  <a:pt x="61" y="9702"/>
                  <a:pt x="31" y="9792"/>
                  <a:pt x="0" y="9882"/>
                </a:cubicBezTo>
                <a:cubicBezTo>
                  <a:pt x="0" y="9942"/>
                  <a:pt x="31" y="10032"/>
                  <a:pt x="91" y="10062"/>
                </a:cubicBezTo>
                <a:cubicBezTo>
                  <a:pt x="121" y="10093"/>
                  <a:pt x="211" y="10093"/>
                  <a:pt x="272" y="10062"/>
                </a:cubicBezTo>
                <a:cubicBezTo>
                  <a:pt x="361" y="10062"/>
                  <a:pt x="421" y="10003"/>
                  <a:pt x="451" y="9973"/>
                </a:cubicBezTo>
                <a:cubicBezTo>
                  <a:pt x="512" y="9942"/>
                  <a:pt x="542" y="9853"/>
                  <a:pt x="542" y="9792"/>
                </a:cubicBezTo>
                <a:cubicBezTo>
                  <a:pt x="542" y="9702"/>
                  <a:pt x="542" y="9612"/>
                  <a:pt x="571" y="9582"/>
                </a:cubicBezTo>
                <a:cubicBezTo>
                  <a:pt x="571" y="9552"/>
                  <a:pt x="571" y="9461"/>
                  <a:pt x="571" y="9432"/>
                </a:cubicBezTo>
                <a:cubicBezTo>
                  <a:pt x="571" y="9372"/>
                  <a:pt x="571" y="9252"/>
                  <a:pt x="571" y="9132"/>
                </a:cubicBezTo>
                <a:cubicBezTo>
                  <a:pt x="571" y="9041"/>
                  <a:pt x="632" y="8801"/>
                  <a:pt x="692" y="8651"/>
                </a:cubicBezTo>
                <a:cubicBezTo>
                  <a:pt x="782" y="8500"/>
                  <a:pt x="902" y="8200"/>
                  <a:pt x="992" y="8019"/>
                </a:cubicBezTo>
                <a:cubicBezTo>
                  <a:pt x="1082" y="7840"/>
                  <a:pt x="1142" y="7599"/>
                  <a:pt x="1142" y="7509"/>
                </a:cubicBezTo>
                <a:cubicBezTo>
                  <a:pt x="1142" y="7419"/>
                  <a:pt x="1172" y="7269"/>
                  <a:pt x="1202" y="7178"/>
                </a:cubicBezTo>
                <a:cubicBezTo>
                  <a:pt x="1263" y="7119"/>
                  <a:pt x="1292" y="6999"/>
                  <a:pt x="1322" y="6938"/>
                </a:cubicBezTo>
                <a:cubicBezTo>
                  <a:pt x="1322" y="6908"/>
                  <a:pt x="1503" y="6849"/>
                  <a:pt x="1743" y="6818"/>
                </a:cubicBezTo>
                <a:lnTo>
                  <a:pt x="1743" y="6818"/>
                </a:lnTo>
                <a:cubicBezTo>
                  <a:pt x="1984" y="6818"/>
                  <a:pt x="2163" y="6849"/>
                  <a:pt x="2163" y="6908"/>
                </a:cubicBezTo>
                <a:cubicBezTo>
                  <a:pt x="2163" y="6938"/>
                  <a:pt x="2194" y="7089"/>
                  <a:pt x="2224" y="7239"/>
                </a:cubicBezTo>
                <a:cubicBezTo>
                  <a:pt x="2254" y="7359"/>
                  <a:pt x="2283" y="7570"/>
                  <a:pt x="2283" y="7690"/>
                </a:cubicBezTo>
                <a:cubicBezTo>
                  <a:pt x="2283" y="7840"/>
                  <a:pt x="2314" y="8110"/>
                  <a:pt x="2344" y="8320"/>
                </a:cubicBezTo>
                <a:cubicBezTo>
                  <a:pt x="2374" y="8500"/>
                  <a:pt x="2404" y="8771"/>
                  <a:pt x="2404" y="8861"/>
                </a:cubicBezTo>
                <a:cubicBezTo>
                  <a:pt x="2404" y="8981"/>
                  <a:pt x="2404" y="9191"/>
                  <a:pt x="2404" y="9372"/>
                </a:cubicBezTo>
                <a:cubicBezTo>
                  <a:pt x="2404" y="9522"/>
                  <a:pt x="2374" y="9702"/>
                  <a:pt x="2374" y="9762"/>
                </a:cubicBezTo>
                <a:cubicBezTo>
                  <a:pt x="2374" y="9822"/>
                  <a:pt x="2374" y="9912"/>
                  <a:pt x="2374" y="10003"/>
                </a:cubicBezTo>
                <a:cubicBezTo>
                  <a:pt x="2374" y="10062"/>
                  <a:pt x="2434" y="10153"/>
                  <a:pt x="2494" y="10182"/>
                </a:cubicBezTo>
                <a:cubicBezTo>
                  <a:pt x="2584" y="10213"/>
                  <a:pt x="2675" y="10182"/>
                  <a:pt x="2734" y="10153"/>
                </a:cubicBezTo>
                <a:cubicBezTo>
                  <a:pt x="2795" y="10123"/>
                  <a:pt x="2825" y="10062"/>
                  <a:pt x="2854" y="10003"/>
                </a:cubicBezTo>
                <a:cubicBezTo>
                  <a:pt x="2854" y="9942"/>
                  <a:pt x="2825" y="9853"/>
                  <a:pt x="2795" y="9762"/>
                </a:cubicBezTo>
                <a:cubicBezTo>
                  <a:pt x="2764" y="9672"/>
                  <a:pt x="2734" y="9461"/>
                  <a:pt x="2734" y="9282"/>
                </a:cubicBezTo>
                <a:cubicBezTo>
                  <a:pt x="2734" y="9101"/>
                  <a:pt x="2764" y="8771"/>
                  <a:pt x="2825" y="8561"/>
                </a:cubicBezTo>
                <a:cubicBezTo>
                  <a:pt x="2825" y="8411"/>
                  <a:pt x="2825" y="8411"/>
                  <a:pt x="2825" y="8411"/>
                </a:cubicBezTo>
                <a:cubicBezTo>
                  <a:pt x="2884" y="8200"/>
                  <a:pt x="2884" y="7840"/>
                  <a:pt x="2884" y="7599"/>
                </a:cubicBezTo>
                <a:cubicBezTo>
                  <a:pt x="2854" y="7509"/>
                  <a:pt x="2854" y="7509"/>
                  <a:pt x="2854" y="7509"/>
                </a:cubicBezTo>
                <a:cubicBezTo>
                  <a:pt x="2854" y="7298"/>
                  <a:pt x="2825" y="7058"/>
                  <a:pt x="2795" y="6969"/>
                </a:cubicBezTo>
                <a:cubicBezTo>
                  <a:pt x="2795" y="6878"/>
                  <a:pt x="2825" y="6788"/>
                  <a:pt x="2884" y="6758"/>
                </a:cubicBezTo>
                <a:cubicBezTo>
                  <a:pt x="2945" y="6758"/>
                  <a:pt x="3065" y="6728"/>
                  <a:pt x="3125" y="6698"/>
                </a:cubicBezTo>
                <a:cubicBezTo>
                  <a:pt x="3215" y="6698"/>
                  <a:pt x="3245" y="6518"/>
                  <a:pt x="3185" y="6307"/>
                </a:cubicBezTo>
                <a:cubicBezTo>
                  <a:pt x="3095" y="5767"/>
                  <a:pt x="3095" y="5767"/>
                  <a:pt x="3095" y="5767"/>
                </a:cubicBezTo>
                <a:cubicBezTo>
                  <a:pt x="3065" y="5557"/>
                  <a:pt x="2975" y="5196"/>
                  <a:pt x="2915" y="4986"/>
                </a:cubicBezTo>
                <a:lnTo>
                  <a:pt x="2854" y="4715"/>
                </a:lnTo>
                <a:close/>
                <a:moveTo>
                  <a:pt x="632" y="5436"/>
                </a:moveTo>
                <a:lnTo>
                  <a:pt x="632" y="5436"/>
                </a:lnTo>
                <a:cubicBezTo>
                  <a:pt x="632" y="5527"/>
                  <a:pt x="601" y="5557"/>
                  <a:pt x="601" y="5496"/>
                </a:cubicBezTo>
                <a:cubicBezTo>
                  <a:pt x="571" y="5466"/>
                  <a:pt x="601" y="5407"/>
                  <a:pt x="601" y="5376"/>
                </a:cubicBezTo>
                <a:cubicBezTo>
                  <a:pt x="632" y="5346"/>
                  <a:pt x="632" y="5376"/>
                  <a:pt x="632" y="5436"/>
                </a:cubicBezTo>
                <a:close/>
                <a:moveTo>
                  <a:pt x="902" y="3724"/>
                </a:moveTo>
                <a:lnTo>
                  <a:pt x="902" y="3724"/>
                </a:lnTo>
                <a:cubicBezTo>
                  <a:pt x="902" y="3814"/>
                  <a:pt x="902" y="4054"/>
                  <a:pt x="872" y="4265"/>
                </a:cubicBezTo>
                <a:cubicBezTo>
                  <a:pt x="842" y="4445"/>
                  <a:pt x="812" y="4655"/>
                  <a:pt x="812" y="4745"/>
                </a:cubicBezTo>
                <a:cubicBezTo>
                  <a:pt x="812" y="4836"/>
                  <a:pt x="812" y="4926"/>
                  <a:pt x="782" y="4986"/>
                </a:cubicBezTo>
                <a:cubicBezTo>
                  <a:pt x="752" y="5015"/>
                  <a:pt x="721" y="5015"/>
                  <a:pt x="692" y="4956"/>
                </a:cubicBezTo>
                <a:cubicBezTo>
                  <a:pt x="692" y="4895"/>
                  <a:pt x="692" y="4715"/>
                  <a:pt x="721" y="4565"/>
                </a:cubicBezTo>
                <a:cubicBezTo>
                  <a:pt x="752" y="4414"/>
                  <a:pt x="782" y="4205"/>
                  <a:pt x="812" y="4085"/>
                </a:cubicBezTo>
                <a:cubicBezTo>
                  <a:pt x="812" y="3965"/>
                  <a:pt x="842" y="3784"/>
                  <a:pt x="872" y="3693"/>
                </a:cubicBezTo>
                <a:cubicBezTo>
                  <a:pt x="872" y="3634"/>
                  <a:pt x="902" y="3634"/>
                  <a:pt x="902" y="3724"/>
                </a:cubicBezTo>
                <a:close/>
                <a:moveTo>
                  <a:pt x="2644" y="3784"/>
                </a:moveTo>
                <a:lnTo>
                  <a:pt x="2644" y="3784"/>
                </a:lnTo>
                <a:cubicBezTo>
                  <a:pt x="2555" y="3693"/>
                  <a:pt x="2494" y="3544"/>
                  <a:pt x="2464" y="3423"/>
                </a:cubicBezTo>
                <a:cubicBezTo>
                  <a:pt x="2464" y="3333"/>
                  <a:pt x="2524" y="3093"/>
                  <a:pt x="2614" y="2943"/>
                </a:cubicBezTo>
                <a:cubicBezTo>
                  <a:pt x="2675" y="2763"/>
                  <a:pt x="2795" y="2673"/>
                  <a:pt x="2884" y="2732"/>
                </a:cubicBezTo>
                <a:cubicBezTo>
                  <a:pt x="2975" y="2823"/>
                  <a:pt x="3155" y="2973"/>
                  <a:pt x="3275" y="3063"/>
                </a:cubicBezTo>
                <a:cubicBezTo>
                  <a:pt x="3396" y="3183"/>
                  <a:pt x="3425" y="3394"/>
                  <a:pt x="3365" y="3514"/>
                </a:cubicBezTo>
                <a:cubicBezTo>
                  <a:pt x="3275" y="3634"/>
                  <a:pt x="3125" y="3784"/>
                  <a:pt x="3095" y="3814"/>
                </a:cubicBezTo>
                <a:cubicBezTo>
                  <a:pt x="3035" y="3874"/>
                  <a:pt x="2945" y="3904"/>
                  <a:pt x="2884" y="3934"/>
                </a:cubicBezTo>
                <a:cubicBezTo>
                  <a:pt x="2825" y="3965"/>
                  <a:pt x="2734" y="3904"/>
                  <a:pt x="2644" y="3784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2694" y="3642936"/>
            <a:ext cx="2773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</a:rPr>
              <a:t>CONTENTS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7459" y="1144944"/>
            <a:ext cx="2095445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大學領航課程說明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7458" y="1512142"/>
            <a:ext cx="4103803" cy="3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評量標準、評分方式、必修一學分、班會時間、補課方式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32523" y="1187103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27459" y="2007047"/>
            <a:ext cx="2334293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新生領航營回饋量表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7459" y="2397343"/>
            <a:ext cx="3872455" cy="3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回饋量表填寫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32523" y="2072306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27459" y="2920241"/>
            <a:ext cx="2334293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新生領航營補課說明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7459" y="3310537"/>
            <a:ext cx="3872455" cy="3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各課程補課說明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32523" y="2985498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7459" y="3805442"/>
            <a:ext cx="2095445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各組課程簡要說明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27459" y="4195738"/>
            <a:ext cx="3872455" cy="30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課程內容簡要說明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32523" y="3870699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7459" y="4873515"/>
            <a:ext cx="2573140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各系課程表及群組加入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32523" y="4726867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5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0236" y="1973590"/>
            <a:ext cx="313419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kumimoji="1" lang="zh-TW" altLang="en-US" sz="1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錄</a:t>
            </a:r>
            <a:endParaRPr kumimoji="1" lang="zh-CN" altLang="en-US" sz="1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4">
            <a:extLst>
              <a:ext uri="{FF2B5EF4-FFF2-40B4-BE49-F238E27FC236}">
                <a16:creationId xmlns:a16="http://schemas.microsoft.com/office/drawing/2014/main" id="{49AC6B4F-76AA-4FA1-BFFC-1F6E7CDF33A7}"/>
              </a:ext>
            </a:extLst>
          </p:cNvPr>
          <p:cNvSpPr txBox="1"/>
          <p:nvPr/>
        </p:nvSpPr>
        <p:spPr>
          <a:xfrm>
            <a:off x="6327459" y="5670897"/>
            <a:ext cx="2811988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18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高教深耕完善就學勵學金</a:t>
            </a:r>
            <a:endParaRPr kumimoji="1" lang="zh-CN" altLang="en-US" sz="18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20" name="椭圆 16">
            <a:extLst>
              <a:ext uri="{FF2B5EF4-FFF2-40B4-BE49-F238E27FC236}">
                <a16:creationId xmlns:a16="http://schemas.microsoft.com/office/drawing/2014/main" id="{644824DD-77B0-4899-8FB4-FE512680F082}"/>
              </a:ext>
            </a:extLst>
          </p:cNvPr>
          <p:cNvSpPr/>
          <p:nvPr/>
        </p:nvSpPr>
        <p:spPr>
          <a:xfrm>
            <a:off x="5532523" y="5524249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6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原住民族學生資源中心課程</a:t>
            </a:r>
            <a:endParaRPr kumimoji="1"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F23CC1D-344E-4638-8C78-99609F04C52C}"/>
              </a:ext>
            </a:extLst>
          </p:cNvPr>
          <p:cNvSpPr/>
          <p:nvPr/>
        </p:nvSpPr>
        <p:spPr>
          <a:xfrm>
            <a:off x="3893247" y="1564428"/>
            <a:ext cx="4907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kern="0" cap="all" spc="50" dirty="0">
                <a:solidFill>
                  <a:schemeClr val="tx1"/>
                </a:solidFill>
                <a:latin typeface="Novecento wide Book"/>
                <a:ea typeface="金梅毛行書" panose="02010609000101010101" pitchFamily="49" charset="-120"/>
                <a:cs typeface="Novecento wide Book"/>
                <a:sym typeface="Novecento wide Book" charset="0"/>
              </a:rPr>
              <a:t>原住民族群的不明白</a:t>
            </a:r>
            <a:endParaRPr lang="en-US" altLang="zh-TW" sz="2800" kern="0" cap="all" spc="50" dirty="0">
              <a:solidFill>
                <a:schemeClr val="tx1"/>
              </a:solidFill>
              <a:latin typeface="Novecento wide Book"/>
              <a:ea typeface="金梅毛行書" panose="02010609000101010101" pitchFamily="49" charset="-120"/>
              <a:cs typeface="Novecento wide Book"/>
              <a:sym typeface="Novecento wide Book" charset="0"/>
            </a:endParaRPr>
          </a:p>
          <a:p>
            <a:pPr>
              <a:defRPr/>
            </a:pPr>
            <a:r>
              <a:rPr lang="zh-TW" altLang="en-US" sz="2800" kern="0" cap="all" spc="50" dirty="0">
                <a:solidFill>
                  <a:schemeClr val="tx1"/>
                </a:solidFill>
                <a:latin typeface="Novecento wide Book"/>
                <a:ea typeface="金梅毛行書" panose="02010609000101010101" pitchFamily="49" charset="-120"/>
                <a:cs typeface="Novecento wide Book"/>
                <a:sym typeface="Novecento wide Book" charset="0"/>
              </a:rPr>
              <a:t>課堂沒教過的微歧視現象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72553508-8B16-4CB2-A5B9-62D1D2DB6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8" t="13349" r="32485" b="16651"/>
          <a:stretch/>
        </p:blipFill>
        <p:spPr>
          <a:xfrm rot="19312867" flipH="1">
            <a:off x="463154" y="110206"/>
            <a:ext cx="1610841" cy="1964441"/>
          </a:xfrm>
          <a:prstGeom prst="rect">
            <a:avLst/>
          </a:prstGeom>
        </p:spPr>
      </p:pic>
      <p:sp>
        <p:nvSpPr>
          <p:cNvPr id="36" name="標題 1">
            <a:extLst>
              <a:ext uri="{FF2B5EF4-FFF2-40B4-BE49-F238E27FC236}">
                <a16:creationId xmlns:a16="http://schemas.microsoft.com/office/drawing/2014/main" id="{94435743-2DB6-4773-A9C6-8C26D444EF04}"/>
              </a:ext>
            </a:extLst>
          </p:cNvPr>
          <p:cNvSpPr txBox="1">
            <a:spLocks/>
          </p:cNvSpPr>
          <p:nvPr/>
        </p:nvSpPr>
        <p:spPr bwMode="auto">
          <a:xfrm>
            <a:off x="2209454" y="2627252"/>
            <a:ext cx="607341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4572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algn="l" eaLnBrk="1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認識本校原資中心、原住民族群</a:t>
            </a:r>
            <a:endParaRPr lang="en-US" altLang="zh-TW" sz="3000" dirty="0">
              <a:solidFill>
                <a:srgbClr val="CC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 eaLnBrk="1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打破校</a:t>
            </a:r>
            <a:r>
              <a:rPr lang="en-US" altLang="zh-TW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刻版印象</a:t>
            </a:r>
            <a:endParaRPr lang="en-US" altLang="zh-TW" sz="3000" dirty="0">
              <a:solidFill>
                <a:srgbClr val="CC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預防校</a:t>
            </a:r>
            <a:r>
              <a:rPr lang="en-US" altLang="zh-TW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0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微歧視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DAE0A539-73C4-46F3-9F88-9719A6B92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35006" r="14810" b="37107"/>
          <a:stretch/>
        </p:blipFill>
        <p:spPr>
          <a:xfrm>
            <a:off x="9975549" y="817683"/>
            <a:ext cx="1980728" cy="45273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560407CD-0A75-4FAC-8F95-B3943A14CDC7}"/>
              </a:ext>
            </a:extLst>
          </p:cNvPr>
          <p:cNvSpPr/>
          <p:nvPr/>
        </p:nvSpPr>
        <p:spPr>
          <a:xfrm>
            <a:off x="9885586" y="207680"/>
            <a:ext cx="214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000" dirty="0" err="1">
                <a:solidFill>
                  <a:srgbClr val="118D77"/>
                </a:solidFill>
                <a:latin typeface="Forte" panose="03060902040502070203" pitchFamily="66" charset="0"/>
              </a:rPr>
              <a:t>masalu</a:t>
            </a:r>
            <a:r>
              <a:rPr lang="en-US" altLang="zh-TW" sz="4000" dirty="0">
                <a:solidFill>
                  <a:srgbClr val="118D77"/>
                </a:solidFill>
                <a:latin typeface="Forte" panose="03060902040502070203" pitchFamily="66" charset="0"/>
              </a:rPr>
              <a:t> </a:t>
            </a:r>
            <a:endParaRPr lang="zh-TW" altLang="en-US" sz="4800" kern="0" cap="all" spc="50" dirty="0">
              <a:solidFill>
                <a:srgbClr val="118D77"/>
              </a:solidFill>
              <a:latin typeface="Forte" panose="03060902040502070203" pitchFamily="66" charset="0"/>
              <a:ea typeface="金梅毛行書" panose="02010609000101010101" pitchFamily="49" charset="-120"/>
              <a:cs typeface="Novecento wide Book"/>
              <a:sym typeface="Novecento wide Book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BA47784F-47D4-4A47-A08E-8FDF504B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87" y="1340010"/>
            <a:ext cx="3835098" cy="287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8F1D1C06-1ED9-4936-994B-F72041869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35006" r="14810" b="37107"/>
          <a:stretch/>
        </p:blipFill>
        <p:spPr>
          <a:xfrm>
            <a:off x="352605" y="5609482"/>
            <a:ext cx="3390988" cy="775084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215C76E0-6234-4BEF-8BEA-BEC75AAB16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35756" r="25189" b="37645"/>
          <a:stretch/>
        </p:blipFill>
        <p:spPr>
          <a:xfrm>
            <a:off x="7123519" y="5074936"/>
            <a:ext cx="5304024" cy="1625427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F6F8831C-7F51-49AB-8060-6EFD120BCC30}"/>
              </a:ext>
            </a:extLst>
          </p:cNvPr>
          <p:cNvSpPr/>
          <p:nvPr/>
        </p:nvSpPr>
        <p:spPr>
          <a:xfrm>
            <a:off x="1040803" y="5165043"/>
            <a:ext cx="293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dirty="0" err="1">
                <a:solidFill>
                  <a:srgbClr val="118D77"/>
                </a:solidFill>
                <a:latin typeface="Forte" panose="03060902040502070203" pitchFamily="66" charset="0"/>
              </a:rPr>
              <a:t>Nga’ay</a:t>
            </a:r>
            <a:r>
              <a:rPr lang="en-US" altLang="zh-TW" sz="3200" dirty="0">
                <a:solidFill>
                  <a:srgbClr val="118D77"/>
                </a:solidFill>
                <a:latin typeface="Forte" panose="03060902040502070203" pitchFamily="66" charset="0"/>
              </a:rPr>
              <a:t> ho</a:t>
            </a:r>
            <a:endParaRPr lang="zh-TW" altLang="en-US" sz="6600" kern="0" cap="all" spc="50" dirty="0">
              <a:solidFill>
                <a:srgbClr val="118D77"/>
              </a:solidFill>
              <a:latin typeface="Forte" panose="03060902040502070203" pitchFamily="66" charset="0"/>
              <a:ea typeface="金梅毛行書" panose="02010609000101010101" pitchFamily="49" charset="-120"/>
              <a:cs typeface="Novecento wide Book"/>
              <a:sym typeface="Novecento wide Boo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5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789248"/>
            <a:ext cx="44165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各系課程及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群組加入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491C554-A32F-4381-AF59-9F472159D7FA}"/>
              </a:ext>
            </a:extLst>
          </p:cNvPr>
          <p:cNvSpPr/>
          <p:nvPr/>
        </p:nvSpPr>
        <p:spPr>
          <a:xfrm>
            <a:off x="4989249" y="2430051"/>
            <a:ext cx="6951217" cy="193899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kumimoji="1"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學期間如有調課等情況，學務課程各組將提前通知導師及班上窗口，</a:t>
            </a:r>
            <a:r>
              <a:rPr kumimoji="1"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kumimoji="1"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若老師們有需要可自學務處網頁下載。</a:t>
            </a:r>
            <a:endParaRPr kumimoji="1" lang="en-US" altLang="zh-TW" sz="3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l"/>
            <a:r>
              <a:rPr kumimoji="1"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若有老師時間到未到課也請盡快告知。</a:t>
            </a:r>
            <a:endParaRPr kumimoji="1" lang="en-US" altLang="zh-TW" sz="3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557447-751B-4D05-AAE4-BB154449CC92}"/>
              </a:ext>
            </a:extLst>
          </p:cNvPr>
          <p:cNvSpPr txBox="1"/>
          <p:nvPr/>
        </p:nvSpPr>
        <p:spPr>
          <a:xfrm>
            <a:off x="890572" y="5584734"/>
            <a:ext cx="3902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年度大學領航群組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E4A2CE-745C-4211-A8C2-873707B6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71" y="1680420"/>
            <a:ext cx="3814593" cy="38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6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353193"/>
            <a:ext cx="35702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高教深耕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完善就學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勵學金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29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87486"/>
            <a:ext cx="12192000" cy="35705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64872A10-1661-43D9-BCB2-67B422396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2" y="284085"/>
            <a:ext cx="9151793" cy="6492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D7EF556-80E2-4001-A2B8-0824306474E9}"/>
              </a:ext>
            </a:extLst>
          </p:cNvPr>
          <p:cNvSpPr/>
          <p:nvPr/>
        </p:nvSpPr>
        <p:spPr>
          <a:xfrm>
            <a:off x="0" y="0"/>
            <a:ext cx="12192000" cy="35705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64EABF-C992-4CFD-AB89-4799C16B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89" y="186104"/>
            <a:ext cx="4584833" cy="648579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1BAEE6D-EADA-41C1-8524-F835F45DB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96" y="186104"/>
            <a:ext cx="4584833" cy="64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0890" y="2053114"/>
            <a:ext cx="3911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YOU!</a:t>
            </a:r>
            <a:endParaRPr kumimoji="1" lang="zh-CN" altLang="en-US" sz="4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6444" y="3022287"/>
            <a:ext cx="8520281" cy="163121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TW" altLang="en-US" sz="5000" dirty="0">
                <a:solidFill>
                  <a:schemeClr val="bg1"/>
                </a:solidFill>
                <a:ea typeface="金梅毛行書" panose="02010609000101010101" pitchFamily="49" charset="-120"/>
              </a:rPr>
              <a:t>感謝您的聆聽</a:t>
            </a:r>
            <a:endParaRPr lang="en-US" altLang="zh-TW" sz="5000" dirty="0">
              <a:solidFill>
                <a:schemeClr val="bg1"/>
              </a:solidFill>
              <a:ea typeface="金梅毛行書" panose="02010609000101010101" pitchFamily="49" charset="-120"/>
            </a:endParaRPr>
          </a:p>
          <a:p>
            <a:pPr algn="ctr">
              <a:defRPr/>
            </a:pPr>
            <a:r>
              <a:rPr lang="zh-TW" altLang="en-US" sz="5000" dirty="0">
                <a:solidFill>
                  <a:schemeClr val="bg1"/>
                </a:solidFill>
                <a:ea typeface="金梅毛行書" panose="02010609000101010101" pitchFamily="49" charset="-120"/>
              </a:rPr>
              <a:t>若有問題請再來電或來信告知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1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46835" y="2753736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大學領航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課程說明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大學領航課程說明</a:t>
            </a:r>
            <a:r>
              <a:rPr kumimoji="1" lang="en-US" altLang="zh-TW" dirty="0"/>
              <a:t>-1</a:t>
            </a:r>
            <a:endParaRPr kumimoji="1"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336797" y="965201"/>
            <a:ext cx="3843869" cy="1913466"/>
          </a:xfrm>
          <a:prstGeom prst="roundRect">
            <a:avLst>
              <a:gd name="adj" fmla="val 45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81019" y="565634"/>
            <a:ext cx="931334" cy="93133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A</a:t>
            </a:r>
            <a:endParaRPr kumimoji="1" lang="zh-CN" altLang="en-US" sz="3600" b="1" dirty="0"/>
          </a:p>
        </p:txBody>
      </p:sp>
      <p:sp>
        <p:nvSpPr>
          <p:cNvPr id="5" name="文本框 8"/>
          <p:cNvSpPr txBox="1"/>
          <p:nvPr/>
        </p:nvSpPr>
        <p:spPr>
          <a:xfrm>
            <a:off x="2260980" y="1487622"/>
            <a:ext cx="40970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</a:t>
            </a:r>
            <a:r>
              <a:rPr lang="zh-TW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領航營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健康檢查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endPara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大學領航課程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堂課</a:t>
            </a: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endParaRPr lang="zh-TW" altLang="zh-TW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班會</a:t>
            </a:r>
            <a:r>
              <a:rPr lang="zh-TW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次：</a:t>
            </a:r>
            <a:r>
              <a:rPr lang="en-US" altLang="zh-TW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7761" y="963436"/>
            <a:ext cx="156294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評量標準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88419" y="963032"/>
            <a:ext cx="3843869" cy="1913466"/>
          </a:xfrm>
          <a:prstGeom prst="roundRect">
            <a:avLst>
              <a:gd name="adj" fmla="val 45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266648" y="2410831"/>
            <a:ext cx="931334" cy="9313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B</a:t>
            </a:r>
            <a:endParaRPr kumimoji="1" lang="zh-CN" altLang="en-US" sz="3600" b="1" dirty="0"/>
          </a:p>
        </p:txBody>
      </p:sp>
      <p:sp>
        <p:nvSpPr>
          <p:cNvPr id="11" name="文本框 8"/>
          <p:cNvSpPr txBox="1"/>
          <p:nvPr/>
        </p:nvSpPr>
        <p:spPr>
          <a:xfrm>
            <a:off x="7036969" y="1496968"/>
            <a:ext cx="3675340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學生出席率</a:t>
            </a:r>
          </a:p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導師於每節課至「教務課程系統輸入缺曠記錄」</a:t>
            </a:r>
          </a:p>
        </p:txBody>
      </p:sp>
      <p:sp>
        <p:nvSpPr>
          <p:cNvPr id="12" name="矩形 11"/>
          <p:cNvSpPr/>
          <p:nvPr/>
        </p:nvSpPr>
        <p:spPr>
          <a:xfrm>
            <a:off x="7098974" y="992764"/>
            <a:ext cx="121058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評分方式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5088" y="3608491"/>
            <a:ext cx="3843869" cy="2118541"/>
          </a:xfrm>
          <a:prstGeom prst="roundRect">
            <a:avLst>
              <a:gd name="adj" fmla="val 45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167597" y="3036436"/>
            <a:ext cx="931334" cy="9313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C</a:t>
            </a:r>
            <a:endParaRPr kumimoji="1" lang="zh-CN" altLang="en-US" sz="3600" b="1" dirty="0"/>
          </a:p>
        </p:txBody>
      </p:sp>
      <p:sp>
        <p:nvSpPr>
          <p:cNvPr id="16" name="文本框 8"/>
          <p:cNvSpPr txBox="1"/>
          <p:nvPr/>
        </p:nvSpPr>
        <p:spPr>
          <a:xfrm>
            <a:off x="107634" y="4024033"/>
            <a:ext cx="384386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與服務領導分屬不同課程</a:t>
            </a:r>
          </a:p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如遇「大學領航課程」時段需接續「服務領導課程」時段進行專題講座，將另行提前通知導師。</a:t>
            </a:r>
            <a:endParaRPr lang="en-US" altLang="zh-TW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8840" y="3597170"/>
            <a:ext cx="146706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必修一學分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04062" y="3570434"/>
            <a:ext cx="3843869" cy="2118541"/>
          </a:xfrm>
          <a:prstGeom prst="roundRect">
            <a:avLst>
              <a:gd name="adj" fmla="val 45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38601" y="2999660"/>
            <a:ext cx="931334" cy="93133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D</a:t>
            </a:r>
            <a:endParaRPr kumimoji="1" lang="zh-CN" altLang="en-US" sz="3600" b="1" dirty="0"/>
          </a:p>
        </p:txBody>
      </p:sp>
      <p:sp>
        <p:nvSpPr>
          <p:cNvPr id="21" name="文本框 8"/>
          <p:cNvSpPr txBox="1"/>
          <p:nvPr/>
        </p:nvSpPr>
        <p:spPr>
          <a:xfrm>
            <a:off x="4169034" y="4017749"/>
            <a:ext cx="3770314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班會時間訂於第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週，導師召開班會。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週班會以「出席校慶」為計分標準。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原則上每月召開一次班會，導師可申請各類的「班級輔導」。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258731" y="3586080"/>
            <a:ext cx="121058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班會時間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3" name="圆角矩形 18">
            <a:extLst>
              <a:ext uri="{FF2B5EF4-FFF2-40B4-BE49-F238E27FC236}">
                <a16:creationId xmlns:a16="http://schemas.microsoft.com/office/drawing/2014/main" id="{8A5756D2-0707-47EF-86FB-B774CF25D919}"/>
              </a:ext>
            </a:extLst>
          </p:cNvPr>
          <p:cNvSpPr/>
          <p:nvPr/>
        </p:nvSpPr>
        <p:spPr>
          <a:xfrm>
            <a:off x="8244148" y="3570434"/>
            <a:ext cx="3843869" cy="2118541"/>
          </a:xfrm>
          <a:prstGeom prst="roundRect">
            <a:avLst>
              <a:gd name="adj" fmla="val 457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19">
            <a:extLst>
              <a:ext uri="{FF2B5EF4-FFF2-40B4-BE49-F238E27FC236}">
                <a16:creationId xmlns:a16="http://schemas.microsoft.com/office/drawing/2014/main" id="{110E43B9-CEEC-45C7-A922-D0358C85681E}"/>
              </a:ext>
            </a:extLst>
          </p:cNvPr>
          <p:cNvSpPr/>
          <p:nvPr/>
        </p:nvSpPr>
        <p:spPr>
          <a:xfrm>
            <a:off x="11230896" y="5148127"/>
            <a:ext cx="931334" cy="931334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E</a:t>
            </a:r>
            <a:endParaRPr kumimoji="1" lang="zh-CN" altLang="en-US" sz="3600" b="1" dirty="0"/>
          </a:p>
        </p:txBody>
      </p:sp>
      <p:sp>
        <p:nvSpPr>
          <p:cNvPr id="25" name="文本框 8">
            <a:extLst>
              <a:ext uri="{FF2B5EF4-FFF2-40B4-BE49-F238E27FC236}">
                <a16:creationId xmlns:a16="http://schemas.microsoft.com/office/drawing/2014/main" id="{4B14B52A-8882-4CA5-A075-3F70445F318C}"/>
              </a:ext>
            </a:extLst>
          </p:cNvPr>
          <p:cNvSpPr txBox="1"/>
          <p:nvPr/>
        </p:nvSpPr>
        <p:spPr>
          <a:xfrm>
            <a:off x="8193045" y="4001979"/>
            <a:ext cx="3770314" cy="192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新生領航營：未出席領航營之新生、重修生或轉學生，於第七週前完成指定補課作業。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堂課：諮商中心量表、職發中心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U-CAN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週前自行上網完成測驗。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F481843-FFEA-42A4-8147-AA62CD494C2C}"/>
              </a:ext>
            </a:extLst>
          </p:cNvPr>
          <p:cNvSpPr/>
          <p:nvPr/>
        </p:nvSpPr>
        <p:spPr>
          <a:xfrm>
            <a:off x="8269345" y="3571601"/>
            <a:ext cx="121058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補課方式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大學領航課程說明</a:t>
            </a:r>
            <a:r>
              <a:rPr kumimoji="1" lang="en-US" altLang="zh-TW" dirty="0"/>
              <a:t>-2</a:t>
            </a:r>
            <a:endParaRPr kumimoji="1" lang="zh-CN" alt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EFC3F-3A98-4ED5-81CB-7689BED9DC7E}"/>
              </a:ext>
            </a:extLst>
          </p:cNvPr>
          <p:cNvSpPr txBox="1">
            <a:spLocks/>
          </p:cNvSpPr>
          <p:nvPr/>
        </p:nvSpPr>
        <p:spPr>
          <a:xfrm>
            <a:off x="188969" y="836712"/>
            <a:ext cx="11496413" cy="1418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學務處建置系統平台，提供評分及課程資訊：</a:t>
            </a:r>
            <a:endParaRPr lang="en-US" altLang="zh-TW" sz="24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系統提供「新生領航營分數」、「大學領航課程」次數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期中前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堂、期末前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堂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，做為導師輸入期中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(P/F)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及期末成績之依據。                                                                              </a:t>
            </a:r>
            <a:endParaRPr lang="en-US" altLang="zh-TW" sz="24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查詢班級課表</a:t>
            </a:r>
            <a:r>
              <a:rPr lang="en-US" altLang="zh-TW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放置學務處網頁。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0073FEED-DCEC-4323-9177-542E98E14415}"/>
              </a:ext>
            </a:extLst>
          </p:cNvPr>
          <p:cNvSpPr/>
          <p:nvPr/>
        </p:nvSpPr>
        <p:spPr>
          <a:xfrm>
            <a:off x="390740" y="3002076"/>
            <a:ext cx="5947917" cy="1015663"/>
          </a:xfrm>
          <a:prstGeom prst="roundRect">
            <a:avLst>
              <a:gd name="adj" fmla="val 45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CCA4065F-5289-4A13-BFCC-5D1DFE8F0004}"/>
              </a:ext>
            </a:extLst>
          </p:cNvPr>
          <p:cNvSpPr txBox="1"/>
          <p:nvPr/>
        </p:nvSpPr>
        <p:spPr>
          <a:xfrm>
            <a:off x="397930" y="3029247"/>
            <a:ext cx="572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重修生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轉學生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：新生領航營依補課方式辦理。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l"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國際生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未能於領航營前到校，補課方式將另外由住服組安排。</a:t>
            </a:r>
            <a:endParaRPr lang="zh-TW" altLang="en-US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F7E976-D454-4695-87FB-2D9776131F98}"/>
              </a:ext>
            </a:extLst>
          </p:cNvPr>
          <p:cNvSpPr/>
          <p:nvPr/>
        </p:nvSpPr>
        <p:spPr>
          <a:xfrm>
            <a:off x="288289" y="4952263"/>
            <a:ext cx="9285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大學領航課程業管同仁：學務處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潘惠祺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algn="just"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學務課程各組窗口：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生輔組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陳家慧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/2126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、住服組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傅亞娸組長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、諮商中心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徐毓秀主任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、性平會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陸怡青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/2145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、職發中心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許哲瑋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/2147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、原資中心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華武棋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/2105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2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762615"/>
            <a:ext cx="44165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新生領航營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回饋量表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b="49699"/>
          <a:stretch>
            <a:fillRect/>
          </a:stretch>
        </p:blipFill>
        <p:spPr>
          <a:xfrm>
            <a:off x="0" y="705484"/>
            <a:ext cx="12192000" cy="333586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13655" y="4210548"/>
            <a:ext cx="11026066" cy="115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感謝您參與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學年度新生領航營    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08965">
              <a:lnSpc>
                <a:spcPct val="130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您的建議是我們進步的原動力</a:t>
            </a:r>
            <a:endParaRPr lang="en-US" altLang="zh-CN" sz="2800" b="1" dirty="0">
              <a:solidFill>
                <a:srgbClr val="002060"/>
              </a:solidFill>
              <a:ea typeface="微软雅黑" panose="020B050302020402020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C2488B2-38D6-4E6E-AF6B-6B18BEC7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767936"/>
            <a:ext cx="3113363" cy="311336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525021C-8CC0-4D31-A891-4E48581FBC66}"/>
              </a:ext>
            </a:extLst>
          </p:cNvPr>
          <p:cNvSpPr txBox="1"/>
          <p:nvPr/>
        </p:nvSpPr>
        <p:spPr>
          <a:xfrm>
            <a:off x="5086904" y="863383"/>
            <a:ext cx="3554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敬請協助回覆</a:t>
            </a:r>
            <a:endParaRPr kumimoji="0" lang="en-US" altLang="zh-TW" sz="3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0"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回饋量表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98BEC4-CD2D-40DD-B0F1-C65686898060}"/>
              </a:ext>
            </a:extLst>
          </p:cNvPr>
          <p:cNvSpPr txBox="1"/>
          <p:nvPr/>
        </p:nvSpPr>
        <p:spPr>
          <a:xfrm>
            <a:off x="5475563" y="3379712"/>
            <a:ext cx="63623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600" b="1" cap="all" spc="5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vecento wide Book" charset="0"/>
              </a:rPr>
              <a:t>網址</a:t>
            </a:r>
            <a:r>
              <a:rPr lang="en-US" altLang="zh-TW" sz="2600" b="1" cap="all" spc="5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vecento wide Book" charset="0"/>
              </a:rPr>
              <a:t>:</a:t>
            </a:r>
            <a:r>
              <a:rPr lang="en-US" altLang="zh-TW" sz="2600" b="1" cap="all" spc="5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ovecento wide Book" charset="0"/>
                <a:hlinkClick r:id="rId4"/>
              </a:rPr>
              <a:t>https://reurl.cc/XRl77D</a:t>
            </a:r>
            <a:endParaRPr lang="zh-TW" altLang="en-US" sz="2600" b="1" cap="all" spc="5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Novecento wide Book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8CE631-E11D-46B9-BF55-0DD6B96F57F5}"/>
              </a:ext>
            </a:extLst>
          </p:cNvPr>
          <p:cNvSpPr txBox="1"/>
          <p:nvPr/>
        </p:nvSpPr>
        <p:spPr>
          <a:xfrm>
            <a:off x="613655" y="5657671"/>
            <a:ext cx="11578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0" lang="zh-TW" altLang="en-US" sz="40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學務處課服組 </a:t>
            </a:r>
            <a:r>
              <a:rPr kumimoji="0" lang="en-US" altLang="zh-TW" sz="40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kumimoji="0" lang="zh-TW" altLang="en-US" sz="40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學年度新生領航營工作團隊</a:t>
            </a:r>
            <a:endParaRPr kumimoji="0" lang="en-US" altLang="zh-TW" sz="4000" dirty="0">
              <a:solidFill>
                <a:srgbClr val="54823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</a:pPr>
            <a:r>
              <a:rPr kumimoji="0" lang="zh-TW" altLang="en-US" sz="40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日間部學生會敬上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3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71627" y="2682716"/>
            <a:ext cx="44165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新生領航營</a:t>
            </a:r>
            <a:endParaRPr kumimoji="1" lang="en-US" altLang="zh-TW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補課說明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43725" y="3264989"/>
            <a:ext cx="2317250" cy="35930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新生領航營補課說明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>
            <a:fillRect/>
          </a:stretch>
        </p:blipFill>
        <p:spPr>
          <a:xfrm>
            <a:off x="1068207" y="1103992"/>
            <a:ext cx="2068286" cy="206828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6" name="组 5"/>
          <p:cNvGrpSpPr/>
          <p:nvPr/>
        </p:nvGrpSpPr>
        <p:grpSpPr>
          <a:xfrm>
            <a:off x="1887796" y="3036389"/>
            <a:ext cx="429108" cy="429108"/>
            <a:chOff x="1770335" y="2906486"/>
            <a:chExt cx="733908" cy="733908"/>
          </a:xfrm>
        </p:grpSpPr>
        <p:sp>
          <p:nvSpPr>
            <p:cNvPr id="3" name="椭圆 2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L 形 4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619926" y="0"/>
            <a:ext cx="2317250" cy="359301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>
            <a:fillRect/>
          </a:stretch>
        </p:blipFill>
        <p:spPr>
          <a:xfrm>
            <a:off x="3828873" y="3685580"/>
            <a:ext cx="2068286" cy="206828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组 9"/>
          <p:cNvGrpSpPr/>
          <p:nvPr/>
        </p:nvGrpSpPr>
        <p:grpSpPr>
          <a:xfrm>
            <a:off x="4648462" y="3471026"/>
            <a:ext cx="429108" cy="429108"/>
            <a:chOff x="1770335" y="2906486"/>
            <a:chExt cx="733908" cy="733908"/>
          </a:xfrm>
        </p:grpSpPr>
        <p:sp>
          <p:nvSpPr>
            <p:cNvPr id="11" name="椭圆 10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L 形 11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938290" y="4134057"/>
            <a:ext cx="2317249" cy="1869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kumimoji="0" lang="zh-TW" altLang="en-US" sz="2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可獲得</a:t>
            </a:r>
            <a:endParaRPr kumimoji="0" lang="en-US" altLang="zh-TW" sz="260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kumimoji="0" lang="zh-TW" altLang="en-US" sz="2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大學領航課程總成績</a:t>
            </a:r>
            <a:r>
              <a:rPr kumimoji="0" lang="en-US" altLang="zh-TW" sz="2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kumimoji="0" lang="zh-TW" altLang="en-US" sz="26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8919" y="3584292"/>
            <a:ext cx="1107996" cy="416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TW" altLang="en-US" b="1" dirty="0">
                <a:solidFill>
                  <a:srgbClr val="002060"/>
                </a:solidFill>
                <a:ea typeface="微软雅黑" panose="020B0503020204020204" charset="-122"/>
              </a:rPr>
              <a:t>全程出席</a:t>
            </a:r>
            <a:endParaRPr lang="en-US" altLang="zh-CN" b="1" dirty="0">
              <a:solidFill>
                <a:srgbClr val="002060"/>
              </a:solidFill>
              <a:ea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747582" y="931861"/>
            <a:ext cx="2068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依參加比例給予分數</a:t>
            </a:r>
          </a:p>
        </p:txBody>
      </p:sp>
      <p:sp>
        <p:nvSpPr>
          <p:cNvPr id="16" name="矩形 15"/>
          <p:cNvSpPr/>
          <p:nvPr/>
        </p:nvSpPr>
        <p:spPr>
          <a:xfrm>
            <a:off x="3212854" y="8120"/>
            <a:ext cx="313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營隊期間 因發生</a:t>
            </a:r>
            <a:endParaRPr kumimoji="0" lang="en-US" altLang="zh-TW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不可抗拒事件需離營</a:t>
            </a:r>
            <a:endParaRPr kumimoji="0" lang="zh-TW" altLang="en-US" sz="1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0889" y="3264989"/>
            <a:ext cx="2317250" cy="3593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>
            <a:fillRect/>
          </a:stretch>
        </p:blipFill>
        <p:spPr>
          <a:xfrm>
            <a:off x="6415371" y="1103992"/>
            <a:ext cx="2068286" cy="206828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9" name="组 18"/>
          <p:cNvGrpSpPr/>
          <p:nvPr/>
        </p:nvGrpSpPr>
        <p:grpSpPr>
          <a:xfrm>
            <a:off x="7234960" y="3036389"/>
            <a:ext cx="429108" cy="429108"/>
            <a:chOff x="1770335" y="2906486"/>
            <a:chExt cx="733908" cy="733908"/>
          </a:xfrm>
        </p:grpSpPr>
        <p:sp>
          <p:nvSpPr>
            <p:cNvPr id="20" name="椭圆 19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L 形 20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991101" y="11143"/>
            <a:ext cx="2317250" cy="48741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4308" r="21572" b="14308"/>
          <a:stretch>
            <a:fillRect/>
          </a:stretch>
        </p:blipFill>
        <p:spPr>
          <a:xfrm>
            <a:off x="9176037" y="4742026"/>
            <a:ext cx="2068286" cy="206828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4" name="组 23"/>
          <p:cNvGrpSpPr/>
          <p:nvPr/>
        </p:nvGrpSpPr>
        <p:grpSpPr>
          <a:xfrm>
            <a:off x="10586124" y="4719723"/>
            <a:ext cx="429108" cy="429108"/>
            <a:chOff x="1770335" y="2906486"/>
            <a:chExt cx="733908" cy="733908"/>
          </a:xfrm>
        </p:grpSpPr>
        <p:sp>
          <p:nvSpPr>
            <p:cNvPr id="25" name="椭圆 24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" name="L 形 25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文本框 8"/>
          <p:cNvSpPr txBox="1"/>
          <p:nvPr/>
        </p:nvSpPr>
        <p:spPr>
          <a:xfrm>
            <a:off x="6249437" y="4304070"/>
            <a:ext cx="2400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設計大樓一樓大理石廣場</a:t>
            </a:r>
            <a:endParaRPr lang="en-US" altLang="zh-TW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endParaRPr lang="zh-TW" altLang="en-US" sz="2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50872" y="352903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新生健檢校內</a:t>
            </a:r>
            <a:endParaRPr kumimoji="0" lang="en-US" altLang="zh-TW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補檢辦理期程</a:t>
            </a:r>
          </a:p>
        </p:txBody>
      </p:sp>
      <p:sp>
        <p:nvSpPr>
          <p:cNvPr id="29" name="文本框 8"/>
          <p:cNvSpPr txBox="1"/>
          <p:nvPr/>
        </p:nvSpPr>
        <p:spPr>
          <a:xfrm>
            <a:off x="8961496" y="354265"/>
            <a:ext cx="2322488" cy="487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 fontAlgn="auto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113.09.09(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10.23(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點前完成「補課學習單」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請自行至課服組網站下載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，並繳回課服組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文薈館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B1)</a:t>
            </a:r>
          </a:p>
          <a:p>
            <a:pPr marL="198835" indent="-198835" defTabSz="342900" fontAlgn="auto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依上述規定完成者，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大學領航課程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總成績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分將以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分計算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8835" indent="-198835" defTabSz="342900" fontAlgn="auto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未上述規定完成者，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大學領航課程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總成績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分將以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分計算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42900" fontAlgn="auto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67090" y="14326"/>
            <a:ext cx="877163" cy="416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ea typeface="微软雅黑" panose="020B0503020204020204" charset="-122"/>
              </a:rPr>
              <a:t>請假者</a:t>
            </a:r>
            <a:endParaRPr lang="en-US" alt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1616</Words>
  <Application>Microsoft Office PowerPoint</Application>
  <PresentationFormat>寬螢幕</PresentationFormat>
  <Paragraphs>218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微软雅黑</vt:lpstr>
      <vt:lpstr>Novecento wide Book</vt:lpstr>
      <vt:lpstr>微軟正黑體</vt:lpstr>
      <vt:lpstr>標楷體</vt:lpstr>
      <vt:lpstr>Arial</vt:lpstr>
      <vt:lpstr>Calibri</vt:lpstr>
      <vt:lpstr>Century Gothic</vt:lpstr>
      <vt:lpstr>Forte</vt:lpstr>
      <vt:lpstr>Segoe UI Light</vt:lpstr>
      <vt:lpstr>Wingdings</vt:lpstr>
      <vt:lpstr>Wingdings 2</vt:lpstr>
      <vt:lpstr>Wingdings 3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潘惠祺</dc:creator>
  <cp:keywords>http:/www.ypppt.com</cp:keywords>
  <dc:description>http://www.ypppt.com/</dc:description>
  <cp:lastModifiedBy>潘惠祺</cp:lastModifiedBy>
  <cp:revision>151</cp:revision>
  <dcterms:created xsi:type="dcterms:W3CDTF">2015-08-18T02:51:00Z</dcterms:created>
  <dcterms:modified xsi:type="dcterms:W3CDTF">2024-08-29T08:04:40Z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