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  <p:sldMasterId id="2147483667" r:id="rId4"/>
    <p:sldMasterId id="2147483679" r:id="rId5"/>
  </p:sldMasterIdLst>
  <p:notesMasterIdLst>
    <p:notesMasterId r:id="rId47"/>
  </p:notesMasterIdLst>
  <p:handoutMasterIdLst>
    <p:handoutMasterId r:id="rId48"/>
  </p:handoutMasterIdLst>
  <p:sldIdLst>
    <p:sldId id="282" r:id="rId6"/>
    <p:sldId id="364" r:id="rId7"/>
    <p:sldId id="337" r:id="rId8"/>
    <p:sldId id="338" r:id="rId9"/>
    <p:sldId id="339" r:id="rId10"/>
    <p:sldId id="340" r:id="rId11"/>
    <p:sldId id="365" r:id="rId12"/>
    <p:sldId id="342" r:id="rId13"/>
    <p:sldId id="366" r:id="rId14"/>
    <p:sldId id="344" r:id="rId15"/>
    <p:sldId id="345" r:id="rId16"/>
    <p:sldId id="346" r:id="rId17"/>
    <p:sldId id="367" r:id="rId18"/>
    <p:sldId id="375" r:id="rId19"/>
    <p:sldId id="348" r:id="rId20"/>
    <p:sldId id="349" r:id="rId21"/>
    <p:sldId id="350" r:id="rId22"/>
    <p:sldId id="351" r:id="rId23"/>
    <p:sldId id="362" r:id="rId24"/>
    <p:sldId id="368" r:id="rId25"/>
    <p:sldId id="369" r:id="rId26"/>
    <p:sldId id="370" r:id="rId27"/>
    <p:sldId id="371" r:id="rId28"/>
    <p:sldId id="358" r:id="rId29"/>
    <p:sldId id="359" r:id="rId30"/>
    <p:sldId id="360" r:id="rId31"/>
    <p:sldId id="361" r:id="rId32"/>
    <p:sldId id="372" r:id="rId33"/>
    <p:sldId id="37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63" r:id="rId44"/>
    <p:sldId id="374" r:id="rId45"/>
    <p:sldId id="323" r:id="rId4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108-1~110-1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全校一般生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民生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休學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人數比例</a:t>
            </a:r>
          </a:p>
        </c:rich>
      </c:tx>
      <c:layout>
        <c:manualLayout>
          <c:xMode val="edge"/>
          <c:yMode val="edge"/>
          <c:x val="0.151216657341235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7611174121586567"/>
          <c:y val="0.37812647694006335"/>
          <c:w val="0.8051748843206703"/>
          <c:h val="0.34885155145427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一般生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108-1</c:v>
                </c:pt>
                <c:pt idx="1">
                  <c:v>108-2</c:v>
                </c:pt>
                <c:pt idx="2">
                  <c:v>109-1</c:v>
                </c:pt>
                <c:pt idx="3">
                  <c:v>109-2</c:v>
                </c:pt>
                <c:pt idx="4">
                  <c:v>110-1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4.6399999999999997E-2</c:v>
                </c:pt>
                <c:pt idx="1">
                  <c:v>4.1200000000000001E-2</c:v>
                </c:pt>
                <c:pt idx="2">
                  <c:v>4.6199999999999998E-2</c:v>
                </c:pt>
                <c:pt idx="3">
                  <c:v>4.2900000000000001E-2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B-442E-8CA8-65EEF183112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原民生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749105756552795E-2"/>
                  <c:y val="-3.9453564127327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A7-41DA-A3DC-3BD523BB8443}"/>
                </c:ext>
              </c:extLst>
            </c:dLbl>
            <c:dLbl>
              <c:idx val="3"/>
              <c:layout>
                <c:manualLayout>
                  <c:x val="3.4024317206298141E-3"/>
                  <c:y val="-1.5912737055928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81-4361-BFB5-CA1FC8018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108-1</c:v>
                </c:pt>
                <c:pt idx="1">
                  <c:v>108-2</c:v>
                </c:pt>
                <c:pt idx="2">
                  <c:v>109-1</c:v>
                </c:pt>
                <c:pt idx="3">
                  <c:v>109-2</c:v>
                </c:pt>
                <c:pt idx="4">
                  <c:v>110-1</c:v>
                </c:pt>
              </c:strCache>
            </c:str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0.121</c:v>
                </c:pt>
                <c:pt idx="1">
                  <c:v>6.93E-2</c:v>
                </c:pt>
                <c:pt idx="2">
                  <c:v>4.9700000000000001E-2</c:v>
                </c:pt>
                <c:pt idx="3">
                  <c:v>6.1600000000000002E-2</c:v>
                </c:pt>
                <c:pt idx="4">
                  <c:v>9.9599999999999994E-2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B-442E-8CA8-65EEF18311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930639"/>
        <c:axId val="588933135"/>
      </c:barChart>
      <c:catAx>
        <c:axId val="58893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88933135"/>
        <c:crosses val="autoZero"/>
        <c:auto val="1"/>
        <c:lblAlgn val="ctr"/>
        <c:lblOffset val="100"/>
        <c:noMultiLvlLbl val="0"/>
      </c:catAx>
      <c:valAx>
        <c:axId val="58893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人數比例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8893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108-1~110-1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全校一般生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民生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人數比例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一般生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1322314049587784E-3"/>
                  <c:y val="-9.353633442626933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74-4A6A-B7D7-FC24E1D345C1}"/>
                </c:ext>
              </c:extLst>
            </c:dLbl>
            <c:dLbl>
              <c:idx val="3"/>
              <c:layout>
                <c:manualLayout>
                  <c:x val="-8.2644628099173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74-4A6A-B7D7-FC24E1D34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108-1</c:v>
                </c:pt>
                <c:pt idx="1">
                  <c:v>108-2</c:v>
                </c:pt>
                <c:pt idx="2">
                  <c:v>109-1</c:v>
                </c:pt>
                <c:pt idx="3">
                  <c:v>109-2</c:v>
                </c:pt>
                <c:pt idx="4">
                  <c:v>110-1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4.3299999999999998E-2</c:v>
                </c:pt>
                <c:pt idx="1">
                  <c:v>4.6699999999999998E-2</c:v>
                </c:pt>
                <c:pt idx="2">
                  <c:v>4.7899999999999998E-2</c:v>
                </c:pt>
                <c:pt idx="3">
                  <c:v>4.7399999999999998E-2</c:v>
                </c:pt>
                <c:pt idx="4">
                  <c:v>4.2700000000000002E-2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B-442E-8CA8-65EEF183112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原民生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09841545591275E-3"/>
                  <c:y val="-3.4739879001274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44-4DFC-8AB7-4CD0FA0F65E2}"/>
                </c:ext>
              </c:extLst>
            </c:dLbl>
            <c:dLbl>
              <c:idx val="2"/>
              <c:layout>
                <c:manualLayout>
                  <c:x val="1.9819887287679694E-2"/>
                  <c:y val="-7.8273597609896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74-4A6A-B7D7-FC24E1D345C1}"/>
                </c:ext>
              </c:extLst>
            </c:dLbl>
            <c:dLbl>
              <c:idx val="3"/>
              <c:layout>
                <c:manualLayout>
                  <c:x val="1.2664717643924843E-2"/>
                  <c:y val="-7.99017217029324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74-4A6A-B7D7-FC24E1D345C1}"/>
                </c:ext>
              </c:extLst>
            </c:dLbl>
            <c:dLbl>
              <c:idx val="4"/>
              <c:layout>
                <c:manualLayout>
                  <c:x val="-1.2066802503317915E-16"/>
                  <c:y val="-2.4317915300892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44-4DFC-8AB7-4CD0FA0F6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108-1</c:v>
                </c:pt>
                <c:pt idx="1">
                  <c:v>108-2</c:v>
                </c:pt>
                <c:pt idx="2">
                  <c:v>109-1</c:v>
                </c:pt>
                <c:pt idx="3">
                  <c:v>109-2</c:v>
                </c:pt>
                <c:pt idx="4">
                  <c:v>110-1</c:v>
                </c:pt>
              </c:strCache>
            </c:str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6.7199999999999996E-2</c:v>
                </c:pt>
                <c:pt idx="1">
                  <c:v>0.14799999999999999</c:v>
                </c:pt>
                <c:pt idx="2">
                  <c:v>4.9700000000000001E-2</c:v>
                </c:pt>
                <c:pt idx="3">
                  <c:v>4.8399999999999999E-2</c:v>
                </c:pt>
                <c:pt idx="4">
                  <c:v>8.7599999999999997E-2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B-442E-8CA8-65EEF18311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930639"/>
        <c:axId val="588933135"/>
      </c:barChart>
      <c:catAx>
        <c:axId val="58893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88933135"/>
        <c:crosses val="autoZero"/>
        <c:auto val="1"/>
        <c:lblAlgn val="ctr"/>
        <c:lblOffset val="100"/>
        <c:noMultiLvlLbl val="0"/>
      </c:catAx>
      <c:valAx>
        <c:axId val="58893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人數比例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8893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108-1~110-1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全校一般生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民生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延畢生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人數比例</a:t>
            </a:r>
          </a:p>
        </c:rich>
      </c:tx>
      <c:layout>
        <c:manualLayout>
          <c:xMode val="edge"/>
          <c:yMode val="edge"/>
          <c:x val="0.11234466590465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一般生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644628099173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37-409A-8C49-1F196AFC87AA}"/>
                </c:ext>
              </c:extLst>
            </c:dLbl>
            <c:dLbl>
              <c:idx val="1"/>
              <c:layout>
                <c:manualLayout>
                  <c:x val="-5.5096418732782371E-3"/>
                  <c:y val="1.78571428571428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37-409A-8C49-1F196AFC87AA}"/>
                </c:ext>
              </c:extLst>
            </c:dLbl>
            <c:dLbl>
              <c:idx val="2"/>
              <c:layout>
                <c:manualLayout>
                  <c:x val="-1.7161531300731649E-2"/>
                  <c:y val="9.6775127623786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74-4A6A-B7D7-FC24E1D345C1}"/>
                </c:ext>
              </c:extLst>
            </c:dLbl>
            <c:dLbl>
              <c:idx val="3"/>
              <c:layout>
                <c:manualLayout>
                  <c:x val="-8.2644628099173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74-4A6A-B7D7-FC24E1D345C1}"/>
                </c:ext>
              </c:extLst>
            </c:dLbl>
            <c:dLbl>
              <c:idx val="4"/>
              <c:layout>
                <c:manualLayout>
                  <c:x val="-2.7548209366393206E-3"/>
                  <c:y val="1.020408163265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37-409A-8C49-1F196AFC8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108-1</c:v>
                </c:pt>
                <c:pt idx="1">
                  <c:v>108-2</c:v>
                </c:pt>
                <c:pt idx="2">
                  <c:v>109-1</c:v>
                </c:pt>
                <c:pt idx="3">
                  <c:v>109-2</c:v>
                </c:pt>
                <c:pt idx="4">
                  <c:v>110-1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6.0999999999999999E-2</c:v>
                </c:pt>
                <c:pt idx="1">
                  <c:v>4.2799999999999998E-2</c:v>
                </c:pt>
                <c:pt idx="2">
                  <c:v>7.4499999999999997E-2</c:v>
                </c:pt>
                <c:pt idx="3">
                  <c:v>4.5199999999999997E-2</c:v>
                </c:pt>
                <c:pt idx="4">
                  <c:v>6.7299999999999999E-2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B-442E-8CA8-65EEF183112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原民生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14248910813022E-2"/>
                  <c:y val="-9.878391281886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37-409A-8C49-1F196AFC87AA}"/>
                </c:ext>
              </c:extLst>
            </c:dLbl>
            <c:dLbl>
              <c:idx val="1"/>
              <c:layout>
                <c:manualLayout>
                  <c:x val="8.3855821182132525E-3"/>
                  <c:y val="-9.2599924137579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37-409A-8C49-1F196AFC87AA}"/>
                </c:ext>
              </c:extLst>
            </c:dLbl>
            <c:dLbl>
              <c:idx val="2"/>
              <c:layout>
                <c:manualLayout>
                  <c:x val="2.9437190465143388E-2"/>
                  <c:y val="1.853180193255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74-4A6A-B7D7-FC24E1D345C1}"/>
                </c:ext>
              </c:extLst>
            </c:dLbl>
            <c:dLbl>
              <c:idx val="3"/>
              <c:layout>
                <c:manualLayout>
                  <c:x val="7.7619438022752344E-3"/>
                  <c:y val="-0.13441836808835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74-4A6A-B7D7-FC24E1D345C1}"/>
                </c:ext>
              </c:extLst>
            </c:dLbl>
            <c:dLbl>
              <c:idx val="4"/>
              <c:layout>
                <c:manualLayout>
                  <c:x val="8.7669722789368975E-3"/>
                  <c:y val="-6.9025648477802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37-409A-8C49-1F196AFC8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108-1</c:v>
                </c:pt>
                <c:pt idx="1">
                  <c:v>108-2</c:v>
                </c:pt>
                <c:pt idx="2">
                  <c:v>109-1</c:v>
                </c:pt>
                <c:pt idx="3">
                  <c:v>109-2</c:v>
                </c:pt>
                <c:pt idx="4">
                  <c:v>110-1</c:v>
                </c:pt>
              </c:strCache>
            </c:str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6.1899999999999997E-2</c:v>
                </c:pt>
                <c:pt idx="1">
                  <c:v>4.1200000000000001E-2</c:v>
                </c:pt>
                <c:pt idx="2">
                  <c:v>9.0499999999999997E-2</c:v>
                </c:pt>
                <c:pt idx="3">
                  <c:v>4.8099999999999997E-2</c:v>
                </c:pt>
                <c:pt idx="4">
                  <c:v>7.3300000000000004E-2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B-442E-8CA8-65EEF18311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930639"/>
        <c:axId val="588933135"/>
      </c:barChart>
      <c:catAx>
        <c:axId val="58893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88933135"/>
        <c:crosses val="autoZero"/>
        <c:auto val="1"/>
        <c:lblAlgn val="ctr"/>
        <c:lblOffset val="100"/>
        <c:noMultiLvlLbl val="0"/>
      </c:catAx>
      <c:valAx>
        <c:axId val="58893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人數比例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8893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33A2E-ADA3-495B-9203-F835182887EB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64F9C45C-84C9-4E61-8B69-B5042CCD28D0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就學貸款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EEFE7D-8781-4D5E-8408-544DC2656FEF}" type="parTrans" cxnId="{36C8673C-AE32-4D6F-A630-8FEA13DBACB8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38F1D4-9987-4C0F-9791-E6B769A1D47B}" type="sibTrans" cxnId="{36C8673C-AE32-4D6F-A630-8FEA13DBACB8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C83E4-CBAD-45FA-A4D8-156F76683D76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學雜費減免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E78A5B-2127-4D47-8873-C62A7419C45F}" type="parTrans" cxnId="{01878901-E845-4342-8379-95D1009EFFF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BDAD9-05F3-45FA-B8F9-3407815A3AF4}" type="sibTrans" cxnId="{01878901-E845-4342-8379-95D1009EFFF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77C5DD-3281-40CB-9ED1-AAB1A1F45859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辦理時間：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325EF-A429-4AD0-81CA-B4F3CF39E14B}" type="parTrans" cxnId="{D270B8A2-5D6A-4C80-860A-03401EA4838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89A344-4F0C-4AE2-98DA-15A44EF44B9D}" type="sibTrans" cxnId="{D270B8A2-5D6A-4C80-860A-03401EA4838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DCFAB9-3F5C-4434-9B06-1FA631AD9EE7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辦理時間：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39061B-560C-4488-8AAC-A133A8A08481}" type="parTrans" cxnId="{3F32CE95-E1D0-4EC2-804D-91601781D7F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F44C8B-2C8A-4AC3-8575-858D964A609F}" type="sibTrans" cxnId="{3F32CE95-E1D0-4EC2-804D-91601781D7F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2CE8A5-8E3D-4BA8-96F0-8D78010E936A}">
      <dgm:prSet phldrT="[文字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在校生：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F618A7-E0EC-4319-92BC-3F79D4245AF1}" type="parTrans" cxnId="{3FE92FD1-06F2-4388-8C79-E41CDC5D63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F20920-476A-4C41-A023-FED0E2E0C3DA}" type="sibTrans" cxnId="{3FE92FD1-06F2-4388-8C79-E41CDC5D63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BB4709-39E9-40DD-8942-EEDA224063D7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弱勢助學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45DC03-C704-47F1-9941-BD2B2AA15F79}" type="sibTrans" cxnId="{FB11C29D-29B3-410E-85D3-00851BE35B8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D75479-08DB-4269-8475-56BE6D870493}" type="parTrans" cxnId="{FB11C29D-29B3-410E-85D3-00851BE35B8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298CDF-94D7-4C5B-B0B0-436DEC7491A6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教育部學產基金低收入助學金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1CABDA-BC5E-40F0-835D-F6264C179C43}" type="parTrans" cxnId="{3E1B7223-7BEC-4E2E-81A4-F98981B471E0}">
      <dgm:prSet/>
      <dgm:spPr/>
      <dgm:t>
        <a:bodyPr/>
        <a:lstStyle/>
        <a:p>
          <a:endParaRPr lang="zh-TW" altLang="en-US"/>
        </a:p>
      </dgm:t>
    </dgm:pt>
    <dgm:pt modelId="{B12C0D8B-943A-4573-AC04-00649054E542}" type="sibTrans" cxnId="{3E1B7223-7BEC-4E2E-81A4-F98981B471E0}">
      <dgm:prSet/>
      <dgm:spPr/>
      <dgm:t>
        <a:bodyPr/>
        <a:lstStyle/>
        <a:p>
          <a:endParaRPr lang="zh-TW" altLang="en-US"/>
        </a:p>
      </dgm:t>
    </dgm:pt>
    <dgm:pt modelId="{CFA75EB0-FA10-4B34-8372-BA1A2D7C3CC6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辦時時間：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</a:t>
          </a:r>
          <a:r>
            <a:rPr lang="zh-TW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C453C1-F56A-4E0A-9252-C3CD5F3C78D2}" type="parTrans" cxnId="{7D80F9BB-79C8-4416-961E-D737E00FEBAA}">
      <dgm:prSet/>
      <dgm:spPr/>
      <dgm:t>
        <a:bodyPr/>
        <a:lstStyle/>
        <a:p>
          <a:endParaRPr lang="zh-TW" altLang="en-US"/>
        </a:p>
      </dgm:t>
    </dgm:pt>
    <dgm:pt modelId="{76EE9143-3A6C-47B1-9B30-693640B3A37C}" type="sibTrans" cxnId="{7D80F9BB-79C8-4416-961E-D737E00FEBAA}">
      <dgm:prSet/>
      <dgm:spPr/>
      <dgm:t>
        <a:bodyPr/>
        <a:lstStyle/>
        <a:p>
          <a:endParaRPr lang="zh-TW" altLang="en-US"/>
        </a:p>
      </dgm:t>
    </dgm:pt>
    <dgm:pt modelId="{40E8E04F-3196-49D0-8DD1-268656F2D004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延畢生：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</a:p>
      </dgm:t>
    </dgm:pt>
    <dgm:pt modelId="{79A824D7-1F39-4850-A5EB-CF87C88864C1}" type="parTrans" cxnId="{318FA9DE-6BCA-4E94-BF26-698CAD86BC31}">
      <dgm:prSet/>
      <dgm:spPr/>
      <dgm:t>
        <a:bodyPr/>
        <a:lstStyle/>
        <a:p>
          <a:endParaRPr lang="zh-TW" altLang="en-US"/>
        </a:p>
      </dgm:t>
    </dgm:pt>
    <dgm:pt modelId="{CCB413AF-A40C-44EF-8CDF-3D15AD61A23C}" type="sibTrans" cxnId="{318FA9DE-6BCA-4E94-BF26-698CAD86BC31}">
      <dgm:prSet/>
      <dgm:spPr/>
      <dgm:t>
        <a:bodyPr/>
        <a:lstStyle/>
        <a:p>
          <a:endParaRPr lang="zh-TW" altLang="en-US"/>
        </a:p>
      </dgm:t>
    </dgm:pt>
    <dgm:pt modelId="{BB06D977-BD8F-4342-B6A7-1D5AFB22AD70}">
      <dgm:prSet phldrT="[文字]" custT="1"/>
      <dgm:spPr/>
      <dgm:t>
        <a:bodyPr/>
        <a:lstStyle/>
        <a:p>
          <a:pPr marL="0" lvl="0" algn="ctr" defTabSz="1066800" rtl="0" eaLnBrk="1" latinLnBrk="0" hangingPunct="1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學生參加</a:t>
          </a:r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校外競賽獲獎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B99E446F-222E-4333-A581-B63639D98B6E}" type="parTrans" cxnId="{CFFC1D50-95BD-4E06-82E6-CDCECE70B384}">
      <dgm:prSet/>
      <dgm:spPr/>
      <dgm:t>
        <a:bodyPr/>
        <a:lstStyle/>
        <a:p>
          <a:endParaRPr lang="zh-TW" altLang="en-US"/>
        </a:p>
      </dgm:t>
    </dgm:pt>
    <dgm:pt modelId="{A81FFEA2-5866-471A-9D79-54582900853E}" type="sibTrans" cxnId="{CFFC1D50-95BD-4E06-82E6-CDCECE70B384}">
      <dgm:prSet/>
      <dgm:spPr/>
      <dgm:t>
        <a:bodyPr/>
        <a:lstStyle/>
        <a:p>
          <a:endParaRPr lang="zh-TW" altLang="en-US"/>
        </a:p>
      </dgm:t>
    </dgm:pt>
    <dgm:pt modelId="{34B7A2BA-B4B8-47AF-84C5-56357975A0A6}">
      <dgm:prSet phldrT="[文字]" custT="1"/>
      <dgm:spPr/>
      <dgm:t>
        <a:bodyPr/>
        <a:lstStyle/>
        <a:p>
          <a:pPr marL="0" lvl="0" algn="l" defTabSz="1066800" rtl="0" eaLnBrk="1" latinLnBrk="0" hangingPunct="1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110-1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寒假期間，學生獲獎收件至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6B03BED5-5123-4C86-A904-FA9388AB8690}" type="parTrans" cxnId="{EE07BDC4-9258-49A4-BA7E-DF33D9EDBCC8}">
      <dgm:prSet/>
      <dgm:spPr/>
      <dgm:t>
        <a:bodyPr/>
        <a:lstStyle/>
        <a:p>
          <a:endParaRPr lang="zh-TW" altLang="en-US"/>
        </a:p>
      </dgm:t>
    </dgm:pt>
    <dgm:pt modelId="{EBCBCCDE-0A4C-4A26-B14A-9115599CAAEF}" type="sibTrans" cxnId="{EE07BDC4-9258-49A4-BA7E-DF33D9EDBCC8}">
      <dgm:prSet/>
      <dgm:spPr/>
      <dgm:t>
        <a:bodyPr/>
        <a:lstStyle/>
        <a:p>
          <a:endParaRPr lang="zh-TW" altLang="en-US"/>
        </a:p>
      </dgm:t>
    </dgm:pt>
    <dgm:pt modelId="{B87FB99D-C380-4AC2-82DA-A7CEE107E172}" type="pres">
      <dgm:prSet presAssocID="{A5533A2E-ADA3-495B-9203-F83518288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5DEB6E-EFCD-434A-80AF-3D8E9A5D3949}" type="pres">
      <dgm:prSet presAssocID="{64F9C45C-84C9-4E61-8B69-B5042CCD28D0}" presName="linNode" presStyleCnt="0"/>
      <dgm:spPr/>
      <dgm:t>
        <a:bodyPr/>
        <a:lstStyle/>
        <a:p>
          <a:endParaRPr lang="zh-TW" altLang="en-US"/>
        </a:p>
      </dgm:t>
    </dgm:pt>
    <dgm:pt modelId="{E924C5E7-2797-4C5D-B17B-0851F18E76AD}" type="pres">
      <dgm:prSet presAssocID="{64F9C45C-84C9-4E61-8B69-B5042CCD28D0}" presName="parentText" presStyleLbl="node1" presStyleIdx="0" presStyleCnt="5" custScaleX="58538" custScaleY="2711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0AB88-D7B4-405A-BB5D-1337FB18299B}" type="pres">
      <dgm:prSet presAssocID="{64F9C45C-84C9-4E61-8B69-B5042CCD28D0}" presName="descendantText" presStyleLbl="alignAccFollowNode1" presStyleIdx="0" presStyleCnt="5" custScaleY="314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6B9F5-CA1F-4B89-AD58-29B6E0357BBD}" type="pres">
      <dgm:prSet presAssocID="{9438F1D4-9987-4C0F-9791-E6B769A1D47B}" presName="sp" presStyleCnt="0"/>
      <dgm:spPr/>
      <dgm:t>
        <a:bodyPr/>
        <a:lstStyle/>
        <a:p>
          <a:endParaRPr lang="zh-TW" altLang="en-US"/>
        </a:p>
      </dgm:t>
    </dgm:pt>
    <dgm:pt modelId="{11895F1B-6A36-4B0D-9113-0D892D578E5E}" type="pres">
      <dgm:prSet presAssocID="{5DCC83E4-CBAD-45FA-A4D8-156F76683D76}" presName="linNode" presStyleCnt="0"/>
      <dgm:spPr/>
      <dgm:t>
        <a:bodyPr/>
        <a:lstStyle/>
        <a:p>
          <a:endParaRPr lang="zh-TW" altLang="en-US"/>
        </a:p>
      </dgm:t>
    </dgm:pt>
    <dgm:pt modelId="{847B22B8-70EE-4E62-A680-2A52A3FD7E5C}" type="pres">
      <dgm:prSet presAssocID="{5DCC83E4-CBAD-45FA-A4D8-156F76683D76}" presName="parentText" presStyleLbl="node1" presStyleIdx="1" presStyleCnt="5" custScaleX="58988" custScaleY="1885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F9178-13CD-4A00-A596-E2C0DA28293E}" type="pres">
      <dgm:prSet presAssocID="{5DCC83E4-CBAD-45FA-A4D8-156F76683D76}" presName="descendantText" presStyleLbl="alignAccFollowNode1" presStyleIdx="1" presStyleCnt="5" custScaleY="236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CB2E7F-AB00-4C10-8127-02FBF31C4557}" type="pres">
      <dgm:prSet presAssocID="{92DBDAD9-05F3-45FA-B8F9-3407815A3AF4}" presName="sp" presStyleCnt="0"/>
      <dgm:spPr/>
      <dgm:t>
        <a:bodyPr/>
        <a:lstStyle/>
        <a:p>
          <a:endParaRPr lang="zh-TW" altLang="en-US"/>
        </a:p>
      </dgm:t>
    </dgm:pt>
    <dgm:pt modelId="{3F88D133-9148-4DE2-A182-8AE79E928473}" type="pres">
      <dgm:prSet presAssocID="{B1BB4709-39E9-40DD-8942-EEDA224063D7}" presName="linNode" presStyleCnt="0"/>
      <dgm:spPr/>
      <dgm:t>
        <a:bodyPr/>
        <a:lstStyle/>
        <a:p>
          <a:endParaRPr lang="zh-TW" altLang="en-US"/>
        </a:p>
      </dgm:t>
    </dgm:pt>
    <dgm:pt modelId="{E3706AA1-37F6-422C-9094-DAD7F0982D47}" type="pres">
      <dgm:prSet presAssocID="{B1BB4709-39E9-40DD-8942-EEDA224063D7}" presName="parentText" presStyleLbl="node1" presStyleIdx="2" presStyleCnt="5" custScaleX="59792" custScaleY="1832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90073-C7CC-4957-8C52-BC392DBD75A4}" type="pres">
      <dgm:prSet presAssocID="{B1BB4709-39E9-40DD-8942-EEDA224063D7}" presName="descendantText" presStyleLbl="alignAccFollowNode1" presStyleIdx="2" presStyleCnt="5" custScaleY="230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A3F1A-579C-4FEA-A2DE-B43158521914}" type="pres">
      <dgm:prSet presAssocID="{4745DC03-C704-47F1-9941-BD2B2AA15F79}" presName="sp" presStyleCnt="0"/>
      <dgm:spPr/>
      <dgm:t>
        <a:bodyPr/>
        <a:lstStyle/>
        <a:p>
          <a:endParaRPr lang="zh-TW" altLang="en-US"/>
        </a:p>
      </dgm:t>
    </dgm:pt>
    <dgm:pt modelId="{4C05B185-8910-4BD9-84E8-02CA7D074773}" type="pres">
      <dgm:prSet presAssocID="{21298CDF-94D7-4C5B-B0B0-436DEC7491A6}" presName="linNode" presStyleCnt="0"/>
      <dgm:spPr/>
      <dgm:t>
        <a:bodyPr/>
        <a:lstStyle/>
        <a:p>
          <a:endParaRPr lang="zh-TW" altLang="en-US"/>
        </a:p>
      </dgm:t>
    </dgm:pt>
    <dgm:pt modelId="{5681CFAE-6CE8-466C-AEF2-AAA75F9DAC7B}" type="pres">
      <dgm:prSet presAssocID="{21298CDF-94D7-4C5B-B0B0-436DEC7491A6}" presName="parentText" presStyleLbl="node1" presStyleIdx="3" presStyleCnt="5" custScaleX="59391" custScaleY="252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C4E7FF-7F69-4C1E-9003-7AD8BAA20A54}" type="pres">
      <dgm:prSet presAssocID="{21298CDF-94D7-4C5B-B0B0-436DEC7491A6}" presName="descendantText" presStyleLbl="alignAccFollowNode1" presStyleIdx="3" presStyleCnt="5" custScaleY="27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39C022-25DF-47AB-9326-0F7FCA2C5644}" type="pres">
      <dgm:prSet presAssocID="{B12C0D8B-943A-4573-AC04-00649054E542}" presName="sp" presStyleCnt="0"/>
      <dgm:spPr/>
      <dgm:t>
        <a:bodyPr/>
        <a:lstStyle/>
        <a:p>
          <a:endParaRPr lang="zh-TW" altLang="en-US"/>
        </a:p>
      </dgm:t>
    </dgm:pt>
    <dgm:pt modelId="{3DFFEA7D-9B95-41F4-B77E-BC759FF0BA54}" type="pres">
      <dgm:prSet presAssocID="{BB06D977-BD8F-4342-B6A7-1D5AFB22AD70}" presName="linNode" presStyleCnt="0"/>
      <dgm:spPr/>
      <dgm:t>
        <a:bodyPr/>
        <a:lstStyle/>
        <a:p>
          <a:endParaRPr lang="zh-TW" altLang="en-US"/>
        </a:p>
      </dgm:t>
    </dgm:pt>
    <dgm:pt modelId="{DE113935-700C-4211-9DD1-F7E3206001CD}" type="pres">
      <dgm:prSet presAssocID="{BB06D977-BD8F-4342-B6A7-1D5AFB22AD70}" presName="parentText" presStyleLbl="node1" presStyleIdx="4" presStyleCnt="5" custScaleX="58930" custScaleY="2345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1B6EE7-5021-45C2-B2BE-C4874B364029}" type="pres">
      <dgm:prSet presAssocID="{BB06D977-BD8F-4342-B6A7-1D5AFB22AD70}" presName="descendantText" presStyleLbl="alignAccFollowNode1" presStyleIdx="4" presStyleCnt="5" custScaleY="287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70B8A2-5D6A-4C80-860A-03401EA48385}" srcId="{5DCC83E4-CBAD-45FA-A4D8-156F76683D76}" destId="{B877C5DD-3281-40CB-9ED1-AAB1A1F45859}" srcOrd="0" destOrd="0" parTransId="{EFA325EF-A429-4AD0-81CA-B4F3CF39E14B}" sibTransId="{E389A344-4F0C-4AE2-98DA-15A44EF44B9D}"/>
    <dgm:cxn modelId="{A73587BE-B910-451E-9BD7-AB292C69B429}" type="presOf" srcId="{64F9C45C-84C9-4E61-8B69-B5042CCD28D0}" destId="{E924C5E7-2797-4C5D-B17B-0851F18E76AD}" srcOrd="0" destOrd="0" presId="urn:microsoft.com/office/officeart/2005/8/layout/vList5"/>
    <dgm:cxn modelId="{C4E9CEA9-C0D6-42FF-913F-A010980165D1}" type="presOf" srcId="{BB06D977-BD8F-4342-B6A7-1D5AFB22AD70}" destId="{DE113935-700C-4211-9DD1-F7E3206001CD}" srcOrd="0" destOrd="0" presId="urn:microsoft.com/office/officeart/2005/8/layout/vList5"/>
    <dgm:cxn modelId="{84D23324-46BA-4746-9B98-C9C2A64DEB38}" type="presOf" srcId="{40E8E04F-3196-49D0-8DD1-268656F2D004}" destId="{1D40AB88-D7B4-405A-BB5D-1337FB18299B}" srcOrd="0" destOrd="1" presId="urn:microsoft.com/office/officeart/2005/8/layout/vList5"/>
    <dgm:cxn modelId="{3BC968B1-8FE6-4F44-B9BD-C1184464C40B}" type="presOf" srcId="{A5533A2E-ADA3-495B-9203-F835182887EB}" destId="{B87FB99D-C380-4AC2-82DA-A7CEE107E172}" srcOrd="0" destOrd="0" presId="urn:microsoft.com/office/officeart/2005/8/layout/vList5"/>
    <dgm:cxn modelId="{348A5490-D379-4E54-86AE-41ABE5E7BDC6}" type="presOf" srcId="{34B7A2BA-B4B8-47AF-84C5-56357975A0A6}" destId="{BF1B6EE7-5021-45C2-B2BE-C4874B364029}" srcOrd="0" destOrd="0" presId="urn:microsoft.com/office/officeart/2005/8/layout/vList5"/>
    <dgm:cxn modelId="{AB5292BE-5B23-4699-99DA-5451757C2ED1}" type="presOf" srcId="{5DCC83E4-CBAD-45FA-A4D8-156F76683D76}" destId="{847B22B8-70EE-4E62-A680-2A52A3FD7E5C}" srcOrd="0" destOrd="0" presId="urn:microsoft.com/office/officeart/2005/8/layout/vList5"/>
    <dgm:cxn modelId="{3E1B7223-7BEC-4E2E-81A4-F98981B471E0}" srcId="{A5533A2E-ADA3-495B-9203-F835182887EB}" destId="{21298CDF-94D7-4C5B-B0B0-436DEC7491A6}" srcOrd="3" destOrd="0" parTransId="{E71CABDA-BC5E-40F0-835D-F6264C179C43}" sibTransId="{B12C0D8B-943A-4573-AC04-00649054E542}"/>
    <dgm:cxn modelId="{C1A34BF4-F521-4980-997C-0A27E4B27540}" type="presOf" srcId="{CFA75EB0-FA10-4B34-8372-BA1A2D7C3CC6}" destId="{01C4E7FF-7F69-4C1E-9003-7AD8BAA20A54}" srcOrd="0" destOrd="0" presId="urn:microsoft.com/office/officeart/2005/8/layout/vList5"/>
    <dgm:cxn modelId="{CFFC1D50-95BD-4E06-82E6-CDCECE70B384}" srcId="{A5533A2E-ADA3-495B-9203-F835182887EB}" destId="{BB06D977-BD8F-4342-B6A7-1D5AFB22AD70}" srcOrd="4" destOrd="0" parTransId="{B99E446F-222E-4333-A581-B63639D98B6E}" sibTransId="{A81FFEA2-5866-471A-9D79-54582900853E}"/>
    <dgm:cxn modelId="{3F32CE95-E1D0-4EC2-804D-91601781D7F1}" srcId="{B1BB4709-39E9-40DD-8942-EEDA224063D7}" destId="{B0DCFAB9-3F5C-4434-9B06-1FA631AD9EE7}" srcOrd="0" destOrd="0" parTransId="{E939061B-560C-4488-8AAC-A133A8A08481}" sibTransId="{9EF44C8B-2C8A-4AC3-8575-858D964A609F}"/>
    <dgm:cxn modelId="{FB11C29D-29B3-410E-85D3-00851BE35B8C}" srcId="{A5533A2E-ADA3-495B-9203-F835182887EB}" destId="{B1BB4709-39E9-40DD-8942-EEDA224063D7}" srcOrd="2" destOrd="0" parTransId="{7DD75479-08DB-4269-8475-56BE6D870493}" sibTransId="{4745DC03-C704-47F1-9941-BD2B2AA15F79}"/>
    <dgm:cxn modelId="{01878901-E845-4342-8379-95D1009EFFF9}" srcId="{A5533A2E-ADA3-495B-9203-F835182887EB}" destId="{5DCC83E4-CBAD-45FA-A4D8-156F76683D76}" srcOrd="1" destOrd="0" parTransId="{26E78A5B-2127-4D47-8873-C62A7419C45F}" sibTransId="{92DBDAD9-05F3-45FA-B8F9-3407815A3AF4}"/>
    <dgm:cxn modelId="{318FA9DE-6BCA-4E94-BF26-698CAD86BC31}" srcId="{64F9C45C-84C9-4E61-8B69-B5042CCD28D0}" destId="{40E8E04F-3196-49D0-8DD1-268656F2D004}" srcOrd="1" destOrd="0" parTransId="{79A824D7-1F39-4850-A5EB-CF87C88864C1}" sibTransId="{CCB413AF-A40C-44EF-8CDF-3D15AD61A23C}"/>
    <dgm:cxn modelId="{7A65CAA4-0DC6-4E72-BE3B-93278C420DBA}" type="presOf" srcId="{B1BB4709-39E9-40DD-8942-EEDA224063D7}" destId="{E3706AA1-37F6-422C-9094-DAD7F0982D47}" srcOrd="0" destOrd="0" presId="urn:microsoft.com/office/officeart/2005/8/layout/vList5"/>
    <dgm:cxn modelId="{86192CAF-0FD2-4B32-8E77-F9FC3BAC22AC}" type="presOf" srcId="{062CE8A5-8E3D-4BA8-96F0-8D78010E936A}" destId="{1D40AB88-D7B4-405A-BB5D-1337FB18299B}" srcOrd="0" destOrd="0" presId="urn:microsoft.com/office/officeart/2005/8/layout/vList5"/>
    <dgm:cxn modelId="{3FE92FD1-06F2-4388-8C79-E41CDC5D6304}" srcId="{64F9C45C-84C9-4E61-8B69-B5042CCD28D0}" destId="{062CE8A5-8E3D-4BA8-96F0-8D78010E936A}" srcOrd="0" destOrd="0" parTransId="{4AF618A7-E0EC-4319-92BC-3F79D4245AF1}" sibTransId="{3BF20920-476A-4C41-A023-FED0E2E0C3DA}"/>
    <dgm:cxn modelId="{36C8673C-AE32-4D6F-A630-8FEA13DBACB8}" srcId="{A5533A2E-ADA3-495B-9203-F835182887EB}" destId="{64F9C45C-84C9-4E61-8B69-B5042CCD28D0}" srcOrd="0" destOrd="0" parTransId="{FDEEFE7D-8781-4D5E-8408-544DC2656FEF}" sibTransId="{9438F1D4-9987-4C0F-9791-E6B769A1D47B}"/>
    <dgm:cxn modelId="{88DC81F0-F0C1-4209-9E1F-573A2BD18184}" type="presOf" srcId="{B877C5DD-3281-40CB-9ED1-AAB1A1F45859}" destId="{E7CF9178-13CD-4A00-A596-E2C0DA28293E}" srcOrd="0" destOrd="0" presId="urn:microsoft.com/office/officeart/2005/8/layout/vList5"/>
    <dgm:cxn modelId="{EE07BDC4-9258-49A4-BA7E-DF33D9EDBCC8}" srcId="{BB06D977-BD8F-4342-B6A7-1D5AFB22AD70}" destId="{34B7A2BA-B4B8-47AF-84C5-56357975A0A6}" srcOrd="0" destOrd="0" parTransId="{6B03BED5-5123-4C86-A904-FA9388AB8690}" sibTransId="{EBCBCCDE-0A4C-4A26-B14A-9115599CAAEF}"/>
    <dgm:cxn modelId="{7D80F9BB-79C8-4416-961E-D737E00FEBAA}" srcId="{21298CDF-94D7-4C5B-B0B0-436DEC7491A6}" destId="{CFA75EB0-FA10-4B34-8372-BA1A2D7C3CC6}" srcOrd="0" destOrd="0" parTransId="{7AC453C1-F56A-4E0A-9252-C3CD5F3C78D2}" sibTransId="{76EE9143-3A6C-47B1-9B30-693640B3A37C}"/>
    <dgm:cxn modelId="{365BCF74-2953-4464-BC08-EA85727D00B9}" type="presOf" srcId="{B0DCFAB9-3F5C-4434-9B06-1FA631AD9EE7}" destId="{09690073-C7CC-4957-8C52-BC392DBD75A4}" srcOrd="0" destOrd="0" presId="urn:microsoft.com/office/officeart/2005/8/layout/vList5"/>
    <dgm:cxn modelId="{C7099463-1E7C-4BF7-A1D0-A42DDE4044A6}" type="presOf" srcId="{21298CDF-94D7-4C5B-B0B0-436DEC7491A6}" destId="{5681CFAE-6CE8-466C-AEF2-AAA75F9DAC7B}" srcOrd="0" destOrd="0" presId="urn:microsoft.com/office/officeart/2005/8/layout/vList5"/>
    <dgm:cxn modelId="{86C4BCA9-4068-416A-91CB-2322344853FF}" type="presParOf" srcId="{B87FB99D-C380-4AC2-82DA-A7CEE107E172}" destId="{AF5DEB6E-EFCD-434A-80AF-3D8E9A5D3949}" srcOrd="0" destOrd="0" presId="urn:microsoft.com/office/officeart/2005/8/layout/vList5"/>
    <dgm:cxn modelId="{CB46F6C5-47BD-4D37-A0F4-49F55B44F8EC}" type="presParOf" srcId="{AF5DEB6E-EFCD-434A-80AF-3D8E9A5D3949}" destId="{E924C5E7-2797-4C5D-B17B-0851F18E76AD}" srcOrd="0" destOrd="0" presId="urn:microsoft.com/office/officeart/2005/8/layout/vList5"/>
    <dgm:cxn modelId="{9A1910CC-721B-40AA-9D16-3E800FA6C98F}" type="presParOf" srcId="{AF5DEB6E-EFCD-434A-80AF-3D8E9A5D3949}" destId="{1D40AB88-D7B4-405A-BB5D-1337FB18299B}" srcOrd="1" destOrd="0" presId="urn:microsoft.com/office/officeart/2005/8/layout/vList5"/>
    <dgm:cxn modelId="{06925FAF-B4A0-4FE5-B5E3-6A9AF0077DEA}" type="presParOf" srcId="{B87FB99D-C380-4AC2-82DA-A7CEE107E172}" destId="{D926B9F5-CA1F-4B89-AD58-29B6E0357BBD}" srcOrd="1" destOrd="0" presId="urn:microsoft.com/office/officeart/2005/8/layout/vList5"/>
    <dgm:cxn modelId="{3C2F1B66-8C59-4039-B862-39B4F1554F98}" type="presParOf" srcId="{B87FB99D-C380-4AC2-82DA-A7CEE107E172}" destId="{11895F1B-6A36-4B0D-9113-0D892D578E5E}" srcOrd="2" destOrd="0" presId="urn:microsoft.com/office/officeart/2005/8/layout/vList5"/>
    <dgm:cxn modelId="{030C3721-7BC0-4804-82E1-CC672D486EAE}" type="presParOf" srcId="{11895F1B-6A36-4B0D-9113-0D892D578E5E}" destId="{847B22B8-70EE-4E62-A680-2A52A3FD7E5C}" srcOrd="0" destOrd="0" presId="urn:microsoft.com/office/officeart/2005/8/layout/vList5"/>
    <dgm:cxn modelId="{D8F5C569-7D5E-4BC2-AB60-9DC4B181F112}" type="presParOf" srcId="{11895F1B-6A36-4B0D-9113-0D892D578E5E}" destId="{E7CF9178-13CD-4A00-A596-E2C0DA28293E}" srcOrd="1" destOrd="0" presId="urn:microsoft.com/office/officeart/2005/8/layout/vList5"/>
    <dgm:cxn modelId="{DF33C50E-4C97-4361-8B92-B91AE71B0404}" type="presParOf" srcId="{B87FB99D-C380-4AC2-82DA-A7CEE107E172}" destId="{D9CB2E7F-AB00-4C10-8127-02FBF31C4557}" srcOrd="3" destOrd="0" presId="urn:microsoft.com/office/officeart/2005/8/layout/vList5"/>
    <dgm:cxn modelId="{9AAE4DB4-F02D-4AEE-881F-78F4F7716634}" type="presParOf" srcId="{B87FB99D-C380-4AC2-82DA-A7CEE107E172}" destId="{3F88D133-9148-4DE2-A182-8AE79E928473}" srcOrd="4" destOrd="0" presId="urn:microsoft.com/office/officeart/2005/8/layout/vList5"/>
    <dgm:cxn modelId="{9C5F1276-99A4-47D0-A584-666368E5714F}" type="presParOf" srcId="{3F88D133-9148-4DE2-A182-8AE79E928473}" destId="{E3706AA1-37F6-422C-9094-DAD7F0982D47}" srcOrd="0" destOrd="0" presId="urn:microsoft.com/office/officeart/2005/8/layout/vList5"/>
    <dgm:cxn modelId="{C43483E8-0B37-4884-9A10-1552AC9CD84C}" type="presParOf" srcId="{3F88D133-9148-4DE2-A182-8AE79E928473}" destId="{09690073-C7CC-4957-8C52-BC392DBD75A4}" srcOrd="1" destOrd="0" presId="urn:microsoft.com/office/officeart/2005/8/layout/vList5"/>
    <dgm:cxn modelId="{28270CC7-37AD-4219-AE67-37A5D4B28CF2}" type="presParOf" srcId="{B87FB99D-C380-4AC2-82DA-A7CEE107E172}" destId="{AB6A3F1A-579C-4FEA-A2DE-B43158521914}" srcOrd="5" destOrd="0" presId="urn:microsoft.com/office/officeart/2005/8/layout/vList5"/>
    <dgm:cxn modelId="{3C976D97-F363-4FBD-AF74-EAF9A9F35F4E}" type="presParOf" srcId="{B87FB99D-C380-4AC2-82DA-A7CEE107E172}" destId="{4C05B185-8910-4BD9-84E8-02CA7D074773}" srcOrd="6" destOrd="0" presId="urn:microsoft.com/office/officeart/2005/8/layout/vList5"/>
    <dgm:cxn modelId="{6763E65E-25B7-4E26-A7D3-F7D17B370D2D}" type="presParOf" srcId="{4C05B185-8910-4BD9-84E8-02CA7D074773}" destId="{5681CFAE-6CE8-466C-AEF2-AAA75F9DAC7B}" srcOrd="0" destOrd="0" presId="urn:microsoft.com/office/officeart/2005/8/layout/vList5"/>
    <dgm:cxn modelId="{D9661308-449B-4944-A430-4ED09C87FBCE}" type="presParOf" srcId="{4C05B185-8910-4BD9-84E8-02CA7D074773}" destId="{01C4E7FF-7F69-4C1E-9003-7AD8BAA20A54}" srcOrd="1" destOrd="0" presId="urn:microsoft.com/office/officeart/2005/8/layout/vList5"/>
    <dgm:cxn modelId="{8E86AE7D-4CD8-424D-AF96-772446A49449}" type="presParOf" srcId="{B87FB99D-C380-4AC2-82DA-A7CEE107E172}" destId="{0639C022-25DF-47AB-9326-0F7FCA2C5644}" srcOrd="7" destOrd="0" presId="urn:microsoft.com/office/officeart/2005/8/layout/vList5"/>
    <dgm:cxn modelId="{B39BA77A-163A-49A9-8023-74F681F14987}" type="presParOf" srcId="{B87FB99D-C380-4AC2-82DA-A7CEE107E172}" destId="{3DFFEA7D-9B95-41F4-B77E-BC759FF0BA54}" srcOrd="8" destOrd="0" presId="urn:microsoft.com/office/officeart/2005/8/layout/vList5"/>
    <dgm:cxn modelId="{EE6F2E14-D326-4663-AD91-07EB78C273E8}" type="presParOf" srcId="{3DFFEA7D-9B95-41F4-B77E-BC759FF0BA54}" destId="{DE113935-700C-4211-9DD1-F7E3206001CD}" srcOrd="0" destOrd="0" presId="urn:microsoft.com/office/officeart/2005/8/layout/vList5"/>
    <dgm:cxn modelId="{E09CCD8C-30DE-42C8-9BDF-22D1F98E5FD2}" type="presParOf" srcId="{3DFFEA7D-9B95-41F4-B77E-BC759FF0BA54}" destId="{BF1B6EE7-5021-45C2-B2BE-C4874B364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0CCAE-17E5-4179-AFFF-013AB46EB2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40EC846-5F60-4CC0-8386-A4E536FAAA49}">
      <dgm:prSet phldrT="[文字]" custT="1"/>
      <dgm:spPr/>
      <dgm:t>
        <a:bodyPr/>
        <a:lstStyle/>
        <a:p>
          <a:r>
            <a:rPr lang="zh-TW" altLang="en-US" sz="2800" b="1" dirty="0" smtClean="0"/>
            <a:t>生活輔導</a:t>
          </a:r>
          <a:endParaRPr lang="zh-TW" altLang="en-US" sz="2800" b="1" dirty="0"/>
        </a:p>
      </dgm:t>
    </dgm:pt>
    <dgm:pt modelId="{1F8D3D3C-3E54-4FDF-9C1D-13783E887F2C}" type="parTrans" cxnId="{2400C3EC-6FD6-4037-8AAF-5D4F18A9D92F}">
      <dgm:prSet/>
      <dgm:spPr/>
      <dgm:t>
        <a:bodyPr/>
        <a:lstStyle/>
        <a:p>
          <a:endParaRPr lang="zh-TW" altLang="en-US" sz="4400" b="1"/>
        </a:p>
      </dgm:t>
    </dgm:pt>
    <dgm:pt modelId="{575704D7-52E1-42ED-8187-217EA521616D}" type="sibTrans" cxnId="{2400C3EC-6FD6-4037-8AAF-5D4F18A9D92F}">
      <dgm:prSet/>
      <dgm:spPr/>
      <dgm:t>
        <a:bodyPr/>
        <a:lstStyle/>
        <a:p>
          <a:endParaRPr lang="zh-TW" altLang="en-US" sz="4400" b="1"/>
        </a:p>
      </dgm:t>
    </dgm:pt>
    <dgm:pt modelId="{A624131C-010C-43AC-A061-5E0F84C5F08F}" type="pres">
      <dgm:prSet presAssocID="{3100CCAE-17E5-4179-AFFF-013AB46EB226}" presName="linearFlow" presStyleCnt="0">
        <dgm:presLayoutVars>
          <dgm:dir/>
          <dgm:resizeHandles val="exact"/>
        </dgm:presLayoutVars>
      </dgm:prSet>
      <dgm:spPr/>
    </dgm:pt>
    <dgm:pt modelId="{D5EB7D26-2F6E-43FD-BAD8-A50CF975D06A}" type="pres">
      <dgm:prSet presAssocID="{040EC846-5F60-4CC0-8386-A4E536FAAA49}" presName="composite" presStyleCnt="0"/>
      <dgm:spPr/>
    </dgm:pt>
    <dgm:pt modelId="{EE0B0221-645A-4590-921A-9B7608B19A94}" type="pres">
      <dgm:prSet presAssocID="{040EC846-5F60-4CC0-8386-A4E536FAAA4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B90F2E-8C5C-46C5-9181-C4B40EE38834}" type="pres">
      <dgm:prSet presAssocID="{040EC846-5F60-4CC0-8386-A4E536FAAA49}" presName="txShp" presStyleLbl="node1" presStyleIdx="0" presStyleCnt="1" custScaleX="101061" custScaleY="100098" custLinFactNeighborY="1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0C3EC-6FD6-4037-8AAF-5D4F18A9D92F}" srcId="{3100CCAE-17E5-4179-AFFF-013AB46EB226}" destId="{040EC846-5F60-4CC0-8386-A4E536FAAA49}" srcOrd="0" destOrd="0" parTransId="{1F8D3D3C-3E54-4FDF-9C1D-13783E887F2C}" sibTransId="{575704D7-52E1-42ED-8187-217EA521616D}"/>
    <dgm:cxn modelId="{AC3521DE-AE65-48F7-8D1B-5DAACB918DB9}" type="presOf" srcId="{3100CCAE-17E5-4179-AFFF-013AB46EB226}" destId="{A624131C-010C-43AC-A061-5E0F84C5F08F}" srcOrd="0" destOrd="0" presId="urn:microsoft.com/office/officeart/2005/8/layout/vList3"/>
    <dgm:cxn modelId="{015356B9-AF13-4A46-BCF4-885809738FCD}" type="presOf" srcId="{040EC846-5F60-4CC0-8386-A4E536FAAA49}" destId="{18B90F2E-8C5C-46C5-9181-C4B40EE38834}" srcOrd="0" destOrd="0" presId="urn:microsoft.com/office/officeart/2005/8/layout/vList3"/>
    <dgm:cxn modelId="{42A0F401-3698-4EEA-AD6D-A7E1F69D3803}" type="presParOf" srcId="{A624131C-010C-43AC-A061-5E0F84C5F08F}" destId="{D5EB7D26-2F6E-43FD-BAD8-A50CF975D06A}" srcOrd="0" destOrd="0" presId="urn:microsoft.com/office/officeart/2005/8/layout/vList3"/>
    <dgm:cxn modelId="{0C924D7E-901B-44A8-9AA0-E8027062596F}" type="presParOf" srcId="{D5EB7D26-2F6E-43FD-BAD8-A50CF975D06A}" destId="{EE0B0221-645A-4590-921A-9B7608B19A94}" srcOrd="0" destOrd="0" presId="urn:microsoft.com/office/officeart/2005/8/layout/vList3"/>
    <dgm:cxn modelId="{3AF35AB0-9F6F-4525-A8D3-36A9C43FA805}" type="presParOf" srcId="{D5EB7D26-2F6E-43FD-BAD8-A50CF975D06A}" destId="{18B90F2E-8C5C-46C5-9181-C4B40EE388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0CCAE-17E5-4179-AFFF-013AB46EB2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40EC846-5F60-4CC0-8386-A4E536FAAA49}">
      <dgm:prSet phldrT="[文字]" custT="1"/>
      <dgm:spPr/>
      <dgm:t>
        <a:bodyPr/>
        <a:lstStyle/>
        <a:p>
          <a:r>
            <a:rPr lang="zh-TW" altLang="en-US" sz="2800" b="1" dirty="0" smtClean="0"/>
            <a:t>菸害防制</a:t>
          </a:r>
          <a:endParaRPr lang="zh-TW" altLang="en-US" sz="2800" b="1" dirty="0"/>
        </a:p>
      </dgm:t>
    </dgm:pt>
    <dgm:pt modelId="{1F8D3D3C-3E54-4FDF-9C1D-13783E887F2C}" type="parTrans" cxnId="{2400C3EC-6FD6-4037-8AAF-5D4F18A9D92F}">
      <dgm:prSet/>
      <dgm:spPr/>
      <dgm:t>
        <a:bodyPr/>
        <a:lstStyle/>
        <a:p>
          <a:endParaRPr lang="zh-TW" altLang="en-US" sz="4400" b="1"/>
        </a:p>
      </dgm:t>
    </dgm:pt>
    <dgm:pt modelId="{575704D7-52E1-42ED-8187-217EA521616D}" type="sibTrans" cxnId="{2400C3EC-6FD6-4037-8AAF-5D4F18A9D92F}">
      <dgm:prSet/>
      <dgm:spPr/>
      <dgm:t>
        <a:bodyPr/>
        <a:lstStyle/>
        <a:p>
          <a:endParaRPr lang="zh-TW" altLang="en-US" sz="4400" b="1"/>
        </a:p>
      </dgm:t>
    </dgm:pt>
    <dgm:pt modelId="{A624131C-010C-43AC-A061-5E0F84C5F08F}" type="pres">
      <dgm:prSet presAssocID="{3100CCAE-17E5-4179-AFFF-013AB46EB226}" presName="linearFlow" presStyleCnt="0">
        <dgm:presLayoutVars>
          <dgm:dir/>
          <dgm:resizeHandles val="exact"/>
        </dgm:presLayoutVars>
      </dgm:prSet>
      <dgm:spPr/>
    </dgm:pt>
    <dgm:pt modelId="{D5EB7D26-2F6E-43FD-BAD8-A50CF975D06A}" type="pres">
      <dgm:prSet presAssocID="{040EC846-5F60-4CC0-8386-A4E536FAAA49}" presName="composite" presStyleCnt="0"/>
      <dgm:spPr/>
    </dgm:pt>
    <dgm:pt modelId="{EE0B0221-645A-4590-921A-9B7608B19A94}" type="pres">
      <dgm:prSet presAssocID="{040EC846-5F60-4CC0-8386-A4E536FAAA4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B90F2E-8C5C-46C5-9181-C4B40EE38834}" type="pres">
      <dgm:prSet presAssocID="{040EC846-5F60-4CC0-8386-A4E536FAAA49}" presName="txShp" presStyleLbl="node1" presStyleIdx="0" presStyleCnt="1" custScaleX="101061" custScaleY="100098" custLinFactNeighborY="1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0C3EC-6FD6-4037-8AAF-5D4F18A9D92F}" srcId="{3100CCAE-17E5-4179-AFFF-013AB46EB226}" destId="{040EC846-5F60-4CC0-8386-A4E536FAAA49}" srcOrd="0" destOrd="0" parTransId="{1F8D3D3C-3E54-4FDF-9C1D-13783E887F2C}" sibTransId="{575704D7-52E1-42ED-8187-217EA521616D}"/>
    <dgm:cxn modelId="{AC3521DE-AE65-48F7-8D1B-5DAACB918DB9}" type="presOf" srcId="{3100CCAE-17E5-4179-AFFF-013AB46EB226}" destId="{A624131C-010C-43AC-A061-5E0F84C5F08F}" srcOrd="0" destOrd="0" presId="urn:microsoft.com/office/officeart/2005/8/layout/vList3"/>
    <dgm:cxn modelId="{015356B9-AF13-4A46-BCF4-885809738FCD}" type="presOf" srcId="{040EC846-5F60-4CC0-8386-A4E536FAAA49}" destId="{18B90F2E-8C5C-46C5-9181-C4B40EE38834}" srcOrd="0" destOrd="0" presId="urn:microsoft.com/office/officeart/2005/8/layout/vList3"/>
    <dgm:cxn modelId="{42A0F401-3698-4EEA-AD6D-A7E1F69D3803}" type="presParOf" srcId="{A624131C-010C-43AC-A061-5E0F84C5F08F}" destId="{D5EB7D26-2F6E-43FD-BAD8-A50CF975D06A}" srcOrd="0" destOrd="0" presId="urn:microsoft.com/office/officeart/2005/8/layout/vList3"/>
    <dgm:cxn modelId="{0C924D7E-901B-44A8-9AA0-E8027062596F}" type="presParOf" srcId="{D5EB7D26-2F6E-43FD-BAD8-A50CF975D06A}" destId="{EE0B0221-645A-4590-921A-9B7608B19A94}" srcOrd="0" destOrd="0" presId="urn:microsoft.com/office/officeart/2005/8/layout/vList3"/>
    <dgm:cxn modelId="{3AF35AB0-9F6F-4525-A8D3-36A9C43FA805}" type="presParOf" srcId="{D5EB7D26-2F6E-43FD-BAD8-A50CF975D06A}" destId="{18B90F2E-8C5C-46C5-9181-C4B40EE388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533A2E-ADA3-495B-9203-F835182887EB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64F9C45C-84C9-4E61-8B69-B5042CCD28D0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交通安全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EEFE7D-8781-4D5E-8408-544DC2656FEF}" type="parTrans" cxnId="{36C8673C-AE32-4D6F-A630-8FEA13DBACB8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38F1D4-9987-4C0F-9791-E6B769A1D47B}" type="sibTrans" cxnId="{36C8673C-AE32-4D6F-A630-8FEA13DBACB8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C83E4-CBAD-45FA-A4D8-156F76683D76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賃居安全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E78A5B-2127-4D47-8873-C62A7419C45F}" type="parTrans" cxnId="{01878901-E845-4342-8379-95D1009EFFF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BDAD9-05F3-45FA-B8F9-3407815A3AF4}" type="sibTrans" cxnId="{01878901-E845-4342-8379-95D1009EFFF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77C5DD-3281-40CB-9ED1-AAB1A1F45859}">
      <dgm:prSet phldrT="[文字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防範一氧化碳中毒</a:t>
          </a: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：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使用瓦斯熱水器沐浴及瓦斯爐煮食時，特需注意室內空氣流通</a:t>
          </a:r>
          <a:r>
            <a:rPr lang="zh-TW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325EF-A429-4AD0-81CA-B4F3CF39E14B}" type="parTrans" cxnId="{D270B8A2-5D6A-4C80-860A-03401EA4838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89A344-4F0C-4AE2-98DA-15A44EF44B9D}" type="sibTrans" cxnId="{D270B8A2-5D6A-4C80-860A-03401EA4838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DCFAB9-3F5C-4434-9B06-1FA631AD9EE7}">
      <dgm:prSet phldrT="[文字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注意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職場陷阱及詐騙事件。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39061B-560C-4488-8AAC-A133A8A08481}" type="parTrans" cxnId="{3F32CE95-E1D0-4EC2-804D-91601781D7F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F44C8B-2C8A-4AC3-8575-858D964A609F}" type="sibTrans" cxnId="{3F32CE95-E1D0-4EC2-804D-91601781D7F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2CE8A5-8E3D-4BA8-96F0-8D78010E936A}">
      <dgm:prSet phldrT="[文字]" custT="1"/>
      <dgm:spPr/>
      <dgm:t>
        <a:bodyPr/>
        <a:lstStyle/>
        <a:p>
          <a:pPr marL="182563" indent="-182563">
            <a:lnSpc>
              <a:spcPts val="2160"/>
            </a:lnSpc>
            <a:spcAft>
              <a:spcPts val="0"/>
            </a:spcAft>
          </a:pPr>
          <a:r>
            <a:rPr lang="zh-TW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騎乘機車要戴安全帽。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AF618A7-E0EC-4319-92BC-3F79D4245AF1}" type="parTrans" cxnId="{3FE92FD1-06F2-4388-8C79-E41CDC5D63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F20920-476A-4C41-A023-FED0E2E0C3DA}" type="sibTrans" cxnId="{3FE92FD1-06F2-4388-8C79-E41CDC5D63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BB4709-39E9-40DD-8942-EEDA224063D7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工讀安全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45DC03-C704-47F1-9941-BD2B2AA15F79}" type="sibTrans" cxnId="{FB11C29D-29B3-410E-85D3-00851BE35B8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D75479-08DB-4269-8475-56BE6D870493}" type="parTrans" cxnId="{FB11C29D-29B3-410E-85D3-00851BE35B8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BC3950-7FFE-49AE-9591-178F0ED09B39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注意人身安全：夜間返回租屋處或行經偏僻昏暗巷道時，應小心有無不明人士跟蹤尾隨。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4680BEF-345C-4E68-A0B4-29F0290F57E3}" type="parTrans" cxnId="{4842F389-A433-40C8-8C36-1A27CE8CB5B2}">
      <dgm:prSet/>
      <dgm:spPr/>
      <dgm:t>
        <a:bodyPr/>
        <a:lstStyle/>
        <a:p>
          <a:endParaRPr lang="zh-TW" altLang="en-US"/>
        </a:p>
      </dgm:t>
    </dgm:pt>
    <dgm:pt modelId="{F88786BC-B7D8-4A23-8384-D6513026EA69}" type="sibTrans" cxnId="{4842F389-A433-40C8-8C36-1A27CE8CB5B2}">
      <dgm:prSet/>
      <dgm:spPr/>
      <dgm:t>
        <a:bodyPr/>
        <a:lstStyle/>
        <a:p>
          <a:endParaRPr lang="zh-TW" altLang="en-US"/>
        </a:p>
      </dgm:t>
    </dgm:pt>
    <dgm:pt modelId="{F0DA04E0-6152-4DFC-A9C8-9E6E38425FCD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注意工作場合的危安因素，包括人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老闆、同事之品德操守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、事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工作性質與內容是否正當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、時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工作時數與時段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、地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工作地點及使用器械</a:t>
          </a:r>
          <a:r>
            <a:rPr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等</a:t>
          </a: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365A20D-BA58-4791-8A57-D06FCA1E6856}" type="parTrans" cxnId="{0427F04B-650C-40F9-A38C-C706A8BD5C4F}">
      <dgm:prSet/>
      <dgm:spPr/>
      <dgm:t>
        <a:bodyPr/>
        <a:lstStyle/>
        <a:p>
          <a:endParaRPr lang="zh-TW" altLang="en-US"/>
        </a:p>
      </dgm:t>
    </dgm:pt>
    <dgm:pt modelId="{5BE98239-05C4-4CFB-A5A5-1EAAB36E1372}" type="sibTrans" cxnId="{0427F04B-650C-40F9-A38C-C706A8BD5C4F}">
      <dgm:prSet/>
      <dgm:spPr/>
      <dgm:t>
        <a:bodyPr/>
        <a:lstStyle/>
        <a:p>
          <a:endParaRPr lang="zh-TW" altLang="en-US"/>
        </a:p>
      </dgm:t>
    </dgm:pt>
    <dgm:pt modelId="{8A9D0825-AABC-4587-A1D5-76F8F82A9881}">
      <dgm:prSet phldrT="[文字]" custT="1"/>
      <dgm:spPr/>
      <dgm:t>
        <a:bodyPr/>
        <a:lstStyle/>
        <a:p>
          <a:pPr marL="182563" indent="-182563">
            <a:lnSpc>
              <a:spcPts val="2160"/>
            </a:lnSpc>
            <a:spcAft>
              <a:spcPts val="0"/>
            </a:spcAft>
          </a:pP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不可酒後開車或騎機車。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0DAD767-7EDB-49AB-8CBF-3CB235E5A1E7}" type="parTrans" cxnId="{47B11AD0-D2A0-461D-9417-8857D3A3D0F9}">
      <dgm:prSet/>
      <dgm:spPr/>
      <dgm:t>
        <a:bodyPr/>
        <a:lstStyle/>
        <a:p>
          <a:endParaRPr lang="zh-TW" altLang="en-US"/>
        </a:p>
      </dgm:t>
    </dgm:pt>
    <dgm:pt modelId="{62AA9623-B338-411A-8467-136E481010F5}" type="sibTrans" cxnId="{47B11AD0-D2A0-461D-9417-8857D3A3D0F9}">
      <dgm:prSet/>
      <dgm:spPr/>
      <dgm:t>
        <a:bodyPr/>
        <a:lstStyle/>
        <a:p>
          <a:endParaRPr lang="zh-TW" altLang="en-US"/>
        </a:p>
      </dgm:t>
    </dgm:pt>
    <dgm:pt modelId="{8BFE97D1-B76D-4521-B989-5C465120694E}">
      <dgm:prSet phldrT="[文字]" custT="1"/>
      <dgm:spPr/>
      <dgm:t>
        <a:bodyPr/>
        <a:lstStyle/>
        <a:p>
          <a:pPr marL="182563" indent="-182563">
            <a:lnSpc>
              <a:spcPts val="2160"/>
            </a:lnSpc>
            <a:spcAft>
              <a:spcPts val="0"/>
            </a:spcAft>
          </a:pP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行車注意交通規則。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0B4F2A4-48E2-4454-B137-CB5939871B69}" type="parTrans" cxnId="{5917525D-770E-4E9A-9086-BA25C94CAD66}">
      <dgm:prSet/>
      <dgm:spPr/>
      <dgm:t>
        <a:bodyPr/>
        <a:lstStyle/>
        <a:p>
          <a:endParaRPr lang="zh-TW" altLang="en-US"/>
        </a:p>
      </dgm:t>
    </dgm:pt>
    <dgm:pt modelId="{34943800-FF28-451F-BA81-1CC19F697B16}" type="sibTrans" cxnId="{5917525D-770E-4E9A-9086-BA25C94CAD66}">
      <dgm:prSet/>
      <dgm:spPr/>
      <dgm:t>
        <a:bodyPr/>
        <a:lstStyle/>
        <a:p>
          <a:endParaRPr lang="zh-TW" altLang="en-US"/>
        </a:p>
      </dgm:t>
    </dgm:pt>
    <dgm:pt modelId="{A776465F-7956-4BBA-B0A6-2E9CA37E0DF4}">
      <dgm:prSet phldrT="[文字]" custT="1"/>
      <dgm:spPr/>
      <dgm:t>
        <a:bodyPr/>
        <a:lstStyle/>
        <a:p>
          <a:pPr marL="182563" indent="-182563">
            <a:lnSpc>
              <a:spcPts val="2160"/>
            </a:lnSpc>
            <a:spcAft>
              <a:spcPts val="0"/>
            </a:spcAft>
          </a:pPr>
          <a:r>
            <a:rPr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參加活動不要熬夜及長途駕車。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0DBDA02-AD93-4449-9B55-C98C0C8AA0D2}" type="parTrans" cxnId="{AF4640BE-D4DA-4416-849B-CD9C8A204F12}">
      <dgm:prSet/>
      <dgm:spPr/>
      <dgm:t>
        <a:bodyPr/>
        <a:lstStyle/>
        <a:p>
          <a:endParaRPr lang="zh-TW" altLang="en-US"/>
        </a:p>
      </dgm:t>
    </dgm:pt>
    <dgm:pt modelId="{CE2E1FF9-6AD0-4D9B-9B85-AA1F953D169E}" type="sibTrans" cxnId="{AF4640BE-D4DA-4416-849B-CD9C8A204F12}">
      <dgm:prSet/>
      <dgm:spPr/>
      <dgm:t>
        <a:bodyPr/>
        <a:lstStyle/>
        <a:p>
          <a:endParaRPr lang="zh-TW" altLang="en-US"/>
        </a:p>
      </dgm:t>
    </dgm:pt>
    <dgm:pt modelId="{B87FB99D-C380-4AC2-82DA-A7CEE107E172}" type="pres">
      <dgm:prSet presAssocID="{A5533A2E-ADA3-495B-9203-F83518288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5DEB6E-EFCD-434A-80AF-3D8E9A5D3949}" type="pres">
      <dgm:prSet presAssocID="{64F9C45C-84C9-4E61-8B69-B5042CCD28D0}" presName="linNode" presStyleCnt="0"/>
      <dgm:spPr/>
      <dgm:t>
        <a:bodyPr/>
        <a:lstStyle/>
        <a:p>
          <a:endParaRPr lang="zh-TW" altLang="en-US"/>
        </a:p>
      </dgm:t>
    </dgm:pt>
    <dgm:pt modelId="{E924C5E7-2797-4C5D-B17B-0851F18E76AD}" type="pres">
      <dgm:prSet presAssocID="{64F9C45C-84C9-4E61-8B69-B5042CCD28D0}" presName="parentText" presStyleLbl="node1" presStyleIdx="0" presStyleCnt="3" custScaleX="51867" custScaleY="3715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0AB88-D7B4-405A-BB5D-1337FB18299B}" type="pres">
      <dgm:prSet presAssocID="{64F9C45C-84C9-4E61-8B69-B5042CCD28D0}" presName="descendantText" presStyleLbl="alignAccFollowNode1" presStyleIdx="0" presStyleCnt="3" custScaleY="46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6B9F5-CA1F-4B89-AD58-29B6E0357BBD}" type="pres">
      <dgm:prSet presAssocID="{9438F1D4-9987-4C0F-9791-E6B769A1D47B}" presName="sp" presStyleCnt="0"/>
      <dgm:spPr/>
      <dgm:t>
        <a:bodyPr/>
        <a:lstStyle/>
        <a:p>
          <a:endParaRPr lang="zh-TW" altLang="en-US"/>
        </a:p>
      </dgm:t>
    </dgm:pt>
    <dgm:pt modelId="{11895F1B-6A36-4B0D-9113-0D892D578E5E}" type="pres">
      <dgm:prSet presAssocID="{5DCC83E4-CBAD-45FA-A4D8-156F76683D76}" presName="linNode" presStyleCnt="0"/>
      <dgm:spPr/>
      <dgm:t>
        <a:bodyPr/>
        <a:lstStyle/>
        <a:p>
          <a:endParaRPr lang="zh-TW" altLang="en-US"/>
        </a:p>
      </dgm:t>
    </dgm:pt>
    <dgm:pt modelId="{847B22B8-70EE-4E62-A680-2A52A3FD7E5C}" type="pres">
      <dgm:prSet presAssocID="{5DCC83E4-CBAD-45FA-A4D8-156F76683D76}" presName="parentText" presStyleLbl="node1" presStyleIdx="1" presStyleCnt="3" custScaleX="52407" custScaleY="3593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F9178-13CD-4A00-A596-E2C0DA28293E}" type="pres">
      <dgm:prSet presAssocID="{5DCC83E4-CBAD-45FA-A4D8-156F76683D76}" presName="descendantText" presStyleLbl="alignAccFollowNode1" presStyleIdx="1" presStyleCnt="3" custScaleY="438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CB2E7F-AB00-4C10-8127-02FBF31C4557}" type="pres">
      <dgm:prSet presAssocID="{92DBDAD9-05F3-45FA-B8F9-3407815A3AF4}" presName="sp" presStyleCnt="0"/>
      <dgm:spPr/>
      <dgm:t>
        <a:bodyPr/>
        <a:lstStyle/>
        <a:p>
          <a:endParaRPr lang="zh-TW" altLang="en-US"/>
        </a:p>
      </dgm:t>
    </dgm:pt>
    <dgm:pt modelId="{3F88D133-9148-4DE2-A182-8AE79E928473}" type="pres">
      <dgm:prSet presAssocID="{B1BB4709-39E9-40DD-8942-EEDA224063D7}" presName="linNode" presStyleCnt="0"/>
      <dgm:spPr/>
      <dgm:t>
        <a:bodyPr/>
        <a:lstStyle/>
        <a:p>
          <a:endParaRPr lang="zh-TW" altLang="en-US"/>
        </a:p>
      </dgm:t>
    </dgm:pt>
    <dgm:pt modelId="{E3706AA1-37F6-422C-9094-DAD7F0982D47}" type="pres">
      <dgm:prSet presAssocID="{B1BB4709-39E9-40DD-8942-EEDA224063D7}" presName="parentText" presStyleLbl="node1" presStyleIdx="2" presStyleCnt="3" custScaleX="53281" custScaleY="4192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90073-C7CC-4957-8C52-BC392DBD75A4}" type="pres">
      <dgm:prSet presAssocID="{B1BB4709-39E9-40DD-8942-EEDA224063D7}" presName="descendantText" presStyleLbl="alignAccFollowNode1" presStyleIdx="2" presStyleCnt="3" custScaleY="542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16C990-25B4-475A-A7AA-244506F64844}" type="presOf" srcId="{8A9D0825-AABC-4587-A1D5-76F8F82A9881}" destId="{1D40AB88-D7B4-405A-BB5D-1337FB18299B}" srcOrd="0" destOrd="1" presId="urn:microsoft.com/office/officeart/2005/8/layout/vList5"/>
    <dgm:cxn modelId="{3BC968B1-8FE6-4F44-B9BD-C1184464C40B}" type="presOf" srcId="{A5533A2E-ADA3-495B-9203-F835182887EB}" destId="{B87FB99D-C380-4AC2-82DA-A7CEE107E172}" srcOrd="0" destOrd="0" presId="urn:microsoft.com/office/officeart/2005/8/layout/vList5"/>
    <dgm:cxn modelId="{F98A38B1-520B-4203-B436-D38022176B39}" type="presOf" srcId="{8BFE97D1-B76D-4521-B989-5C465120694E}" destId="{1D40AB88-D7B4-405A-BB5D-1337FB18299B}" srcOrd="0" destOrd="2" presId="urn:microsoft.com/office/officeart/2005/8/layout/vList5"/>
    <dgm:cxn modelId="{01878901-E845-4342-8379-95D1009EFFF9}" srcId="{A5533A2E-ADA3-495B-9203-F835182887EB}" destId="{5DCC83E4-CBAD-45FA-A4D8-156F76683D76}" srcOrd="1" destOrd="0" parTransId="{26E78A5B-2127-4D47-8873-C62A7419C45F}" sibTransId="{92DBDAD9-05F3-45FA-B8F9-3407815A3AF4}"/>
    <dgm:cxn modelId="{36C8673C-AE32-4D6F-A630-8FEA13DBACB8}" srcId="{A5533A2E-ADA3-495B-9203-F835182887EB}" destId="{64F9C45C-84C9-4E61-8B69-B5042CCD28D0}" srcOrd="0" destOrd="0" parTransId="{FDEEFE7D-8781-4D5E-8408-544DC2656FEF}" sibTransId="{9438F1D4-9987-4C0F-9791-E6B769A1D47B}"/>
    <dgm:cxn modelId="{5FFAA1B3-EEE3-4EA5-8885-7E84C64C9E0F}" type="presOf" srcId="{5DCC83E4-CBAD-45FA-A4D8-156F76683D76}" destId="{847B22B8-70EE-4E62-A680-2A52A3FD7E5C}" srcOrd="0" destOrd="0" presId="urn:microsoft.com/office/officeart/2005/8/layout/vList5"/>
    <dgm:cxn modelId="{5891D7B2-BF39-40BB-87C7-EBFD854BE30B}" type="presOf" srcId="{B877C5DD-3281-40CB-9ED1-AAB1A1F45859}" destId="{E7CF9178-13CD-4A00-A596-E2C0DA28293E}" srcOrd="0" destOrd="0" presId="urn:microsoft.com/office/officeart/2005/8/layout/vList5"/>
    <dgm:cxn modelId="{46AB3BB3-76D8-4551-B57F-B5232B2591E0}" type="presOf" srcId="{F0DA04E0-6152-4DFC-A9C8-9E6E38425FCD}" destId="{09690073-C7CC-4957-8C52-BC392DBD75A4}" srcOrd="0" destOrd="1" presId="urn:microsoft.com/office/officeart/2005/8/layout/vList5"/>
    <dgm:cxn modelId="{EF5A73A2-EB4B-4CE4-B886-5C1D11437A57}" type="presOf" srcId="{A776465F-7956-4BBA-B0A6-2E9CA37E0DF4}" destId="{1D40AB88-D7B4-405A-BB5D-1337FB18299B}" srcOrd="0" destOrd="3" presId="urn:microsoft.com/office/officeart/2005/8/layout/vList5"/>
    <dgm:cxn modelId="{8FED2BA8-A02E-4AEF-BA36-30553D1F4C78}" type="presOf" srcId="{B0DCFAB9-3F5C-4434-9B06-1FA631AD9EE7}" destId="{09690073-C7CC-4957-8C52-BC392DBD75A4}" srcOrd="0" destOrd="0" presId="urn:microsoft.com/office/officeart/2005/8/layout/vList5"/>
    <dgm:cxn modelId="{AF4640BE-D4DA-4416-849B-CD9C8A204F12}" srcId="{64F9C45C-84C9-4E61-8B69-B5042CCD28D0}" destId="{A776465F-7956-4BBA-B0A6-2E9CA37E0DF4}" srcOrd="3" destOrd="0" parTransId="{C0DBDA02-AD93-4449-9B55-C98C0C8AA0D2}" sibTransId="{CE2E1FF9-6AD0-4D9B-9B85-AA1F953D169E}"/>
    <dgm:cxn modelId="{B46E082E-074B-4608-B10A-B07E9289F9DA}" type="presOf" srcId="{ADBC3950-7FFE-49AE-9591-178F0ED09B39}" destId="{E7CF9178-13CD-4A00-A596-E2C0DA28293E}" srcOrd="0" destOrd="1" presId="urn:microsoft.com/office/officeart/2005/8/layout/vList5"/>
    <dgm:cxn modelId="{0427F04B-650C-40F9-A38C-C706A8BD5C4F}" srcId="{B1BB4709-39E9-40DD-8942-EEDA224063D7}" destId="{F0DA04E0-6152-4DFC-A9C8-9E6E38425FCD}" srcOrd="1" destOrd="0" parTransId="{1365A20D-BA58-4791-8A57-D06FCA1E6856}" sibTransId="{5BE98239-05C4-4CFB-A5A5-1EAAB36E1372}"/>
    <dgm:cxn modelId="{FB11C29D-29B3-410E-85D3-00851BE35B8C}" srcId="{A5533A2E-ADA3-495B-9203-F835182887EB}" destId="{B1BB4709-39E9-40DD-8942-EEDA224063D7}" srcOrd="2" destOrd="0" parTransId="{7DD75479-08DB-4269-8475-56BE6D870493}" sibTransId="{4745DC03-C704-47F1-9941-BD2B2AA15F79}"/>
    <dgm:cxn modelId="{CDA9C7E0-2A07-4863-8951-5D556F1ED55B}" type="presOf" srcId="{062CE8A5-8E3D-4BA8-96F0-8D78010E936A}" destId="{1D40AB88-D7B4-405A-BB5D-1337FB18299B}" srcOrd="0" destOrd="0" presId="urn:microsoft.com/office/officeart/2005/8/layout/vList5"/>
    <dgm:cxn modelId="{CF7655AD-9BE4-4683-A66D-7EE344D92CFD}" type="presOf" srcId="{B1BB4709-39E9-40DD-8942-EEDA224063D7}" destId="{E3706AA1-37F6-422C-9094-DAD7F0982D47}" srcOrd="0" destOrd="0" presId="urn:microsoft.com/office/officeart/2005/8/layout/vList5"/>
    <dgm:cxn modelId="{D270B8A2-5D6A-4C80-860A-03401EA48385}" srcId="{5DCC83E4-CBAD-45FA-A4D8-156F76683D76}" destId="{B877C5DD-3281-40CB-9ED1-AAB1A1F45859}" srcOrd="0" destOrd="0" parTransId="{EFA325EF-A429-4AD0-81CA-B4F3CF39E14B}" sibTransId="{E389A344-4F0C-4AE2-98DA-15A44EF44B9D}"/>
    <dgm:cxn modelId="{3FE92FD1-06F2-4388-8C79-E41CDC5D6304}" srcId="{64F9C45C-84C9-4E61-8B69-B5042CCD28D0}" destId="{062CE8A5-8E3D-4BA8-96F0-8D78010E936A}" srcOrd="0" destOrd="0" parTransId="{4AF618A7-E0EC-4319-92BC-3F79D4245AF1}" sibTransId="{3BF20920-476A-4C41-A023-FED0E2E0C3DA}"/>
    <dgm:cxn modelId="{4842F389-A433-40C8-8C36-1A27CE8CB5B2}" srcId="{5DCC83E4-CBAD-45FA-A4D8-156F76683D76}" destId="{ADBC3950-7FFE-49AE-9591-178F0ED09B39}" srcOrd="1" destOrd="0" parTransId="{24680BEF-345C-4E68-A0B4-29F0290F57E3}" sibTransId="{F88786BC-B7D8-4A23-8384-D6513026EA69}"/>
    <dgm:cxn modelId="{F8E0BD24-DC19-4598-BFA0-5C7C01B9904A}" type="presOf" srcId="{64F9C45C-84C9-4E61-8B69-B5042CCD28D0}" destId="{E924C5E7-2797-4C5D-B17B-0851F18E76AD}" srcOrd="0" destOrd="0" presId="urn:microsoft.com/office/officeart/2005/8/layout/vList5"/>
    <dgm:cxn modelId="{3F32CE95-E1D0-4EC2-804D-91601781D7F1}" srcId="{B1BB4709-39E9-40DD-8942-EEDA224063D7}" destId="{B0DCFAB9-3F5C-4434-9B06-1FA631AD9EE7}" srcOrd="0" destOrd="0" parTransId="{E939061B-560C-4488-8AAC-A133A8A08481}" sibTransId="{9EF44C8B-2C8A-4AC3-8575-858D964A609F}"/>
    <dgm:cxn modelId="{47B11AD0-D2A0-461D-9417-8857D3A3D0F9}" srcId="{64F9C45C-84C9-4E61-8B69-B5042CCD28D0}" destId="{8A9D0825-AABC-4587-A1D5-76F8F82A9881}" srcOrd="1" destOrd="0" parTransId="{E0DAD767-7EDB-49AB-8CBF-3CB235E5A1E7}" sibTransId="{62AA9623-B338-411A-8467-136E481010F5}"/>
    <dgm:cxn modelId="{5917525D-770E-4E9A-9086-BA25C94CAD66}" srcId="{64F9C45C-84C9-4E61-8B69-B5042CCD28D0}" destId="{8BFE97D1-B76D-4521-B989-5C465120694E}" srcOrd="2" destOrd="0" parTransId="{80B4F2A4-48E2-4454-B137-CB5939871B69}" sibTransId="{34943800-FF28-451F-BA81-1CC19F697B16}"/>
    <dgm:cxn modelId="{007C8000-6224-4CA9-BB44-B22B663B17B7}" type="presParOf" srcId="{B87FB99D-C380-4AC2-82DA-A7CEE107E172}" destId="{AF5DEB6E-EFCD-434A-80AF-3D8E9A5D3949}" srcOrd="0" destOrd="0" presId="urn:microsoft.com/office/officeart/2005/8/layout/vList5"/>
    <dgm:cxn modelId="{9AF35746-3650-4F6F-A8A4-26433C1EEEC6}" type="presParOf" srcId="{AF5DEB6E-EFCD-434A-80AF-3D8E9A5D3949}" destId="{E924C5E7-2797-4C5D-B17B-0851F18E76AD}" srcOrd="0" destOrd="0" presId="urn:microsoft.com/office/officeart/2005/8/layout/vList5"/>
    <dgm:cxn modelId="{8ECE7A4A-B3DB-49F1-87EB-4536BC6DE991}" type="presParOf" srcId="{AF5DEB6E-EFCD-434A-80AF-3D8E9A5D3949}" destId="{1D40AB88-D7B4-405A-BB5D-1337FB18299B}" srcOrd="1" destOrd="0" presId="urn:microsoft.com/office/officeart/2005/8/layout/vList5"/>
    <dgm:cxn modelId="{2CD8F58C-E78F-4474-BA5D-6D03C3D65872}" type="presParOf" srcId="{B87FB99D-C380-4AC2-82DA-A7CEE107E172}" destId="{D926B9F5-CA1F-4B89-AD58-29B6E0357BBD}" srcOrd="1" destOrd="0" presId="urn:microsoft.com/office/officeart/2005/8/layout/vList5"/>
    <dgm:cxn modelId="{987D4E8A-5B30-48FD-8BD6-3CBDA3806AEA}" type="presParOf" srcId="{B87FB99D-C380-4AC2-82DA-A7CEE107E172}" destId="{11895F1B-6A36-4B0D-9113-0D892D578E5E}" srcOrd="2" destOrd="0" presId="urn:microsoft.com/office/officeart/2005/8/layout/vList5"/>
    <dgm:cxn modelId="{28F12E29-77C2-460A-86B2-EAF4F74EE386}" type="presParOf" srcId="{11895F1B-6A36-4B0D-9113-0D892D578E5E}" destId="{847B22B8-70EE-4E62-A680-2A52A3FD7E5C}" srcOrd="0" destOrd="0" presId="urn:microsoft.com/office/officeart/2005/8/layout/vList5"/>
    <dgm:cxn modelId="{B37558F8-EBAD-4430-9871-E8B09CB2A1DD}" type="presParOf" srcId="{11895F1B-6A36-4B0D-9113-0D892D578E5E}" destId="{E7CF9178-13CD-4A00-A596-E2C0DA28293E}" srcOrd="1" destOrd="0" presId="urn:microsoft.com/office/officeart/2005/8/layout/vList5"/>
    <dgm:cxn modelId="{30715D7D-C36A-469A-8A68-056A47964BEE}" type="presParOf" srcId="{B87FB99D-C380-4AC2-82DA-A7CEE107E172}" destId="{D9CB2E7F-AB00-4C10-8127-02FBF31C4557}" srcOrd="3" destOrd="0" presId="urn:microsoft.com/office/officeart/2005/8/layout/vList5"/>
    <dgm:cxn modelId="{CCE77322-0CEF-4633-B4B0-C61CBE5DC74A}" type="presParOf" srcId="{B87FB99D-C380-4AC2-82DA-A7CEE107E172}" destId="{3F88D133-9148-4DE2-A182-8AE79E928473}" srcOrd="4" destOrd="0" presId="urn:microsoft.com/office/officeart/2005/8/layout/vList5"/>
    <dgm:cxn modelId="{973E9F1C-736A-4C0C-ACB8-4D2692AF30B7}" type="presParOf" srcId="{3F88D133-9148-4DE2-A182-8AE79E928473}" destId="{E3706AA1-37F6-422C-9094-DAD7F0982D47}" srcOrd="0" destOrd="0" presId="urn:microsoft.com/office/officeart/2005/8/layout/vList5"/>
    <dgm:cxn modelId="{0B30FCFA-0498-4CFA-BC02-FCC6D6696B04}" type="presParOf" srcId="{3F88D133-9148-4DE2-A182-8AE79E928473}" destId="{09690073-C7CC-4957-8C52-BC392DBD75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0CCAE-17E5-4179-AFFF-013AB46EB2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40EC846-5F60-4CC0-8386-A4E536FAAA49}">
      <dgm:prSet phldrT="[文字]" custT="1"/>
      <dgm:spPr/>
      <dgm:t>
        <a:bodyPr/>
        <a:lstStyle/>
        <a:p>
          <a:r>
            <a:rPr lang="zh-TW" altLang="en-US" sz="2800" b="1" dirty="0" smtClean="0"/>
            <a:t>校園安全</a:t>
          </a:r>
          <a:endParaRPr lang="zh-TW" altLang="en-US" sz="2800" b="1" dirty="0"/>
        </a:p>
      </dgm:t>
    </dgm:pt>
    <dgm:pt modelId="{1F8D3D3C-3E54-4FDF-9C1D-13783E887F2C}" type="parTrans" cxnId="{2400C3EC-6FD6-4037-8AAF-5D4F18A9D92F}">
      <dgm:prSet/>
      <dgm:spPr/>
      <dgm:t>
        <a:bodyPr/>
        <a:lstStyle/>
        <a:p>
          <a:endParaRPr lang="zh-TW" altLang="en-US" sz="4400" b="1"/>
        </a:p>
      </dgm:t>
    </dgm:pt>
    <dgm:pt modelId="{575704D7-52E1-42ED-8187-217EA521616D}" type="sibTrans" cxnId="{2400C3EC-6FD6-4037-8AAF-5D4F18A9D92F}">
      <dgm:prSet/>
      <dgm:spPr/>
      <dgm:t>
        <a:bodyPr/>
        <a:lstStyle/>
        <a:p>
          <a:endParaRPr lang="zh-TW" altLang="en-US" sz="4400" b="1"/>
        </a:p>
      </dgm:t>
    </dgm:pt>
    <dgm:pt modelId="{A624131C-010C-43AC-A061-5E0F84C5F08F}" type="pres">
      <dgm:prSet presAssocID="{3100CCAE-17E5-4179-AFFF-013AB46EB226}" presName="linearFlow" presStyleCnt="0">
        <dgm:presLayoutVars>
          <dgm:dir/>
          <dgm:resizeHandles val="exact"/>
        </dgm:presLayoutVars>
      </dgm:prSet>
      <dgm:spPr/>
    </dgm:pt>
    <dgm:pt modelId="{D5EB7D26-2F6E-43FD-BAD8-A50CF975D06A}" type="pres">
      <dgm:prSet presAssocID="{040EC846-5F60-4CC0-8386-A4E536FAAA49}" presName="composite" presStyleCnt="0"/>
      <dgm:spPr/>
    </dgm:pt>
    <dgm:pt modelId="{EE0B0221-645A-4590-921A-9B7608B19A94}" type="pres">
      <dgm:prSet presAssocID="{040EC846-5F60-4CC0-8386-A4E536FAAA4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B90F2E-8C5C-46C5-9181-C4B40EE38834}" type="pres">
      <dgm:prSet presAssocID="{040EC846-5F60-4CC0-8386-A4E536FAAA49}" presName="txShp" presStyleLbl="node1" presStyleIdx="0" presStyleCnt="1" custScaleX="101061" custScaleY="100098" custLinFactNeighborY="1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0C3EC-6FD6-4037-8AAF-5D4F18A9D92F}" srcId="{3100CCAE-17E5-4179-AFFF-013AB46EB226}" destId="{040EC846-5F60-4CC0-8386-A4E536FAAA49}" srcOrd="0" destOrd="0" parTransId="{1F8D3D3C-3E54-4FDF-9C1D-13783E887F2C}" sibTransId="{575704D7-52E1-42ED-8187-217EA521616D}"/>
    <dgm:cxn modelId="{AC3521DE-AE65-48F7-8D1B-5DAACB918DB9}" type="presOf" srcId="{3100CCAE-17E5-4179-AFFF-013AB46EB226}" destId="{A624131C-010C-43AC-A061-5E0F84C5F08F}" srcOrd="0" destOrd="0" presId="urn:microsoft.com/office/officeart/2005/8/layout/vList3"/>
    <dgm:cxn modelId="{015356B9-AF13-4A46-BCF4-885809738FCD}" type="presOf" srcId="{040EC846-5F60-4CC0-8386-A4E536FAAA49}" destId="{18B90F2E-8C5C-46C5-9181-C4B40EE38834}" srcOrd="0" destOrd="0" presId="urn:microsoft.com/office/officeart/2005/8/layout/vList3"/>
    <dgm:cxn modelId="{42A0F401-3698-4EEA-AD6D-A7E1F69D3803}" type="presParOf" srcId="{A624131C-010C-43AC-A061-5E0F84C5F08F}" destId="{D5EB7D26-2F6E-43FD-BAD8-A50CF975D06A}" srcOrd="0" destOrd="0" presId="urn:microsoft.com/office/officeart/2005/8/layout/vList3"/>
    <dgm:cxn modelId="{0C924D7E-901B-44A8-9AA0-E8027062596F}" type="presParOf" srcId="{D5EB7D26-2F6E-43FD-BAD8-A50CF975D06A}" destId="{EE0B0221-645A-4590-921A-9B7608B19A94}" srcOrd="0" destOrd="0" presId="urn:microsoft.com/office/officeart/2005/8/layout/vList3"/>
    <dgm:cxn modelId="{3AF35AB0-9F6F-4525-A8D3-36A9C43FA805}" type="presParOf" srcId="{D5EB7D26-2F6E-43FD-BAD8-A50CF975D06A}" destId="{18B90F2E-8C5C-46C5-9181-C4B40EE388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00CCAE-17E5-4179-AFFF-013AB46EB2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40EC846-5F60-4CC0-8386-A4E536FAAA49}">
      <dgm:prSet phldrT="[文字]" custT="1"/>
      <dgm:spPr/>
      <dgm:t>
        <a:bodyPr/>
        <a:lstStyle/>
        <a:p>
          <a:r>
            <a:rPr lang="en-US" altLang="zh-TW" sz="3200" b="1" dirty="0" smtClean="0"/>
            <a:t>ROTC</a:t>
          </a:r>
          <a:r>
            <a:rPr lang="zh-TW" altLang="en-US" sz="3200" b="1" dirty="0" smtClean="0"/>
            <a:t>大學儲備軍官訓練團</a:t>
          </a:r>
          <a:endParaRPr lang="zh-TW" altLang="en-US" sz="3200" b="1" dirty="0"/>
        </a:p>
      </dgm:t>
    </dgm:pt>
    <dgm:pt modelId="{1F8D3D3C-3E54-4FDF-9C1D-13783E887F2C}" type="parTrans" cxnId="{2400C3EC-6FD6-4037-8AAF-5D4F18A9D92F}">
      <dgm:prSet/>
      <dgm:spPr/>
      <dgm:t>
        <a:bodyPr/>
        <a:lstStyle/>
        <a:p>
          <a:endParaRPr lang="zh-TW" altLang="en-US" sz="3200" b="1"/>
        </a:p>
      </dgm:t>
    </dgm:pt>
    <dgm:pt modelId="{575704D7-52E1-42ED-8187-217EA521616D}" type="sibTrans" cxnId="{2400C3EC-6FD6-4037-8AAF-5D4F18A9D92F}">
      <dgm:prSet/>
      <dgm:spPr/>
      <dgm:t>
        <a:bodyPr/>
        <a:lstStyle/>
        <a:p>
          <a:endParaRPr lang="zh-TW" altLang="en-US" sz="3200" b="1"/>
        </a:p>
      </dgm:t>
    </dgm:pt>
    <dgm:pt modelId="{A624131C-010C-43AC-A061-5E0F84C5F08F}" type="pres">
      <dgm:prSet presAssocID="{3100CCAE-17E5-4179-AFFF-013AB46EB226}" presName="linearFlow" presStyleCnt="0">
        <dgm:presLayoutVars>
          <dgm:dir/>
          <dgm:resizeHandles val="exact"/>
        </dgm:presLayoutVars>
      </dgm:prSet>
      <dgm:spPr/>
    </dgm:pt>
    <dgm:pt modelId="{D5EB7D26-2F6E-43FD-BAD8-A50CF975D06A}" type="pres">
      <dgm:prSet presAssocID="{040EC846-5F60-4CC0-8386-A4E536FAAA49}" presName="composite" presStyleCnt="0"/>
      <dgm:spPr/>
    </dgm:pt>
    <dgm:pt modelId="{EE0B0221-645A-4590-921A-9B7608B19A94}" type="pres">
      <dgm:prSet presAssocID="{040EC846-5F60-4CC0-8386-A4E536FAAA49}" presName="imgShp" presStyleLbl="fgImgPlace1" presStyleIdx="0" presStyleCnt="1" custLinFactNeighborX="-31921" custLinFactNeighborY="-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B90F2E-8C5C-46C5-9181-C4B40EE38834}" type="pres">
      <dgm:prSet presAssocID="{040EC846-5F60-4CC0-8386-A4E536FAAA49}" presName="txShp" presStyleLbl="node1" presStyleIdx="0" presStyleCnt="1" custScaleX="111384" custScaleY="100098" custLinFactNeighborY="-9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0C3EC-6FD6-4037-8AAF-5D4F18A9D92F}" srcId="{3100CCAE-17E5-4179-AFFF-013AB46EB226}" destId="{040EC846-5F60-4CC0-8386-A4E536FAAA49}" srcOrd="0" destOrd="0" parTransId="{1F8D3D3C-3E54-4FDF-9C1D-13783E887F2C}" sibTransId="{575704D7-52E1-42ED-8187-217EA521616D}"/>
    <dgm:cxn modelId="{AC3521DE-AE65-48F7-8D1B-5DAACB918DB9}" type="presOf" srcId="{3100CCAE-17E5-4179-AFFF-013AB46EB226}" destId="{A624131C-010C-43AC-A061-5E0F84C5F08F}" srcOrd="0" destOrd="0" presId="urn:microsoft.com/office/officeart/2005/8/layout/vList3"/>
    <dgm:cxn modelId="{015356B9-AF13-4A46-BCF4-885809738FCD}" type="presOf" srcId="{040EC846-5F60-4CC0-8386-A4E536FAAA49}" destId="{18B90F2E-8C5C-46C5-9181-C4B40EE38834}" srcOrd="0" destOrd="0" presId="urn:microsoft.com/office/officeart/2005/8/layout/vList3"/>
    <dgm:cxn modelId="{42A0F401-3698-4EEA-AD6D-A7E1F69D3803}" type="presParOf" srcId="{A624131C-010C-43AC-A061-5E0F84C5F08F}" destId="{D5EB7D26-2F6E-43FD-BAD8-A50CF975D06A}" srcOrd="0" destOrd="0" presId="urn:microsoft.com/office/officeart/2005/8/layout/vList3"/>
    <dgm:cxn modelId="{0C924D7E-901B-44A8-9AA0-E8027062596F}" type="presParOf" srcId="{D5EB7D26-2F6E-43FD-BAD8-A50CF975D06A}" destId="{EE0B0221-645A-4590-921A-9B7608B19A94}" srcOrd="0" destOrd="0" presId="urn:microsoft.com/office/officeart/2005/8/layout/vList3"/>
    <dgm:cxn modelId="{3AF35AB0-9F6F-4525-A8D3-36A9C43FA805}" type="presParOf" srcId="{D5EB7D26-2F6E-43FD-BAD8-A50CF975D06A}" destId="{18B90F2E-8C5C-46C5-9181-C4B40EE388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00CCAE-17E5-4179-AFFF-013AB46EB2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40EC846-5F60-4CC0-8386-A4E536FAAA49}">
      <dgm:prSet phldrT="[文字]" custT="1"/>
      <dgm:spPr/>
      <dgm:t>
        <a:bodyPr/>
        <a:lstStyle/>
        <a:p>
          <a:r>
            <a:rPr lang="en-US" altLang="zh-TW" sz="3200" b="1" dirty="0" smtClean="0"/>
            <a:t>ROTC</a:t>
          </a:r>
          <a:r>
            <a:rPr lang="zh-TW" altLang="en-US" sz="3200" b="1" dirty="0" smtClean="0"/>
            <a:t>大學儲備軍官訓練團</a:t>
          </a:r>
          <a:endParaRPr lang="zh-TW" altLang="en-US" sz="3200" b="1" dirty="0"/>
        </a:p>
      </dgm:t>
    </dgm:pt>
    <dgm:pt modelId="{1F8D3D3C-3E54-4FDF-9C1D-13783E887F2C}" type="parTrans" cxnId="{2400C3EC-6FD6-4037-8AAF-5D4F18A9D92F}">
      <dgm:prSet/>
      <dgm:spPr/>
      <dgm:t>
        <a:bodyPr/>
        <a:lstStyle/>
        <a:p>
          <a:endParaRPr lang="zh-TW" altLang="en-US" sz="3200" b="1"/>
        </a:p>
      </dgm:t>
    </dgm:pt>
    <dgm:pt modelId="{575704D7-52E1-42ED-8187-217EA521616D}" type="sibTrans" cxnId="{2400C3EC-6FD6-4037-8AAF-5D4F18A9D92F}">
      <dgm:prSet/>
      <dgm:spPr/>
      <dgm:t>
        <a:bodyPr/>
        <a:lstStyle/>
        <a:p>
          <a:endParaRPr lang="zh-TW" altLang="en-US" sz="3200" b="1"/>
        </a:p>
      </dgm:t>
    </dgm:pt>
    <dgm:pt modelId="{A624131C-010C-43AC-A061-5E0F84C5F08F}" type="pres">
      <dgm:prSet presAssocID="{3100CCAE-17E5-4179-AFFF-013AB46EB226}" presName="linearFlow" presStyleCnt="0">
        <dgm:presLayoutVars>
          <dgm:dir/>
          <dgm:resizeHandles val="exact"/>
        </dgm:presLayoutVars>
      </dgm:prSet>
      <dgm:spPr/>
    </dgm:pt>
    <dgm:pt modelId="{D5EB7D26-2F6E-43FD-BAD8-A50CF975D06A}" type="pres">
      <dgm:prSet presAssocID="{040EC846-5F60-4CC0-8386-A4E536FAAA49}" presName="composite" presStyleCnt="0"/>
      <dgm:spPr/>
    </dgm:pt>
    <dgm:pt modelId="{EE0B0221-645A-4590-921A-9B7608B19A94}" type="pres">
      <dgm:prSet presAssocID="{040EC846-5F60-4CC0-8386-A4E536FAAA49}" presName="imgShp" presStyleLbl="fgImgPlace1" presStyleIdx="0" presStyleCnt="1" custLinFactNeighborX="-31921" custLinFactNeighborY="-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B90F2E-8C5C-46C5-9181-C4B40EE38834}" type="pres">
      <dgm:prSet presAssocID="{040EC846-5F60-4CC0-8386-A4E536FAAA49}" presName="txShp" presStyleLbl="node1" presStyleIdx="0" presStyleCnt="1" custScaleX="111384" custScaleY="100098" custLinFactNeighborY="-9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0C3EC-6FD6-4037-8AAF-5D4F18A9D92F}" srcId="{3100CCAE-17E5-4179-AFFF-013AB46EB226}" destId="{040EC846-5F60-4CC0-8386-A4E536FAAA49}" srcOrd="0" destOrd="0" parTransId="{1F8D3D3C-3E54-4FDF-9C1D-13783E887F2C}" sibTransId="{575704D7-52E1-42ED-8187-217EA521616D}"/>
    <dgm:cxn modelId="{AC3521DE-AE65-48F7-8D1B-5DAACB918DB9}" type="presOf" srcId="{3100CCAE-17E5-4179-AFFF-013AB46EB226}" destId="{A624131C-010C-43AC-A061-5E0F84C5F08F}" srcOrd="0" destOrd="0" presId="urn:microsoft.com/office/officeart/2005/8/layout/vList3"/>
    <dgm:cxn modelId="{015356B9-AF13-4A46-BCF4-885809738FCD}" type="presOf" srcId="{040EC846-5F60-4CC0-8386-A4E536FAAA49}" destId="{18B90F2E-8C5C-46C5-9181-C4B40EE38834}" srcOrd="0" destOrd="0" presId="urn:microsoft.com/office/officeart/2005/8/layout/vList3"/>
    <dgm:cxn modelId="{42A0F401-3698-4EEA-AD6D-A7E1F69D3803}" type="presParOf" srcId="{A624131C-010C-43AC-A061-5E0F84C5F08F}" destId="{D5EB7D26-2F6E-43FD-BAD8-A50CF975D06A}" srcOrd="0" destOrd="0" presId="urn:microsoft.com/office/officeart/2005/8/layout/vList3"/>
    <dgm:cxn modelId="{0C924D7E-901B-44A8-9AA0-E8027062596F}" type="presParOf" srcId="{D5EB7D26-2F6E-43FD-BAD8-A50CF975D06A}" destId="{EE0B0221-645A-4590-921A-9B7608B19A94}" srcOrd="0" destOrd="0" presId="urn:microsoft.com/office/officeart/2005/8/layout/vList3"/>
    <dgm:cxn modelId="{3AF35AB0-9F6F-4525-A8D3-36A9C43FA805}" type="presParOf" srcId="{D5EB7D26-2F6E-43FD-BAD8-A50CF975D06A}" destId="{18B90F2E-8C5C-46C5-9181-C4B40EE388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533A2E-ADA3-495B-9203-F835182887EB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64F9C45C-84C9-4E61-8B69-B5042CCD28D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招募對象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EEFE7D-8781-4D5E-8408-544DC2656FEF}" type="parTrans" cxnId="{36C8673C-AE32-4D6F-A630-8FEA13DBACB8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38F1D4-9987-4C0F-9791-E6B769A1D47B}" type="sibTrans" cxnId="{36C8673C-AE32-4D6F-A630-8FEA13DBACB8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C83E4-CBAD-45FA-A4D8-156F76683D76}">
      <dgm:prSet phldrT="[文字]" custT="1"/>
      <dgm:spPr/>
      <dgm:t>
        <a:bodyPr/>
        <a:lstStyle/>
        <a:p>
          <a:r>
            <a:rPr kumimoji="1"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基本考選條件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E78A5B-2127-4D47-8873-C62A7419C45F}" type="parTrans" cxnId="{01878901-E845-4342-8379-95D1009EFFF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BDAD9-05F3-45FA-B8F9-3407815A3AF4}" type="sibTrans" cxnId="{01878901-E845-4342-8379-95D1009EFFF9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77C5DD-3281-40CB-9ED1-AAB1A1F45859}">
      <dgm:prSet phldrT="[文字]" custT="1"/>
      <dgm:spPr/>
      <dgm:t>
        <a:bodyPr/>
        <a:lstStyle/>
        <a:p>
          <a:pPr marL="180000" indent="-180000">
            <a:lnSpc>
              <a:spcPts val="2160"/>
            </a:lnSpc>
            <a:spcAft>
              <a:spcPts val="0"/>
            </a:spcAft>
          </a:pP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身高：男性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160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195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公分、女性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155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185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公分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325EF-A429-4AD0-81CA-B4F3CF39E14B}" type="parTrans" cxnId="{D270B8A2-5D6A-4C80-860A-03401EA4838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89A344-4F0C-4AE2-98DA-15A44EF44B9D}" type="sibTrans" cxnId="{D270B8A2-5D6A-4C80-860A-03401EA4838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DCFAB9-3F5C-4434-9B06-1FA631AD9EE7}">
      <dgm:prSet phldrT="[文字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學期間每週六及寒暑假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39061B-560C-4488-8AAC-A133A8A08481}" type="parTrans" cxnId="{3F32CE95-E1D0-4EC2-804D-91601781D7F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F44C8B-2C8A-4AC3-8575-858D964A609F}" type="sibTrans" cxnId="{3F32CE95-E1D0-4EC2-804D-91601781D7F1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BB4709-39E9-40DD-8942-EEDA224063D7}">
      <dgm:prSet phldrT="[文字]" custT="1"/>
      <dgm:spPr/>
      <dgm:t>
        <a:bodyPr/>
        <a:lstStyle/>
        <a:p>
          <a:r>
            <a:rPr kumimoji="1"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上課、受訓時間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45DC03-C704-47F1-9941-BD2B2AA15F79}" type="sibTrans" cxnId="{FB11C29D-29B3-410E-85D3-00851BE35B8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D75479-08DB-4269-8475-56BE6D870493}" type="parTrans" cxnId="{FB11C29D-29B3-410E-85D3-00851BE35B8C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29FFF7-9A7A-417D-AD80-AA559002872C}">
      <dgm:prSet custT="1"/>
      <dgm:spPr/>
      <dgm:t>
        <a:bodyPr/>
        <a:lstStyle/>
        <a:p>
          <a:pPr marL="180000" indent="-180000">
            <a:lnSpc>
              <a:spcPts val="2160"/>
            </a:lnSpc>
            <a:spcAft>
              <a:spcPts val="0"/>
            </a:spcAft>
          </a:pP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BMI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：男性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31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、女性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26</a:t>
          </a:r>
          <a:endParaRPr kumimoji="1"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4A6098-9439-4736-89E4-E0C27AE7011E}" type="parTrans" cxnId="{502A2BD2-55C9-4B99-92FD-6737B2FD5E92}">
      <dgm:prSet/>
      <dgm:spPr/>
      <dgm:t>
        <a:bodyPr/>
        <a:lstStyle/>
        <a:p>
          <a:endParaRPr lang="zh-TW" altLang="en-US"/>
        </a:p>
      </dgm:t>
    </dgm:pt>
    <dgm:pt modelId="{BE65AD65-E21E-42C3-92C7-7BA53C114979}" type="sibTrans" cxnId="{502A2BD2-55C9-4B99-92FD-6737B2FD5E92}">
      <dgm:prSet/>
      <dgm:spPr/>
      <dgm:t>
        <a:bodyPr/>
        <a:lstStyle/>
        <a:p>
          <a:endParaRPr lang="zh-TW" altLang="en-US"/>
        </a:p>
      </dgm:t>
    </dgm:pt>
    <dgm:pt modelId="{BDEA500B-0858-4899-9521-8DD793D1A769}">
      <dgm:prSet phldrT="[文字]" custT="1"/>
      <dgm:spPr/>
      <dgm:t>
        <a:bodyPr/>
        <a:lstStyle/>
        <a:p>
          <a:r>
            <a:rPr kumimoji="1"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招募期程</a:t>
          </a:r>
          <a:endParaRPr kumimoji="1"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E8AFE-48ED-4ACD-95D2-C7DBCEFEBB87}" type="parTrans" cxnId="{76E9F21D-84CA-42C6-816E-F2307B266305}">
      <dgm:prSet/>
      <dgm:spPr/>
      <dgm:t>
        <a:bodyPr/>
        <a:lstStyle/>
        <a:p>
          <a:endParaRPr lang="zh-TW" altLang="en-US"/>
        </a:p>
      </dgm:t>
    </dgm:pt>
    <dgm:pt modelId="{4ECC7412-E30F-4B18-92E6-3A057A3ADC44}" type="sibTrans" cxnId="{76E9F21D-84CA-42C6-816E-F2307B266305}">
      <dgm:prSet/>
      <dgm:spPr/>
      <dgm:t>
        <a:bodyPr/>
        <a:lstStyle/>
        <a:p>
          <a:endParaRPr lang="zh-TW" altLang="en-US"/>
        </a:p>
      </dgm:t>
    </dgm:pt>
    <dgm:pt modelId="{8C72A91E-5B4E-43FA-8524-BFFD0B4A069F}">
      <dgm:prSet custT="1"/>
      <dgm:spPr/>
      <dgm:t>
        <a:bodyPr/>
        <a:lstStyle/>
        <a:p>
          <a:pPr marL="180000" indent="-180000">
            <a:lnSpc>
              <a:spcPts val="2160"/>
            </a:lnSpc>
            <a:spcAft>
              <a:spcPts val="0"/>
            </a:spcAft>
          </a:pP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視力：最佳矯正視力達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0.6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以上，且配鏡總度數在</a:t>
          </a: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600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度以內</a:t>
          </a:r>
          <a:endParaRPr kumimoji="1"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5943BB-E9CB-47D8-8FEF-84E0D0961EEB}" type="parTrans" cxnId="{08B855C5-6E9D-4803-926F-F571BF727EED}">
      <dgm:prSet/>
      <dgm:spPr/>
      <dgm:t>
        <a:bodyPr/>
        <a:lstStyle/>
        <a:p>
          <a:endParaRPr lang="zh-TW" altLang="en-US"/>
        </a:p>
      </dgm:t>
    </dgm:pt>
    <dgm:pt modelId="{E2A626C7-F993-404C-BE77-02C80B4DD00D}" type="sibTrans" cxnId="{08B855C5-6E9D-4803-926F-F571BF727EED}">
      <dgm:prSet/>
      <dgm:spPr/>
      <dgm:t>
        <a:bodyPr/>
        <a:lstStyle/>
        <a:p>
          <a:endParaRPr lang="zh-TW" altLang="en-US"/>
        </a:p>
      </dgm:t>
    </dgm:pt>
    <dgm:pt modelId="{9C167B59-123B-4D7D-B418-91162F2EA0D9}">
      <dgm:prSet phldrT="[文字]" custT="1"/>
      <dgm:spPr/>
      <dgm:t>
        <a:bodyPr/>
        <a:lstStyle/>
        <a:p>
          <a:r>
            <a:rPr kumimoji="1"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特別加分項目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21EF0D-C939-46D7-955C-8F13F55C049E}" type="parTrans" cxnId="{48C47961-DADC-4FCF-AFB3-FF0039BF5695}">
      <dgm:prSet/>
      <dgm:spPr/>
      <dgm:t>
        <a:bodyPr/>
        <a:lstStyle/>
        <a:p>
          <a:endParaRPr lang="zh-TW" altLang="en-US"/>
        </a:p>
      </dgm:t>
    </dgm:pt>
    <dgm:pt modelId="{5CA43494-23D8-4BFD-81CF-9EC40D372921}" type="sibTrans" cxnId="{48C47961-DADC-4FCF-AFB3-FF0039BF5695}">
      <dgm:prSet/>
      <dgm:spPr/>
      <dgm:t>
        <a:bodyPr/>
        <a:lstStyle/>
        <a:p>
          <a:endParaRPr lang="zh-TW" altLang="en-US"/>
        </a:p>
      </dgm:t>
    </dgm:pt>
    <dgm:pt modelId="{8E1AD82E-84C3-4911-ACE4-DFE960D54BB9}">
      <dgm:prSet phldrT="[文字]" custT="1"/>
      <dgm:spPr/>
      <dgm:t>
        <a:bodyPr/>
        <a:lstStyle/>
        <a:p>
          <a:pPr marL="180000" indent="-180000">
            <a:lnSpc>
              <a:spcPts val="1920"/>
            </a:lnSpc>
          </a:pPr>
          <a:r>
            <a:rPr kumimoji="1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kumimoji="1"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大學全民國防教育課程修習合格　　 </a:t>
          </a:r>
          <a:r>
            <a:rPr kumimoji="1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2. 1</a:t>
          </a:r>
          <a:r>
            <a:rPr kumimoji="1"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年內教育部體適能</a:t>
          </a:r>
          <a:r>
            <a:rPr kumimoji="1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kumimoji="1"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項檢測達銅質以上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79BB998-0B12-44F3-A79C-E196820ADA64}" type="parTrans" cxnId="{A9EB5161-F360-46A2-BD6D-753432C54809}">
      <dgm:prSet/>
      <dgm:spPr/>
      <dgm:t>
        <a:bodyPr/>
        <a:lstStyle/>
        <a:p>
          <a:endParaRPr lang="zh-TW" altLang="en-US"/>
        </a:p>
      </dgm:t>
    </dgm:pt>
    <dgm:pt modelId="{741560FA-4343-4E64-89D6-52F537715405}" type="sibTrans" cxnId="{A9EB5161-F360-46A2-BD6D-753432C54809}">
      <dgm:prSet/>
      <dgm:spPr/>
      <dgm:t>
        <a:bodyPr/>
        <a:lstStyle/>
        <a:p>
          <a:endParaRPr lang="zh-TW" altLang="en-US"/>
        </a:p>
      </dgm:t>
    </dgm:pt>
    <dgm:pt modelId="{FC35AA8E-BAA7-4338-9C2A-A35FE01B2AEA}">
      <dgm:prSet custT="1"/>
      <dgm:spPr/>
      <dgm:t>
        <a:bodyPr/>
        <a:lstStyle/>
        <a:p>
          <a:pPr marL="180000" indent="-180000">
            <a:lnSpc>
              <a:spcPts val="1920"/>
            </a:lnSpc>
          </a:pPr>
          <a:r>
            <a:rPr kumimoji="1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kumimoji="1"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以資通電軍為第一志願並具有資訊電子相關證照　　</a:t>
          </a:r>
          <a:r>
            <a:rPr kumimoji="1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4.</a:t>
          </a:r>
          <a:r>
            <a:rPr kumimoji="1"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具英語能力證照</a:t>
          </a:r>
          <a:endParaRPr kumimoji="1"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C7AE4D-C8DB-4B6B-91D1-62041FB4F132}" type="parTrans" cxnId="{FFC78494-F20D-4100-A8A6-179BA91661C6}">
      <dgm:prSet/>
      <dgm:spPr/>
      <dgm:t>
        <a:bodyPr/>
        <a:lstStyle/>
        <a:p>
          <a:endParaRPr lang="zh-TW" altLang="en-US"/>
        </a:p>
      </dgm:t>
    </dgm:pt>
    <dgm:pt modelId="{A02AADA4-38E5-40B8-840A-0D602F500C5F}" type="sibTrans" cxnId="{FFC78494-F20D-4100-A8A6-179BA91661C6}">
      <dgm:prSet/>
      <dgm:spPr/>
      <dgm:t>
        <a:bodyPr/>
        <a:lstStyle/>
        <a:p>
          <a:endParaRPr lang="zh-TW" altLang="en-US"/>
        </a:p>
      </dgm:t>
    </dgm:pt>
    <dgm:pt modelId="{062CE8A5-8E3D-4BA8-96F0-8D78010E936A}">
      <dgm:prSet phldrT="[文字]" custT="1"/>
      <dgm:spPr/>
      <dgm:t>
        <a:bodyPr/>
        <a:lstStyle/>
        <a:p>
          <a:pPr marL="180000" indent="-180000">
            <a:lnSpc>
              <a:spcPts val="2160"/>
            </a:lnSpc>
            <a:spcAft>
              <a:spcPts val="0"/>
            </a:spcAft>
          </a:pPr>
          <a:r>
            <a:rPr kumimoji="1" lang="en-US" alt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18-26</a:t>
          </a:r>
          <a:r>
            <a:rPr kumimoji="1" lang="zh-TW" alt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歲，修讀學士學位四年之一、二年級男、女學生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BF20920-476A-4C41-A023-FED0E2E0C3DA}" type="sibTrans" cxnId="{3FE92FD1-06F2-4388-8C79-E41CDC5D63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F618A7-E0EC-4319-92BC-3F79D4245AF1}" type="parTrans" cxnId="{3FE92FD1-06F2-4388-8C79-E41CDC5D63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F59A44-733A-471D-B85D-BE95A402F188}">
      <dgm:prSet custT="1"/>
      <dgm:spPr/>
      <dgm:t>
        <a:bodyPr/>
        <a:lstStyle/>
        <a:p>
          <a:pPr marL="180000" indent="-180000">
            <a:lnSpc>
              <a:spcPts val="1920"/>
            </a:lnSpc>
          </a:pPr>
          <a:endParaRPr kumimoji="1"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B9313C-599C-4047-8FF3-47BDB2348365}" type="sibTrans" cxnId="{FDC4C28A-2F40-4491-BBC3-B047EAD9B599}">
      <dgm:prSet/>
      <dgm:spPr/>
      <dgm:t>
        <a:bodyPr/>
        <a:lstStyle/>
        <a:p>
          <a:endParaRPr lang="zh-TW" altLang="en-US"/>
        </a:p>
      </dgm:t>
    </dgm:pt>
    <dgm:pt modelId="{A3E5120A-06A1-4EEF-989F-0C929D3FB2BB}" type="parTrans" cxnId="{FDC4C28A-2F40-4491-BBC3-B047EAD9B599}">
      <dgm:prSet/>
      <dgm:spPr/>
      <dgm:t>
        <a:bodyPr/>
        <a:lstStyle/>
        <a:p>
          <a:endParaRPr lang="zh-TW" altLang="en-US"/>
        </a:p>
      </dgm:t>
    </dgm:pt>
    <dgm:pt modelId="{B87FB99D-C380-4AC2-82DA-A7CEE107E172}" type="pres">
      <dgm:prSet presAssocID="{A5533A2E-ADA3-495B-9203-F83518288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5DEB6E-EFCD-434A-80AF-3D8E9A5D3949}" type="pres">
      <dgm:prSet presAssocID="{64F9C45C-84C9-4E61-8B69-B5042CCD28D0}" presName="linNode" presStyleCnt="0"/>
      <dgm:spPr/>
      <dgm:t>
        <a:bodyPr/>
        <a:lstStyle/>
        <a:p>
          <a:endParaRPr lang="zh-TW" altLang="en-US"/>
        </a:p>
      </dgm:t>
    </dgm:pt>
    <dgm:pt modelId="{E924C5E7-2797-4C5D-B17B-0851F18E76AD}" type="pres">
      <dgm:prSet presAssocID="{64F9C45C-84C9-4E61-8B69-B5042CCD28D0}" presName="parentText" presStyleLbl="node1" presStyleIdx="0" presStyleCnt="5" custScaleX="56523" custScaleY="118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0AB88-D7B4-405A-BB5D-1337FB18299B}" type="pres">
      <dgm:prSet presAssocID="{64F9C45C-84C9-4E61-8B69-B5042CCD28D0}" presName="descendantText" presStyleLbl="alignAccFollowNode1" presStyleIdx="0" presStyleCnt="4" custScaleX="97864" custScaleY="142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6B9F5-CA1F-4B89-AD58-29B6E0357BBD}" type="pres">
      <dgm:prSet presAssocID="{9438F1D4-9987-4C0F-9791-E6B769A1D47B}" presName="sp" presStyleCnt="0"/>
      <dgm:spPr/>
      <dgm:t>
        <a:bodyPr/>
        <a:lstStyle/>
        <a:p>
          <a:endParaRPr lang="zh-TW" altLang="en-US"/>
        </a:p>
      </dgm:t>
    </dgm:pt>
    <dgm:pt modelId="{11895F1B-6A36-4B0D-9113-0D892D578E5E}" type="pres">
      <dgm:prSet presAssocID="{5DCC83E4-CBAD-45FA-A4D8-156F76683D76}" presName="linNode" presStyleCnt="0"/>
      <dgm:spPr/>
      <dgm:t>
        <a:bodyPr/>
        <a:lstStyle/>
        <a:p>
          <a:endParaRPr lang="zh-TW" altLang="en-US"/>
        </a:p>
      </dgm:t>
    </dgm:pt>
    <dgm:pt modelId="{847B22B8-70EE-4E62-A680-2A52A3FD7E5C}" type="pres">
      <dgm:prSet presAssocID="{5DCC83E4-CBAD-45FA-A4D8-156F76683D76}" presName="parentText" presStyleLbl="node1" presStyleIdx="1" presStyleCnt="5" custScaleX="57787" custScaleY="260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F9178-13CD-4A00-A596-E2C0DA28293E}" type="pres">
      <dgm:prSet presAssocID="{5DCC83E4-CBAD-45FA-A4D8-156F76683D76}" presName="descendantText" presStyleLbl="alignAccFollowNode1" presStyleIdx="1" presStyleCnt="4" custScaleX="97635" custScaleY="33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CB2E7F-AB00-4C10-8127-02FBF31C4557}" type="pres">
      <dgm:prSet presAssocID="{92DBDAD9-05F3-45FA-B8F9-3407815A3AF4}" presName="sp" presStyleCnt="0"/>
      <dgm:spPr/>
      <dgm:t>
        <a:bodyPr/>
        <a:lstStyle/>
        <a:p>
          <a:endParaRPr lang="zh-TW" altLang="en-US"/>
        </a:p>
      </dgm:t>
    </dgm:pt>
    <dgm:pt modelId="{3F88D133-9148-4DE2-A182-8AE79E928473}" type="pres">
      <dgm:prSet presAssocID="{B1BB4709-39E9-40DD-8942-EEDA224063D7}" presName="linNode" presStyleCnt="0"/>
      <dgm:spPr/>
      <dgm:t>
        <a:bodyPr/>
        <a:lstStyle/>
        <a:p>
          <a:endParaRPr lang="zh-TW" altLang="en-US"/>
        </a:p>
      </dgm:t>
    </dgm:pt>
    <dgm:pt modelId="{E3706AA1-37F6-422C-9094-DAD7F0982D47}" type="pres">
      <dgm:prSet presAssocID="{B1BB4709-39E9-40DD-8942-EEDA224063D7}" presName="parentText" presStyleLbl="node1" presStyleIdx="2" presStyleCnt="5" custScaleX="57786" custScaleY="1347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90073-C7CC-4957-8C52-BC392DBD75A4}" type="pres">
      <dgm:prSet presAssocID="{B1BB4709-39E9-40DD-8942-EEDA224063D7}" presName="descendantText" presStyleLbl="alignAccFollowNode1" presStyleIdx="2" presStyleCnt="4" custScaleX="97864" custScaleY="165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FCD222-CC57-445B-B5D3-5412369A2DD5}" type="pres">
      <dgm:prSet presAssocID="{4745DC03-C704-47F1-9941-BD2B2AA15F79}" presName="sp" presStyleCnt="0"/>
      <dgm:spPr/>
      <dgm:t>
        <a:bodyPr/>
        <a:lstStyle/>
        <a:p>
          <a:endParaRPr lang="zh-TW" altLang="en-US"/>
        </a:p>
      </dgm:t>
    </dgm:pt>
    <dgm:pt modelId="{34813308-54D2-41D6-9331-6343617EC167}" type="pres">
      <dgm:prSet presAssocID="{BDEA500B-0858-4899-9521-8DD793D1A769}" presName="linNode" presStyleCnt="0"/>
      <dgm:spPr/>
      <dgm:t>
        <a:bodyPr/>
        <a:lstStyle/>
        <a:p>
          <a:endParaRPr lang="zh-TW" altLang="en-US"/>
        </a:p>
      </dgm:t>
    </dgm:pt>
    <dgm:pt modelId="{B8E11516-53E6-4A8D-8820-FB1D04D6764A}" type="pres">
      <dgm:prSet presAssocID="{BDEA500B-0858-4899-9521-8DD793D1A769}" presName="parentText" presStyleLbl="node1" presStyleIdx="3" presStyleCnt="5" custScaleX="57636" custScaleY="3618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4F7B0-C131-48B4-804E-C7A423151741}" type="pres">
      <dgm:prSet presAssocID="{4ECC7412-E30F-4B18-92E6-3A057A3ADC44}" presName="sp" presStyleCnt="0"/>
      <dgm:spPr/>
      <dgm:t>
        <a:bodyPr/>
        <a:lstStyle/>
        <a:p>
          <a:endParaRPr lang="zh-TW" altLang="en-US"/>
        </a:p>
      </dgm:t>
    </dgm:pt>
    <dgm:pt modelId="{EFE7F662-0252-4585-9D01-48F5DD729EEE}" type="pres">
      <dgm:prSet presAssocID="{9C167B59-123B-4D7D-B418-91162F2EA0D9}" presName="linNode" presStyleCnt="0"/>
      <dgm:spPr/>
      <dgm:t>
        <a:bodyPr/>
        <a:lstStyle/>
        <a:p>
          <a:endParaRPr lang="zh-TW" altLang="en-US"/>
        </a:p>
      </dgm:t>
    </dgm:pt>
    <dgm:pt modelId="{F4601A43-3AC1-409F-B355-A6CC5AB4D3A1}" type="pres">
      <dgm:prSet presAssocID="{9C167B59-123B-4D7D-B418-91162F2EA0D9}" presName="parentText" presStyleLbl="node1" presStyleIdx="4" presStyleCnt="5" custScaleX="56523" custScaleY="17256" custLinFactNeighborY="-5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5B7582-4FCF-4DF0-AF39-25E80B907298}" type="pres">
      <dgm:prSet presAssocID="{9C167B59-123B-4D7D-B418-91162F2EA0D9}" presName="descendantText" presStyleLbl="alignAccFollowNode1" presStyleIdx="3" presStyleCnt="4" custScaleX="113233" custScaleY="37115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08556F-AF9E-428B-8EAF-85F661FE67A5}" type="presOf" srcId="{9C167B59-123B-4D7D-B418-91162F2EA0D9}" destId="{F4601A43-3AC1-409F-B355-A6CC5AB4D3A1}" srcOrd="0" destOrd="0" presId="urn:microsoft.com/office/officeart/2005/8/layout/vList5"/>
    <dgm:cxn modelId="{8FED2BA8-A02E-4AEF-BA36-30553D1F4C78}" type="presOf" srcId="{B0DCFAB9-3F5C-4434-9B06-1FA631AD9EE7}" destId="{09690073-C7CC-4957-8C52-BC392DBD75A4}" srcOrd="0" destOrd="0" presId="urn:microsoft.com/office/officeart/2005/8/layout/vList5"/>
    <dgm:cxn modelId="{CF7655AD-9BE4-4683-A66D-7EE344D92CFD}" type="presOf" srcId="{B1BB4709-39E9-40DD-8942-EEDA224063D7}" destId="{E3706AA1-37F6-422C-9094-DAD7F0982D47}" srcOrd="0" destOrd="0" presId="urn:microsoft.com/office/officeart/2005/8/layout/vList5"/>
    <dgm:cxn modelId="{6EE706D3-4E53-46EB-A5CB-B8B513346608}" type="presOf" srcId="{FC35AA8E-BAA7-4338-9C2A-A35FE01B2AEA}" destId="{BA5B7582-4FCF-4DF0-AF39-25E80B907298}" srcOrd="0" destOrd="1" presId="urn:microsoft.com/office/officeart/2005/8/layout/vList5"/>
    <dgm:cxn modelId="{48C47961-DADC-4FCF-AFB3-FF0039BF5695}" srcId="{A5533A2E-ADA3-495B-9203-F835182887EB}" destId="{9C167B59-123B-4D7D-B418-91162F2EA0D9}" srcOrd="4" destOrd="0" parTransId="{A821EF0D-C939-46D7-955C-8F13F55C049E}" sibTransId="{5CA43494-23D8-4BFD-81CF-9EC40D372921}"/>
    <dgm:cxn modelId="{FDC4C28A-2F40-4491-BBC3-B047EAD9B599}" srcId="{FC35AA8E-BAA7-4338-9C2A-A35FE01B2AEA}" destId="{1EF59A44-733A-471D-B85D-BE95A402F188}" srcOrd="0" destOrd="0" parTransId="{A3E5120A-06A1-4EEF-989F-0C929D3FB2BB}" sibTransId="{60B9313C-599C-4047-8FF3-47BDB2348365}"/>
    <dgm:cxn modelId="{0EE9A164-9527-4ABA-AC6D-25B043D0D1D4}" type="presOf" srcId="{4D29FFF7-9A7A-417D-AD80-AA559002872C}" destId="{E7CF9178-13CD-4A00-A596-E2C0DA28293E}" srcOrd="0" destOrd="1" presId="urn:microsoft.com/office/officeart/2005/8/layout/vList5"/>
    <dgm:cxn modelId="{3BC968B1-8FE6-4F44-B9BD-C1184464C40B}" type="presOf" srcId="{A5533A2E-ADA3-495B-9203-F835182887EB}" destId="{B87FB99D-C380-4AC2-82DA-A7CEE107E172}" srcOrd="0" destOrd="0" presId="urn:microsoft.com/office/officeart/2005/8/layout/vList5"/>
    <dgm:cxn modelId="{08B855C5-6E9D-4803-926F-F571BF727EED}" srcId="{5DCC83E4-CBAD-45FA-A4D8-156F76683D76}" destId="{8C72A91E-5B4E-43FA-8524-BFFD0B4A069F}" srcOrd="2" destOrd="0" parTransId="{355943BB-E9CB-47D8-8FEF-84E0D0961EEB}" sibTransId="{E2A626C7-F993-404C-BE77-02C80B4DD00D}"/>
    <dgm:cxn modelId="{AF8339EE-EDB3-4C2B-8F6A-B6BE3B873CB4}" type="presOf" srcId="{8E1AD82E-84C3-4911-ACE4-DFE960D54BB9}" destId="{BA5B7582-4FCF-4DF0-AF39-25E80B907298}" srcOrd="0" destOrd="0" presId="urn:microsoft.com/office/officeart/2005/8/layout/vList5"/>
    <dgm:cxn modelId="{76E9F21D-84CA-42C6-816E-F2307B266305}" srcId="{A5533A2E-ADA3-495B-9203-F835182887EB}" destId="{BDEA500B-0858-4899-9521-8DD793D1A769}" srcOrd="3" destOrd="0" parTransId="{9B2E8AFE-48ED-4ACD-95D2-C7DBCEFEBB87}" sibTransId="{4ECC7412-E30F-4B18-92E6-3A057A3ADC44}"/>
    <dgm:cxn modelId="{3FE92FD1-06F2-4388-8C79-E41CDC5D6304}" srcId="{64F9C45C-84C9-4E61-8B69-B5042CCD28D0}" destId="{062CE8A5-8E3D-4BA8-96F0-8D78010E936A}" srcOrd="0" destOrd="0" parTransId="{4AF618A7-E0EC-4319-92BC-3F79D4245AF1}" sibTransId="{3BF20920-476A-4C41-A023-FED0E2E0C3DA}"/>
    <dgm:cxn modelId="{03EC555C-BAC8-49A8-9C30-72F843AE73FF}" type="presOf" srcId="{1EF59A44-733A-471D-B85D-BE95A402F188}" destId="{BA5B7582-4FCF-4DF0-AF39-25E80B907298}" srcOrd="0" destOrd="2" presId="urn:microsoft.com/office/officeart/2005/8/layout/vList5"/>
    <dgm:cxn modelId="{7C347AC8-46E0-4CB9-8BAE-5A11316C52C5}" type="presOf" srcId="{8C72A91E-5B4E-43FA-8524-BFFD0B4A069F}" destId="{E7CF9178-13CD-4A00-A596-E2C0DA28293E}" srcOrd="0" destOrd="2" presId="urn:microsoft.com/office/officeart/2005/8/layout/vList5"/>
    <dgm:cxn modelId="{5FFAA1B3-EEE3-4EA5-8885-7E84C64C9E0F}" type="presOf" srcId="{5DCC83E4-CBAD-45FA-A4D8-156F76683D76}" destId="{847B22B8-70EE-4E62-A680-2A52A3FD7E5C}" srcOrd="0" destOrd="0" presId="urn:microsoft.com/office/officeart/2005/8/layout/vList5"/>
    <dgm:cxn modelId="{F8E0BD24-DC19-4598-BFA0-5C7C01B9904A}" type="presOf" srcId="{64F9C45C-84C9-4E61-8B69-B5042CCD28D0}" destId="{E924C5E7-2797-4C5D-B17B-0851F18E76AD}" srcOrd="0" destOrd="0" presId="urn:microsoft.com/office/officeart/2005/8/layout/vList5"/>
    <dgm:cxn modelId="{A9EB5161-F360-46A2-BD6D-753432C54809}" srcId="{9C167B59-123B-4D7D-B418-91162F2EA0D9}" destId="{8E1AD82E-84C3-4911-ACE4-DFE960D54BB9}" srcOrd="0" destOrd="0" parTransId="{679BB998-0B12-44F3-A79C-E196820ADA64}" sibTransId="{741560FA-4343-4E64-89D6-52F537715405}"/>
    <dgm:cxn modelId="{CDA9C7E0-2A07-4863-8951-5D556F1ED55B}" type="presOf" srcId="{062CE8A5-8E3D-4BA8-96F0-8D78010E936A}" destId="{1D40AB88-D7B4-405A-BB5D-1337FB18299B}" srcOrd="0" destOrd="0" presId="urn:microsoft.com/office/officeart/2005/8/layout/vList5"/>
    <dgm:cxn modelId="{01878901-E845-4342-8379-95D1009EFFF9}" srcId="{A5533A2E-ADA3-495B-9203-F835182887EB}" destId="{5DCC83E4-CBAD-45FA-A4D8-156F76683D76}" srcOrd="1" destOrd="0" parTransId="{26E78A5B-2127-4D47-8873-C62A7419C45F}" sibTransId="{92DBDAD9-05F3-45FA-B8F9-3407815A3AF4}"/>
    <dgm:cxn modelId="{502A2BD2-55C9-4B99-92FD-6737B2FD5E92}" srcId="{5DCC83E4-CBAD-45FA-A4D8-156F76683D76}" destId="{4D29FFF7-9A7A-417D-AD80-AA559002872C}" srcOrd="1" destOrd="0" parTransId="{774A6098-9439-4736-89E4-E0C27AE7011E}" sibTransId="{BE65AD65-E21E-42C3-92C7-7BA53C114979}"/>
    <dgm:cxn modelId="{3F32CE95-E1D0-4EC2-804D-91601781D7F1}" srcId="{B1BB4709-39E9-40DD-8942-EEDA224063D7}" destId="{B0DCFAB9-3F5C-4434-9B06-1FA631AD9EE7}" srcOrd="0" destOrd="0" parTransId="{E939061B-560C-4488-8AAC-A133A8A08481}" sibTransId="{9EF44C8B-2C8A-4AC3-8575-858D964A609F}"/>
    <dgm:cxn modelId="{FFC78494-F20D-4100-A8A6-179BA91661C6}" srcId="{9C167B59-123B-4D7D-B418-91162F2EA0D9}" destId="{FC35AA8E-BAA7-4338-9C2A-A35FE01B2AEA}" srcOrd="1" destOrd="0" parTransId="{63C7AE4D-C8DB-4B6B-91D1-62041FB4F132}" sibTransId="{A02AADA4-38E5-40B8-840A-0D602F500C5F}"/>
    <dgm:cxn modelId="{FB11C29D-29B3-410E-85D3-00851BE35B8C}" srcId="{A5533A2E-ADA3-495B-9203-F835182887EB}" destId="{B1BB4709-39E9-40DD-8942-EEDA224063D7}" srcOrd="2" destOrd="0" parTransId="{7DD75479-08DB-4269-8475-56BE6D870493}" sibTransId="{4745DC03-C704-47F1-9941-BD2B2AA15F79}"/>
    <dgm:cxn modelId="{3EFD1096-C3C2-41B6-AAF1-EA3D0CB70206}" type="presOf" srcId="{BDEA500B-0858-4899-9521-8DD793D1A769}" destId="{B8E11516-53E6-4A8D-8820-FB1D04D6764A}" srcOrd="0" destOrd="0" presId="urn:microsoft.com/office/officeart/2005/8/layout/vList5"/>
    <dgm:cxn modelId="{D270B8A2-5D6A-4C80-860A-03401EA48385}" srcId="{5DCC83E4-CBAD-45FA-A4D8-156F76683D76}" destId="{B877C5DD-3281-40CB-9ED1-AAB1A1F45859}" srcOrd="0" destOrd="0" parTransId="{EFA325EF-A429-4AD0-81CA-B4F3CF39E14B}" sibTransId="{E389A344-4F0C-4AE2-98DA-15A44EF44B9D}"/>
    <dgm:cxn modelId="{36C8673C-AE32-4D6F-A630-8FEA13DBACB8}" srcId="{A5533A2E-ADA3-495B-9203-F835182887EB}" destId="{64F9C45C-84C9-4E61-8B69-B5042CCD28D0}" srcOrd="0" destOrd="0" parTransId="{FDEEFE7D-8781-4D5E-8408-544DC2656FEF}" sibTransId="{9438F1D4-9987-4C0F-9791-E6B769A1D47B}"/>
    <dgm:cxn modelId="{5891D7B2-BF39-40BB-87C7-EBFD854BE30B}" type="presOf" srcId="{B877C5DD-3281-40CB-9ED1-AAB1A1F45859}" destId="{E7CF9178-13CD-4A00-A596-E2C0DA28293E}" srcOrd="0" destOrd="0" presId="urn:microsoft.com/office/officeart/2005/8/layout/vList5"/>
    <dgm:cxn modelId="{007C8000-6224-4CA9-BB44-B22B663B17B7}" type="presParOf" srcId="{B87FB99D-C380-4AC2-82DA-A7CEE107E172}" destId="{AF5DEB6E-EFCD-434A-80AF-3D8E9A5D3949}" srcOrd="0" destOrd="0" presId="urn:microsoft.com/office/officeart/2005/8/layout/vList5"/>
    <dgm:cxn modelId="{9AF35746-3650-4F6F-A8A4-26433C1EEEC6}" type="presParOf" srcId="{AF5DEB6E-EFCD-434A-80AF-3D8E9A5D3949}" destId="{E924C5E7-2797-4C5D-B17B-0851F18E76AD}" srcOrd="0" destOrd="0" presId="urn:microsoft.com/office/officeart/2005/8/layout/vList5"/>
    <dgm:cxn modelId="{8ECE7A4A-B3DB-49F1-87EB-4536BC6DE991}" type="presParOf" srcId="{AF5DEB6E-EFCD-434A-80AF-3D8E9A5D3949}" destId="{1D40AB88-D7B4-405A-BB5D-1337FB18299B}" srcOrd="1" destOrd="0" presId="urn:microsoft.com/office/officeart/2005/8/layout/vList5"/>
    <dgm:cxn modelId="{2CD8F58C-E78F-4474-BA5D-6D03C3D65872}" type="presParOf" srcId="{B87FB99D-C380-4AC2-82DA-A7CEE107E172}" destId="{D926B9F5-CA1F-4B89-AD58-29B6E0357BBD}" srcOrd="1" destOrd="0" presId="urn:microsoft.com/office/officeart/2005/8/layout/vList5"/>
    <dgm:cxn modelId="{987D4E8A-5B30-48FD-8BD6-3CBDA3806AEA}" type="presParOf" srcId="{B87FB99D-C380-4AC2-82DA-A7CEE107E172}" destId="{11895F1B-6A36-4B0D-9113-0D892D578E5E}" srcOrd="2" destOrd="0" presId="urn:microsoft.com/office/officeart/2005/8/layout/vList5"/>
    <dgm:cxn modelId="{28F12E29-77C2-460A-86B2-EAF4F74EE386}" type="presParOf" srcId="{11895F1B-6A36-4B0D-9113-0D892D578E5E}" destId="{847B22B8-70EE-4E62-A680-2A52A3FD7E5C}" srcOrd="0" destOrd="0" presId="urn:microsoft.com/office/officeart/2005/8/layout/vList5"/>
    <dgm:cxn modelId="{B37558F8-EBAD-4430-9871-E8B09CB2A1DD}" type="presParOf" srcId="{11895F1B-6A36-4B0D-9113-0D892D578E5E}" destId="{E7CF9178-13CD-4A00-A596-E2C0DA28293E}" srcOrd="1" destOrd="0" presId="urn:microsoft.com/office/officeart/2005/8/layout/vList5"/>
    <dgm:cxn modelId="{30715D7D-C36A-469A-8A68-056A47964BEE}" type="presParOf" srcId="{B87FB99D-C380-4AC2-82DA-A7CEE107E172}" destId="{D9CB2E7F-AB00-4C10-8127-02FBF31C4557}" srcOrd="3" destOrd="0" presId="urn:microsoft.com/office/officeart/2005/8/layout/vList5"/>
    <dgm:cxn modelId="{CCE77322-0CEF-4633-B4B0-C61CBE5DC74A}" type="presParOf" srcId="{B87FB99D-C380-4AC2-82DA-A7CEE107E172}" destId="{3F88D133-9148-4DE2-A182-8AE79E928473}" srcOrd="4" destOrd="0" presId="urn:microsoft.com/office/officeart/2005/8/layout/vList5"/>
    <dgm:cxn modelId="{973E9F1C-736A-4C0C-ACB8-4D2692AF30B7}" type="presParOf" srcId="{3F88D133-9148-4DE2-A182-8AE79E928473}" destId="{E3706AA1-37F6-422C-9094-DAD7F0982D47}" srcOrd="0" destOrd="0" presId="urn:microsoft.com/office/officeart/2005/8/layout/vList5"/>
    <dgm:cxn modelId="{0B30FCFA-0498-4CFA-BC02-FCC6D6696B04}" type="presParOf" srcId="{3F88D133-9148-4DE2-A182-8AE79E928473}" destId="{09690073-C7CC-4957-8C52-BC392DBD75A4}" srcOrd="1" destOrd="0" presId="urn:microsoft.com/office/officeart/2005/8/layout/vList5"/>
    <dgm:cxn modelId="{94EFB767-284A-41E7-9E3E-6F7405F52EB7}" type="presParOf" srcId="{B87FB99D-C380-4AC2-82DA-A7CEE107E172}" destId="{A1FCD222-CC57-445B-B5D3-5412369A2DD5}" srcOrd="5" destOrd="0" presId="urn:microsoft.com/office/officeart/2005/8/layout/vList5"/>
    <dgm:cxn modelId="{9BDA2C17-EBBA-4275-94CF-4935C3771657}" type="presParOf" srcId="{B87FB99D-C380-4AC2-82DA-A7CEE107E172}" destId="{34813308-54D2-41D6-9331-6343617EC167}" srcOrd="6" destOrd="0" presId="urn:microsoft.com/office/officeart/2005/8/layout/vList5"/>
    <dgm:cxn modelId="{2BD74D21-9A21-4881-A77B-6D3F830FEFBB}" type="presParOf" srcId="{34813308-54D2-41D6-9331-6343617EC167}" destId="{B8E11516-53E6-4A8D-8820-FB1D04D6764A}" srcOrd="0" destOrd="0" presId="urn:microsoft.com/office/officeart/2005/8/layout/vList5"/>
    <dgm:cxn modelId="{35ECF4FF-0DAD-4CDF-AFEC-2EC1B5825567}" type="presParOf" srcId="{B87FB99D-C380-4AC2-82DA-A7CEE107E172}" destId="{4824F7B0-C131-48B4-804E-C7A423151741}" srcOrd="7" destOrd="0" presId="urn:microsoft.com/office/officeart/2005/8/layout/vList5"/>
    <dgm:cxn modelId="{4F9C1F48-BEFF-4908-8DC7-4C41EB602E3B}" type="presParOf" srcId="{B87FB99D-C380-4AC2-82DA-A7CEE107E172}" destId="{EFE7F662-0252-4585-9D01-48F5DD729EEE}" srcOrd="8" destOrd="0" presId="urn:microsoft.com/office/officeart/2005/8/layout/vList5"/>
    <dgm:cxn modelId="{F26F93DA-BD6E-4FAE-894A-E8BA364BF6BD}" type="presParOf" srcId="{EFE7F662-0252-4585-9D01-48F5DD729EEE}" destId="{F4601A43-3AC1-409F-B355-A6CC5AB4D3A1}" srcOrd="0" destOrd="0" presId="urn:microsoft.com/office/officeart/2005/8/layout/vList5"/>
    <dgm:cxn modelId="{03AEAF91-9BF5-42F9-97BA-187B0968300E}" type="presParOf" srcId="{EFE7F662-0252-4585-9D01-48F5DD729EEE}" destId="{BA5B7582-4FCF-4DF0-AF39-25E80B9072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AB88-D7B4-405A-BB5D-1337FB18299B}">
      <dsp:nvSpPr>
        <dsp:cNvPr id="0" name=""/>
        <dsp:cNvSpPr/>
      </dsp:nvSpPr>
      <dsp:spPr>
        <a:xfrm rot="5400000">
          <a:off x="6450637" y="-3167235"/>
          <a:ext cx="933489" cy="734047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在校生：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en-US" altLang="zh-TW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延畢生：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</a:p>
      </dsp:txBody>
      <dsp:txXfrm rot="-5400000">
        <a:off x="3247143" y="81828"/>
        <a:ext cx="7294909" cy="842351"/>
      </dsp:txXfrm>
    </dsp:sp>
    <dsp:sp modelId="{E924C5E7-2797-4C5D-B17B-0851F18E76AD}">
      <dsp:nvSpPr>
        <dsp:cNvPr id="0" name=""/>
        <dsp:cNvSpPr/>
      </dsp:nvSpPr>
      <dsp:spPr>
        <a:xfrm>
          <a:off x="830098" y="795"/>
          <a:ext cx="2417045" cy="10044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就學貸款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9130" y="49827"/>
        <a:ext cx="2318981" cy="906352"/>
      </dsp:txXfrm>
    </dsp:sp>
    <dsp:sp modelId="{E7CF9178-13CD-4A00-A596-E2C0DA28293E}">
      <dsp:nvSpPr>
        <dsp:cNvPr id="0" name=""/>
        <dsp:cNvSpPr/>
      </dsp:nvSpPr>
      <dsp:spPr>
        <a:xfrm rot="5400000">
          <a:off x="6585778" y="-2129614"/>
          <a:ext cx="700368" cy="734047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辦理時間：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265724" y="1224629"/>
        <a:ext cx="7306289" cy="631990"/>
      </dsp:txXfrm>
    </dsp:sp>
    <dsp:sp modelId="{847B22B8-70EE-4E62-A680-2A52A3FD7E5C}">
      <dsp:nvSpPr>
        <dsp:cNvPr id="0" name=""/>
        <dsp:cNvSpPr/>
      </dsp:nvSpPr>
      <dsp:spPr>
        <a:xfrm>
          <a:off x="830098" y="1191414"/>
          <a:ext cx="2435625" cy="698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學雜費減免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4192" y="1225508"/>
        <a:ext cx="2367437" cy="630232"/>
      </dsp:txXfrm>
    </dsp:sp>
    <dsp:sp modelId="{09690073-C7CC-4957-8C52-BC392DBD75A4}">
      <dsp:nvSpPr>
        <dsp:cNvPr id="0" name=""/>
        <dsp:cNvSpPr/>
      </dsp:nvSpPr>
      <dsp:spPr>
        <a:xfrm rot="5400000">
          <a:off x="6628148" y="-1253190"/>
          <a:ext cx="682024" cy="734047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辦理時間：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298921" y="2109331"/>
        <a:ext cx="7307184" cy="615436"/>
      </dsp:txXfrm>
    </dsp:sp>
    <dsp:sp modelId="{E3706AA1-37F6-422C-9094-DAD7F0982D47}">
      <dsp:nvSpPr>
        <dsp:cNvPr id="0" name=""/>
        <dsp:cNvSpPr/>
      </dsp:nvSpPr>
      <dsp:spPr>
        <a:xfrm>
          <a:off x="830098" y="2077637"/>
          <a:ext cx="2468823" cy="6788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弱勢助學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63235" y="2110774"/>
        <a:ext cx="2402549" cy="612549"/>
      </dsp:txXfrm>
    </dsp:sp>
    <dsp:sp modelId="{01C4E7FF-7F69-4C1E-9003-7AD8BAA20A54}">
      <dsp:nvSpPr>
        <dsp:cNvPr id="0" name=""/>
        <dsp:cNvSpPr/>
      </dsp:nvSpPr>
      <dsp:spPr>
        <a:xfrm rot="5400000">
          <a:off x="6542256" y="-259620"/>
          <a:ext cx="820693" cy="734047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辦時時間：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</a:t>
          </a:r>
          <a:r>
            <a:rPr lang="zh-TW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282364" y="3040335"/>
        <a:ext cx="7300415" cy="740567"/>
      </dsp:txXfrm>
    </dsp:sp>
    <dsp:sp modelId="{5681CFAE-6CE8-466C-AEF2-AAA75F9DAC7B}">
      <dsp:nvSpPr>
        <dsp:cNvPr id="0" name=""/>
        <dsp:cNvSpPr/>
      </dsp:nvSpPr>
      <dsp:spPr>
        <a:xfrm>
          <a:off x="830098" y="2943289"/>
          <a:ext cx="2452265" cy="934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教育部學產基金低收入助學金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75724" y="2988915"/>
        <a:ext cx="2361013" cy="843408"/>
      </dsp:txXfrm>
    </dsp:sp>
    <dsp:sp modelId="{BF1B6EE7-5021-45C2-B2BE-C4874B364029}">
      <dsp:nvSpPr>
        <dsp:cNvPr id="0" name=""/>
        <dsp:cNvSpPr/>
      </dsp:nvSpPr>
      <dsp:spPr>
        <a:xfrm rot="5400000">
          <a:off x="6507114" y="827445"/>
          <a:ext cx="852907" cy="734047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-228600" algn="l" defTabSz="1066800" rtl="0" eaLnBrk="1" latinLnBrk="0" hangingPunct="1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110-1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寒假期間，學生獲獎收件至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止。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263329" y="4112866"/>
        <a:ext cx="7298843" cy="769637"/>
      </dsp:txXfrm>
    </dsp:sp>
    <dsp:sp modelId="{DE113935-700C-4211-9DD1-F7E3206001CD}">
      <dsp:nvSpPr>
        <dsp:cNvPr id="0" name=""/>
        <dsp:cNvSpPr/>
      </dsp:nvSpPr>
      <dsp:spPr>
        <a:xfrm>
          <a:off x="830098" y="4063177"/>
          <a:ext cx="2433231" cy="869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algn="ctr" defTabSz="1066800" rtl="0" eaLnBrk="1" latinLnBrk="0" hangingPunct="1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學生參加</a:t>
          </a: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校外競賽獲獎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72520" y="4105599"/>
        <a:ext cx="2348387" cy="784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0F2E-8C5C-46C5-9181-C4B40EE38834}">
      <dsp:nvSpPr>
        <dsp:cNvPr id="0" name=""/>
        <dsp:cNvSpPr/>
      </dsp:nvSpPr>
      <dsp:spPr>
        <a:xfrm rot="10800000">
          <a:off x="962076" y="715"/>
          <a:ext cx="3227851" cy="7327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7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生活輔導</a:t>
          </a:r>
          <a:endParaRPr lang="zh-TW" altLang="en-US" sz="2800" b="1" kern="1200" dirty="0"/>
        </a:p>
      </dsp:txBody>
      <dsp:txXfrm rot="10800000">
        <a:off x="1145253" y="715"/>
        <a:ext cx="3044674" cy="732710"/>
      </dsp:txXfrm>
    </dsp:sp>
    <dsp:sp modelId="{EE0B0221-645A-4590-921A-9B7608B19A94}">
      <dsp:nvSpPr>
        <dsp:cNvPr id="0" name=""/>
        <dsp:cNvSpPr/>
      </dsp:nvSpPr>
      <dsp:spPr>
        <a:xfrm>
          <a:off x="613024" y="716"/>
          <a:ext cx="731993" cy="7319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0F2E-8C5C-46C5-9181-C4B40EE38834}">
      <dsp:nvSpPr>
        <dsp:cNvPr id="0" name=""/>
        <dsp:cNvSpPr/>
      </dsp:nvSpPr>
      <dsp:spPr>
        <a:xfrm rot="10800000">
          <a:off x="962076" y="715"/>
          <a:ext cx="3227851" cy="7327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7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菸害防制</a:t>
          </a:r>
          <a:endParaRPr lang="zh-TW" altLang="en-US" sz="2800" b="1" kern="1200" dirty="0"/>
        </a:p>
      </dsp:txBody>
      <dsp:txXfrm rot="10800000">
        <a:off x="1145253" y="715"/>
        <a:ext cx="3044674" cy="732710"/>
      </dsp:txXfrm>
    </dsp:sp>
    <dsp:sp modelId="{EE0B0221-645A-4590-921A-9B7608B19A94}">
      <dsp:nvSpPr>
        <dsp:cNvPr id="0" name=""/>
        <dsp:cNvSpPr/>
      </dsp:nvSpPr>
      <dsp:spPr>
        <a:xfrm>
          <a:off x="613024" y="716"/>
          <a:ext cx="731993" cy="7319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AB88-D7B4-405A-BB5D-1337FB18299B}">
      <dsp:nvSpPr>
        <dsp:cNvPr id="0" name=""/>
        <dsp:cNvSpPr/>
      </dsp:nvSpPr>
      <dsp:spPr>
        <a:xfrm rot="5400000">
          <a:off x="4604352" y="-2168181"/>
          <a:ext cx="1420850" cy="575722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-182563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騎乘機車要戴安全帽。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82563" lvl="1" indent="-182563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不可酒後開車或騎機車。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82563" lvl="1" indent="-182563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行車注意交通規則。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82563" lvl="1" indent="-182563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參加活動不要熬夜及長途駕車。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436165" y="69366"/>
        <a:ext cx="5687865" cy="1282130"/>
      </dsp:txXfrm>
    </dsp:sp>
    <dsp:sp modelId="{E924C5E7-2797-4C5D-B17B-0851F18E76AD}">
      <dsp:nvSpPr>
        <dsp:cNvPr id="0" name=""/>
        <dsp:cNvSpPr/>
      </dsp:nvSpPr>
      <dsp:spPr>
        <a:xfrm>
          <a:off x="756483" y="7572"/>
          <a:ext cx="1679681" cy="14057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交通安全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25104" y="76193"/>
        <a:ext cx="1542439" cy="1268475"/>
      </dsp:txXfrm>
    </dsp:sp>
    <dsp:sp modelId="{E7CF9178-13CD-4A00-A596-E2C0DA28293E}">
      <dsp:nvSpPr>
        <dsp:cNvPr id="0" name=""/>
        <dsp:cNvSpPr/>
      </dsp:nvSpPr>
      <dsp:spPr>
        <a:xfrm rot="5400000">
          <a:off x="4668722" y="-588754"/>
          <a:ext cx="1327085" cy="575722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防範一氧化碳中毒：使用瓦斯熱水器沐浴及瓦斯爐煮食時，特需注意室內空氣流通。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注意人身安全：夜間返回租屋處或行經偏僻昏暗巷道時，應小心有無不明人士跟蹤尾隨。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453653" y="1691098"/>
        <a:ext cx="5692442" cy="1197519"/>
      </dsp:txXfrm>
    </dsp:sp>
    <dsp:sp modelId="{847B22B8-70EE-4E62-A680-2A52A3FD7E5C}">
      <dsp:nvSpPr>
        <dsp:cNvPr id="0" name=""/>
        <dsp:cNvSpPr/>
      </dsp:nvSpPr>
      <dsp:spPr>
        <a:xfrm>
          <a:off x="756483" y="1610020"/>
          <a:ext cx="1697168" cy="13596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賃居安全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22857" y="1676394"/>
        <a:ext cx="1564420" cy="1226926"/>
      </dsp:txXfrm>
    </dsp:sp>
    <dsp:sp modelId="{09690073-C7CC-4957-8C52-BC392DBD75A4}">
      <dsp:nvSpPr>
        <dsp:cNvPr id="0" name=""/>
        <dsp:cNvSpPr/>
      </dsp:nvSpPr>
      <dsp:spPr>
        <a:xfrm rot="5400000">
          <a:off x="4539701" y="1101114"/>
          <a:ext cx="1641733" cy="575722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注意職場陷阱及詐騙事件。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注意工作場合的危安因素，包括人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老闆、同事之品德操守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、事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工作性質與內容是否正當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、時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工作時數與時段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、地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工作地點及使用器械</a:t>
          </a:r>
          <a:r>
            <a:rPr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等</a:t>
          </a:r>
          <a:r>
            <a:rPr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481956" y="3239003"/>
        <a:ext cx="5677082" cy="1481447"/>
      </dsp:txXfrm>
    </dsp:sp>
    <dsp:sp modelId="{E3706AA1-37F6-422C-9094-DAD7F0982D47}">
      <dsp:nvSpPr>
        <dsp:cNvPr id="0" name=""/>
        <dsp:cNvSpPr/>
      </dsp:nvSpPr>
      <dsp:spPr>
        <a:xfrm>
          <a:off x="756483" y="3186674"/>
          <a:ext cx="1725472" cy="15861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工讀安全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33910" y="3264101"/>
        <a:ext cx="1570618" cy="1431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0F2E-8C5C-46C5-9181-C4B40EE38834}">
      <dsp:nvSpPr>
        <dsp:cNvPr id="0" name=""/>
        <dsp:cNvSpPr/>
      </dsp:nvSpPr>
      <dsp:spPr>
        <a:xfrm rot="10800000">
          <a:off x="962076" y="715"/>
          <a:ext cx="3227851" cy="7327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7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校園安全</a:t>
          </a:r>
          <a:endParaRPr lang="zh-TW" altLang="en-US" sz="2800" b="1" kern="1200" dirty="0"/>
        </a:p>
      </dsp:txBody>
      <dsp:txXfrm rot="10800000">
        <a:off x="1145253" y="715"/>
        <a:ext cx="3044674" cy="732710"/>
      </dsp:txXfrm>
    </dsp:sp>
    <dsp:sp modelId="{EE0B0221-645A-4590-921A-9B7608B19A94}">
      <dsp:nvSpPr>
        <dsp:cNvPr id="0" name=""/>
        <dsp:cNvSpPr/>
      </dsp:nvSpPr>
      <dsp:spPr>
        <a:xfrm>
          <a:off x="613024" y="716"/>
          <a:ext cx="731993" cy="7319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0F2E-8C5C-46C5-9181-C4B40EE38834}">
      <dsp:nvSpPr>
        <dsp:cNvPr id="0" name=""/>
        <dsp:cNvSpPr/>
      </dsp:nvSpPr>
      <dsp:spPr>
        <a:xfrm rot="10800000">
          <a:off x="1013757" y="0"/>
          <a:ext cx="5606533" cy="703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8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/>
            <a:t>ROTC</a:t>
          </a:r>
          <a:r>
            <a:rPr lang="zh-TW" altLang="en-US" sz="3200" b="1" kern="1200" dirty="0" smtClean="0"/>
            <a:t>大學儲備軍官訓練團</a:t>
          </a:r>
          <a:endParaRPr lang="zh-TW" altLang="en-US" sz="3200" b="1" kern="1200" dirty="0"/>
        </a:p>
      </dsp:txBody>
      <dsp:txXfrm rot="10800000">
        <a:off x="1189607" y="0"/>
        <a:ext cx="5430683" cy="703401"/>
      </dsp:txXfrm>
    </dsp:sp>
    <dsp:sp modelId="{EE0B0221-645A-4590-921A-9B7608B19A94}">
      <dsp:nvSpPr>
        <dsp:cNvPr id="0" name=""/>
        <dsp:cNvSpPr/>
      </dsp:nvSpPr>
      <dsp:spPr>
        <a:xfrm>
          <a:off x="724595" y="0"/>
          <a:ext cx="702712" cy="7027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0F2E-8C5C-46C5-9181-C4B40EE38834}">
      <dsp:nvSpPr>
        <dsp:cNvPr id="0" name=""/>
        <dsp:cNvSpPr/>
      </dsp:nvSpPr>
      <dsp:spPr>
        <a:xfrm rot="10800000">
          <a:off x="1013757" y="0"/>
          <a:ext cx="5606533" cy="703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8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/>
            <a:t>ROTC</a:t>
          </a:r>
          <a:r>
            <a:rPr lang="zh-TW" altLang="en-US" sz="3200" b="1" kern="1200" dirty="0" smtClean="0"/>
            <a:t>大學儲備軍官訓練團</a:t>
          </a:r>
          <a:endParaRPr lang="zh-TW" altLang="en-US" sz="3200" b="1" kern="1200" dirty="0"/>
        </a:p>
      </dsp:txBody>
      <dsp:txXfrm rot="10800000">
        <a:off x="1189607" y="0"/>
        <a:ext cx="5430683" cy="703401"/>
      </dsp:txXfrm>
    </dsp:sp>
    <dsp:sp modelId="{EE0B0221-645A-4590-921A-9B7608B19A94}">
      <dsp:nvSpPr>
        <dsp:cNvPr id="0" name=""/>
        <dsp:cNvSpPr/>
      </dsp:nvSpPr>
      <dsp:spPr>
        <a:xfrm>
          <a:off x="724595" y="0"/>
          <a:ext cx="702712" cy="7027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AB88-D7B4-405A-BB5D-1337FB18299B}">
      <dsp:nvSpPr>
        <dsp:cNvPr id="0" name=""/>
        <dsp:cNvSpPr/>
      </dsp:nvSpPr>
      <dsp:spPr>
        <a:xfrm rot="5400000">
          <a:off x="6689100" y="-3694711"/>
          <a:ext cx="409479" cy="781419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18-26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歲，修讀學士學位四年之一、二年級男、女學生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986743" y="27635"/>
        <a:ext cx="7794206" cy="369501"/>
      </dsp:txXfrm>
    </dsp:sp>
    <dsp:sp modelId="{E924C5E7-2797-4C5D-B17B-0851F18E76AD}">
      <dsp:nvSpPr>
        <dsp:cNvPr id="0" name=""/>
        <dsp:cNvSpPr/>
      </dsp:nvSpPr>
      <dsp:spPr>
        <a:xfrm>
          <a:off x="448056" y="198"/>
          <a:ext cx="2538686" cy="424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招募對象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8772" y="20914"/>
        <a:ext cx="2497254" cy="382943"/>
      </dsp:txXfrm>
    </dsp:sp>
    <dsp:sp modelId="{E7CF9178-13CD-4A00-A596-E2C0DA28293E}">
      <dsp:nvSpPr>
        <dsp:cNvPr id="0" name=""/>
        <dsp:cNvSpPr/>
      </dsp:nvSpPr>
      <dsp:spPr>
        <a:xfrm rot="5400000">
          <a:off x="6463332" y="-2815773"/>
          <a:ext cx="956274" cy="779591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身高：男性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160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195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公分、女性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155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185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公分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000" lvl="1" indent="-1800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BMI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：男性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31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、女性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26</a:t>
          </a:r>
          <a:endParaRPr kumimoji="1"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000" lvl="1" indent="-1800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視力：最佳矯正視力達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0.6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以上，且配鏡總度數在</a:t>
          </a:r>
          <a:r>
            <a:rPr kumimoji="1" lang="en-US" altLang="zh-TW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600</a:t>
          </a: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度以內</a:t>
          </a:r>
          <a:endParaRPr kumimoji="1"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043515" y="650725"/>
        <a:ext cx="7749229" cy="862912"/>
      </dsp:txXfrm>
    </dsp:sp>
    <dsp:sp modelId="{847B22B8-70EE-4E62-A680-2A52A3FD7E5C}">
      <dsp:nvSpPr>
        <dsp:cNvPr id="0" name=""/>
        <dsp:cNvSpPr/>
      </dsp:nvSpPr>
      <dsp:spPr>
        <a:xfrm>
          <a:off x="448056" y="613781"/>
          <a:ext cx="2595457" cy="9367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基本考選條件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3787" y="659512"/>
        <a:ext cx="2503995" cy="845336"/>
      </dsp:txXfrm>
    </dsp:sp>
    <dsp:sp modelId="{09690073-C7CC-4957-8C52-BC392DBD75A4}">
      <dsp:nvSpPr>
        <dsp:cNvPr id="0" name=""/>
        <dsp:cNvSpPr/>
      </dsp:nvSpPr>
      <dsp:spPr>
        <a:xfrm rot="5400000">
          <a:off x="6712704" y="-1925526"/>
          <a:ext cx="475725" cy="781419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zh-TW" altLang="en-US" sz="2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學期間每週六及寒暑假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043470" y="1766931"/>
        <a:ext cx="7790972" cy="429279"/>
      </dsp:txXfrm>
    </dsp:sp>
    <dsp:sp modelId="{E3706AA1-37F6-422C-9094-DAD7F0982D47}">
      <dsp:nvSpPr>
        <dsp:cNvPr id="0" name=""/>
        <dsp:cNvSpPr/>
      </dsp:nvSpPr>
      <dsp:spPr>
        <a:xfrm>
          <a:off x="448056" y="1739788"/>
          <a:ext cx="2595412" cy="4835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上課、受訓時間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1662" y="1763394"/>
        <a:ext cx="2548200" cy="436352"/>
      </dsp:txXfrm>
    </dsp:sp>
    <dsp:sp modelId="{B8E11516-53E6-4A8D-8820-FB1D04D6764A}">
      <dsp:nvSpPr>
        <dsp:cNvPr id="0" name=""/>
        <dsp:cNvSpPr/>
      </dsp:nvSpPr>
      <dsp:spPr>
        <a:xfrm>
          <a:off x="448056" y="2402823"/>
          <a:ext cx="2588675" cy="12986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招募期程</a:t>
          </a:r>
          <a:endParaRPr kumimoji="1"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451" y="2466218"/>
        <a:ext cx="2461885" cy="1171856"/>
      </dsp:txXfrm>
    </dsp:sp>
    <dsp:sp modelId="{BA5B7582-4FCF-4DF0-AF39-25E80B907298}">
      <dsp:nvSpPr>
        <dsp:cNvPr id="0" name=""/>
        <dsp:cNvSpPr/>
      </dsp:nvSpPr>
      <dsp:spPr>
        <a:xfrm rot="5400000">
          <a:off x="6974545" y="-106862"/>
          <a:ext cx="1065765" cy="904137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-180000" algn="l" defTabSz="711200">
            <a:lnSpc>
              <a:spcPts val="192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kumimoji="1"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大學全民國防教育課程修習合格　　 </a:t>
          </a:r>
          <a:r>
            <a:rPr kumimoji="1"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2. 1</a:t>
          </a:r>
          <a:r>
            <a:rPr kumimoji="1"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年內教育部體適能</a:t>
          </a:r>
          <a:r>
            <a:rPr kumimoji="1"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kumimoji="1"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項檢測達銅質以上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80000" lvl="1" indent="-180000" algn="l" defTabSz="711200">
            <a:lnSpc>
              <a:spcPts val="192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kumimoji="1"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以資通電軍為第一志願並具有資訊電子相關證照　　</a:t>
          </a:r>
          <a:r>
            <a:rPr kumimoji="1"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4.</a:t>
          </a:r>
          <a:r>
            <a:rPr kumimoji="1"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具英語能力證照</a:t>
          </a:r>
          <a:endParaRPr kumimoji="1"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000" lvl="2" indent="-180000" algn="l" defTabSz="711200">
            <a:lnSpc>
              <a:spcPts val="192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86742" y="3932967"/>
        <a:ext cx="8989345" cy="961713"/>
      </dsp:txXfrm>
    </dsp:sp>
    <dsp:sp modelId="{F4601A43-3AC1-409F-B355-A6CC5AB4D3A1}">
      <dsp:nvSpPr>
        <dsp:cNvPr id="0" name=""/>
        <dsp:cNvSpPr/>
      </dsp:nvSpPr>
      <dsp:spPr>
        <a:xfrm>
          <a:off x="448056" y="4083130"/>
          <a:ext cx="2538686" cy="6193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特別加分項目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8292" y="4113366"/>
        <a:ext cx="2478214" cy="558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78EF4D-11A9-468E-947C-7E77FC2730EE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2022/2/16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A006804-164C-4CDA-8F38-2D5258C292C6}" type="datetime1">
              <a:rPr lang="zh-TW" altLang="en-US" smtClean="0"/>
              <a:pPr/>
              <a:t>2022/2/16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11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075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777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023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A14C0-8F58-4211-A9E1-8541C135E51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83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A14C0-8F58-4211-A9E1-8541C135E51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3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A14C0-8F58-4211-A9E1-8541C135E51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82CD65-CE97-4294-AC5A-B69150A40C51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E4ED904-2970-4282-9018-DD8FB9EA5A21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B9357C-A0A7-415B-A899-05F68DCB384F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AABD04-D1BB-4F40-849A-50ABB69E1573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7AD653-33BC-4F62-B7A0-83815E2821D3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5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5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6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5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34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0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5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36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06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0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2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EB40FD-1416-4F86-8248-40AB6420F5DB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3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4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24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0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69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3CEE8A-1068-40A0-AC47-139EA9987993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圖片預留位置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EE0D2B-B7B6-43C1-98F0-4B5E99BAF32A}"/>
              </a:ext>
            </a:extLst>
          </p:cNvPr>
          <p:cNvSpPr/>
          <p:nvPr userDrawn="1"/>
        </p:nvSpPr>
        <p:spPr>
          <a:xfrm>
            <a:off x="10303497" y="6401750"/>
            <a:ext cx="923827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269495-B171-4011-B45D-87BD283000E1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輸入您的標題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C1E5A0-996C-4916-A78E-3C7CACF5333F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文字預留位置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電話號碼</a:t>
            </a:r>
            <a:endParaRPr lang="zh-TW" altLang="en-US" dirty="0"/>
          </a:p>
        </p:txBody>
      </p:sp>
      <p:sp>
        <p:nvSpPr>
          <p:cNvPr id="13" name="文字預留位置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14" name="文字預留位置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公司網站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06F4E0-BD21-493F-A540-EF1560846B99}"/>
              </a:ext>
            </a:extLst>
          </p:cNvPr>
          <p:cNvSpPr/>
          <p:nvPr userDrawn="1"/>
        </p:nvSpPr>
        <p:spPr>
          <a:xfrm>
            <a:off x="10186085" y="6401750"/>
            <a:ext cx="1195428" cy="27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SHU-TE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449411"/>
            <a:ext cx="1476000" cy="22031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zh-TW" altLang="en-US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第一</a:t>
            </a:r>
            <a:r>
              <a:rPr lang="zh-TW" altLang="en-US" sz="1600" b="1" spc="-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顧問</a:t>
            </a:r>
            <a:endParaRPr lang="zh-TW" altLang="en-US" sz="1600" b="1" spc="-1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7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groups/284526951731617" TargetMode="External"/><Relationship Id="rId11" Type="http://schemas.openxmlformats.org/officeDocument/2006/relationships/image" Target="../media/image53.jpg"/><Relationship Id="rId5" Type="http://schemas.openxmlformats.org/officeDocument/2006/relationships/image" Target="../media/image48.jpg"/><Relationship Id="rId10" Type="http://schemas.openxmlformats.org/officeDocument/2006/relationships/image" Target="../media/image52.jpg"/><Relationship Id="rId4" Type="http://schemas.openxmlformats.org/officeDocument/2006/relationships/image" Target="../media/image47.jpg"/><Relationship Id="rId9" Type="http://schemas.openxmlformats.org/officeDocument/2006/relationships/image" Target="../media/image5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4460668" y="2906783"/>
            <a:ext cx="4454731" cy="347591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zh-CN" altLang="en-US" sz="6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學務</a:t>
            </a:r>
            <a:r>
              <a:rPr lang="zh-CN" altLang="en-US" sz="6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處報告</a:t>
            </a:r>
            <a:endParaRPr lang="zh-TW" altLang="en-US" sz="6000" b="1" spc="-100" baseline="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62746"/>
            <a:ext cx="6798250" cy="1153491"/>
          </a:xfrm>
        </p:spPr>
        <p:txBody>
          <a:bodyPr rtlCol="0" anchor="ctr" anchorCtr="0"/>
          <a:lstStyle/>
          <a:p>
            <a:pPr rtl="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1</a:t>
            </a:r>
            <a:r>
              <a:rPr lang="en-US" altLang="zh-CN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10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-2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期</a:t>
            </a:r>
            <a:r>
              <a:rPr lang="zh-CN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導師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會議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367" y="4624199"/>
            <a:ext cx="3024109" cy="1192038"/>
          </a:xfrm>
        </p:spPr>
        <p:txBody>
          <a:bodyPr rtlCol="0"/>
          <a:lstStyle/>
          <a:p>
            <a:pPr algn="ctr" rtl="0"/>
            <a:r>
              <a:rPr lang="zh-CN" altLang="en-US" sz="24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報告者：</a:t>
            </a:r>
            <a:endParaRPr lang="en-US" altLang="zh-TW" sz="2400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rtl="0"/>
            <a:r>
              <a:rPr lang="zh-TW" altLang="en-US" sz="24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24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副學務長   鄭國華</a:t>
            </a:r>
            <a:endParaRPr lang="en-US" altLang="zh-CN" sz="2400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版面配置區 20">
            <a:extLst>
              <a:ext uri="{FF2B5EF4-FFF2-40B4-BE49-F238E27FC236}">
                <a16:creationId xmlns:a16="http://schemas.microsoft.com/office/drawing/2014/main" id="{651943BE-B9B4-495A-9E32-01C5FC2AFD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8869"/>
          <a:stretch/>
        </p:blipFill>
        <p:spPr>
          <a:xfrm>
            <a:off x="4096512" y="1037122"/>
            <a:ext cx="7854696" cy="5299670"/>
          </a:xfrm>
          <a:prstGeom prst="rect">
            <a:avLst/>
          </a:prstGeom>
        </p:spPr>
      </p:pic>
      <p:sp>
        <p:nvSpPr>
          <p:cNvPr id="6" name="矩形 5"/>
          <p:cNvSpPr>
            <a:spLocks/>
          </p:cNvSpPr>
          <p:nvPr/>
        </p:nvSpPr>
        <p:spPr>
          <a:xfrm>
            <a:off x="300565" y="1045781"/>
            <a:ext cx="3787959" cy="41549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本校目前設置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處室外吸菸區，學生在校內違反規定於非吸菸區吸菸者：依本校「菸害防制實施要點」予以處分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世界衛生組織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(WHO)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表示：「沒有證據證明電子煙是安全且可幫助戒菸」，政府已擬將電子煙納入菸害防制法，未來視同吸菸管理。</a:t>
            </a: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3764787" y="114300"/>
          <a:ext cx="4802952" cy="73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292608" y="5184649"/>
            <a:ext cx="3794759" cy="1152144"/>
            <a:chOff x="369570" y="5189831"/>
            <a:chExt cx="3717797" cy="1146961"/>
          </a:xfrm>
        </p:grpSpPr>
        <p:grpSp>
          <p:nvGrpSpPr>
            <p:cNvPr id="8" name="群組 29"/>
            <p:cNvGrpSpPr>
              <a:grpSpLocks/>
            </p:cNvGrpSpPr>
            <p:nvPr/>
          </p:nvGrpSpPr>
          <p:grpSpPr bwMode="auto">
            <a:xfrm>
              <a:off x="369570" y="5230368"/>
              <a:ext cx="3717797" cy="1106424"/>
              <a:chOff x="447675" y="1628800"/>
              <a:chExt cx="4124325" cy="223202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5" y="1628800"/>
                <a:ext cx="4124325" cy="2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文字方塊 6"/>
              <p:cNvSpPr txBox="1">
                <a:spLocks noChangeArrowheads="1"/>
              </p:cNvSpPr>
              <p:nvPr/>
            </p:nvSpPr>
            <p:spPr bwMode="auto">
              <a:xfrm>
                <a:off x="827088" y="1895475"/>
                <a:ext cx="87788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鋰電池</a:t>
                </a:r>
              </a:p>
            </p:txBody>
          </p:sp>
          <p:sp>
            <p:nvSpPr>
              <p:cNvPr id="11" name="文字方塊 9"/>
              <p:cNvSpPr txBox="1">
                <a:spLocks noChangeArrowheads="1"/>
              </p:cNvSpPr>
              <p:nvPr/>
            </p:nvSpPr>
            <p:spPr bwMode="auto">
              <a:xfrm>
                <a:off x="1966913" y="1773238"/>
                <a:ext cx="877887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霧化器</a:t>
                </a:r>
              </a:p>
            </p:txBody>
          </p:sp>
          <p:sp>
            <p:nvSpPr>
              <p:cNvPr id="12" name="文字方塊 10"/>
              <p:cNvSpPr txBox="1">
                <a:spLocks noChangeArrowheads="1"/>
              </p:cNvSpPr>
              <p:nvPr/>
            </p:nvSpPr>
            <p:spPr bwMode="auto">
              <a:xfrm>
                <a:off x="3176588" y="2987675"/>
                <a:ext cx="11080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卡夾煙彈</a:t>
                </a:r>
              </a:p>
            </p:txBody>
          </p:sp>
          <p:cxnSp>
            <p:nvCxnSpPr>
              <p:cNvPr id="13" name="直線單箭頭接點 12"/>
              <p:cNvCxnSpPr>
                <a:stCxn id="10" idx="2"/>
              </p:cNvCxnSpPr>
              <p:nvPr/>
            </p:nvCxnSpPr>
            <p:spPr>
              <a:xfrm>
                <a:off x="1265238" y="2265387"/>
                <a:ext cx="211137" cy="30003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stCxn id="11" idx="2"/>
              </p:cNvCxnSpPr>
              <p:nvPr/>
            </p:nvCxnSpPr>
            <p:spPr>
              <a:xfrm flipH="1">
                <a:off x="2274888" y="2143150"/>
                <a:ext cx="130175" cy="1397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 flipH="1" flipV="1">
                <a:off x="3392488" y="2852762"/>
                <a:ext cx="157162" cy="16986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6"/>
            <p:cNvSpPr txBox="1">
              <a:spLocks noChangeArrowheads="1"/>
            </p:cNvSpPr>
            <p:nvPr/>
          </p:nvSpPr>
          <p:spPr bwMode="auto">
            <a:xfrm>
              <a:off x="547815" y="5284636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鋰電池</a:t>
              </a:r>
            </a:p>
          </p:txBody>
        </p:sp>
        <p:sp>
          <p:nvSpPr>
            <p:cNvPr id="17" name="文字方塊 9"/>
            <p:cNvSpPr txBox="1">
              <a:spLocks noChangeArrowheads="1"/>
            </p:cNvSpPr>
            <p:nvPr/>
          </p:nvSpPr>
          <p:spPr bwMode="auto">
            <a:xfrm>
              <a:off x="1687640" y="5189831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霧化器</a:t>
              </a:r>
            </a:p>
          </p:txBody>
        </p:sp>
        <p:sp>
          <p:nvSpPr>
            <p:cNvPr id="18" name="文字方塊 10"/>
            <p:cNvSpPr txBox="1">
              <a:spLocks noChangeArrowheads="1"/>
            </p:cNvSpPr>
            <p:nvPr/>
          </p:nvSpPr>
          <p:spPr bwMode="auto">
            <a:xfrm>
              <a:off x="2705291" y="58739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卡夾煙彈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0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/>
          </p:nvPr>
        </p:nvGraphicFramePr>
        <p:xfrm>
          <a:off x="230631" y="1161288"/>
          <a:ext cx="899566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/>
          </p:nvPr>
        </p:nvGraphicFramePr>
        <p:xfrm>
          <a:off x="3764787" y="114300"/>
          <a:ext cx="4802952" cy="73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16">
            <a:off x="8318820" y="1093289"/>
            <a:ext cx="4108529" cy="500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5" y="1331618"/>
            <a:ext cx="3493008" cy="412174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384048" y="947103"/>
            <a:ext cx="2148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000" b="1">
                <a:solidFill>
                  <a:srgbClr val="FF9900"/>
                </a:solidFill>
                <a:latin typeface="Times New Roman" pitchFamily="18" charset="0"/>
                <a:ea typeface="+mn-ea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6600"/>
                </a:solidFill>
                <a:latin typeface="Times New Roman" pitchFamily="18" charset="0"/>
                <a:ea typeface="+mn-ea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19192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6pPr>
            <a:lvl7pPr marL="23764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7pPr>
            <a:lvl8pPr marL="28336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8pPr>
            <a:lvl9pPr marL="32908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zh-TW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在學期間補助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9" y="1365974"/>
            <a:ext cx="5909245" cy="50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3"/>
          <p:cNvSpPr>
            <a:spLocks noChangeArrowheads="1"/>
          </p:cNvSpPr>
          <p:nvPr/>
        </p:nvSpPr>
        <p:spPr bwMode="auto">
          <a:xfrm>
            <a:off x="6929820" y="5560633"/>
            <a:ext cx="4683060" cy="646331"/>
          </a:xfrm>
          <a:prstGeom prst="rect">
            <a:avLst/>
          </a:prstGeom>
          <a:solidFill>
            <a:srgbClr val="FFFFCC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相關訊息請洽生輔組張淑慧教官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分機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2114)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可安排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ROTC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大學儲備軍官訓練團入班宣導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11" name="資料庫圖表 10"/>
          <p:cNvGraphicFramePr/>
          <p:nvPr>
            <p:extLst/>
          </p:nvPr>
        </p:nvGraphicFramePr>
        <p:xfrm>
          <a:off x="2361184" y="133350"/>
          <a:ext cx="7569200" cy="70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52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/>
          </p:nvPr>
        </p:nvGraphicFramePr>
        <p:xfrm>
          <a:off x="2361184" y="133350"/>
          <a:ext cx="7569200" cy="70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031938415"/>
              </p:ext>
            </p:extLst>
          </p:nvPr>
        </p:nvGraphicFramePr>
        <p:xfrm>
          <a:off x="-86051" y="1024128"/>
          <a:ext cx="12476171" cy="494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2964650" y="3377461"/>
            <a:ext cx="8610533" cy="1417319"/>
            <a:chOff x="3099641" y="3654921"/>
            <a:chExt cx="4646456" cy="1441434"/>
          </a:xfrm>
        </p:grpSpPr>
        <p:sp>
          <p:nvSpPr>
            <p:cNvPr id="21" name="圓角化同側角落矩形 20"/>
            <p:cNvSpPr/>
            <p:nvPr/>
          </p:nvSpPr>
          <p:spPr>
            <a:xfrm rot="5400000">
              <a:off x="4492242" y="2263407"/>
              <a:ext cx="1441434" cy="4224462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圓角化同側角落矩形 4"/>
            <p:cNvSpPr txBox="1"/>
            <p:nvPr/>
          </p:nvSpPr>
          <p:spPr>
            <a:xfrm>
              <a:off x="3099641" y="3689564"/>
              <a:ext cx="4646456" cy="1372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80000" marR="0" lvl="1" indent="-228600" algn="l" defTabSz="8890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第二梯次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第一梯次未招滿，第二梯才會繼續招生</a:t>
              </a:r>
              <a:r>
                <a:rPr kumimoji="0" lang="en-US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180000" marR="0" lvl="1" indent="-228600" algn="l" defTabSz="8890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體檢：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111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21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日至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</a:p>
            <a:p>
              <a:pPr marL="180000" marR="0" lvl="1" indent="-228600" algn="l" defTabSz="8890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報名：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111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21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日至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15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</a:p>
            <a:p>
              <a:pPr marL="180000" marR="0" lvl="1" indent="-228600" algn="l" defTabSz="8890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報到：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111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27</a:t>
              </a: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</a:p>
          </p:txBody>
        </p:sp>
      </p:grpSp>
      <p:sp>
        <p:nvSpPr>
          <p:cNvPr id="23" name="文字方塊 1"/>
          <p:cNvSpPr txBox="1">
            <a:spLocks noChangeArrowheads="1"/>
          </p:cNvSpPr>
          <p:nvPr/>
        </p:nvSpPr>
        <p:spPr bwMode="auto">
          <a:xfrm>
            <a:off x="6809135" y="6112538"/>
            <a:ext cx="4766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0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※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摘錄自</a:t>
            </a:r>
            <a:r>
              <a:rPr kumimoji="1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年大學儲備軍官訓練團甄選</a:t>
            </a:r>
            <a:r>
              <a:rPr kumimoji="1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招生</a:t>
            </a:r>
            <a:r>
              <a:rPr kumimoji="1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簡章</a:t>
            </a:r>
          </a:p>
        </p:txBody>
      </p:sp>
      <p:sp>
        <p:nvSpPr>
          <p:cNvPr id="2" name="矩形 1"/>
          <p:cNvSpPr/>
          <p:nvPr/>
        </p:nvSpPr>
        <p:spPr>
          <a:xfrm>
            <a:off x="5177919" y="5623787"/>
            <a:ext cx="32624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kumimoji="1" lang="zh-CN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證照等級，請參閱下一頁統計表</a:t>
            </a:r>
            <a:endPara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8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32000" y="534159"/>
            <a:ext cx="9198000" cy="432000"/>
          </a:xfrm>
        </p:spPr>
        <p:txBody>
          <a:bodyPr/>
          <a:lstStyle/>
          <a:p>
            <a:r>
              <a:rPr lang="en-US" altLang="zh-TW" dirty="0" smtClean="0"/>
              <a:t>ROTC </a:t>
            </a:r>
            <a:r>
              <a:rPr lang="zh-CN" altLang="en-US" dirty="0" smtClean="0"/>
              <a:t>證照加分項目統計表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4" y="1036820"/>
            <a:ext cx="4747850" cy="5679864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031000" y="966159"/>
            <a:ext cx="4804756" cy="55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743A83D-6C77-4626-9345-90ED7DF7546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r="26211"/>
          <a:stretch>
            <a:fillRect/>
          </a:stretch>
        </p:blipFill>
        <p:spPr/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C5D1F3-87B1-467B-96EA-7FA1C189486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D97BDF-B047-4405-9E2B-8B94DE7BEA9C}"/>
              </a:ext>
            </a:extLst>
          </p:cNvPr>
          <p:cNvSpPr/>
          <p:nvPr/>
        </p:nvSpPr>
        <p:spPr>
          <a:xfrm>
            <a:off x="6096000" y="2066926"/>
            <a:ext cx="2724150" cy="285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內容版面配置區 1"/>
          <p:cNvSpPr>
            <a:spLocks noGrp="1"/>
          </p:cNvSpPr>
          <p:nvPr>
            <p:ph idx="4294967295"/>
          </p:nvPr>
        </p:nvSpPr>
        <p:spPr>
          <a:xfrm>
            <a:off x="458881" y="354535"/>
            <a:ext cx="9307096" cy="495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職</a:t>
            </a:r>
            <a:r>
              <a:rPr lang="zh-CN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發中心</a:t>
            </a:r>
            <a:endParaRPr lang="en-US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9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/>
          </a:p>
        </p:txBody>
      </p:sp>
      <p:sp>
        <p:nvSpPr>
          <p:cNvPr id="11" name="內容版面配置區 1"/>
          <p:cNvSpPr txBox="1">
            <a:spLocks/>
          </p:cNvSpPr>
          <p:nvPr/>
        </p:nvSpPr>
        <p:spPr>
          <a:xfrm>
            <a:off x="5414028" y="810117"/>
            <a:ext cx="4351949" cy="2759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9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defTabSz="914400">
              <a:buClr>
                <a:srgbClr val="5B9BD5"/>
              </a:buClr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教師增能講座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-4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場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限額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對象：教師</a:t>
            </a:r>
            <a:endParaRPr lang="en-US" altLang="zh-TW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報名：公告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活動：講座、工作坊</a:t>
            </a:r>
            <a:endParaRPr lang="en-US" altLang="zh-TW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說明：</a:t>
            </a:r>
            <a:r>
              <a:rPr lang="zh-TW" altLang="zh-TW" sz="2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2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</a:t>
            </a:r>
            <a:r>
              <a:rPr lang="zh-TW" altLang="zh-TW" sz="2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，餐</a:t>
            </a:r>
            <a:r>
              <a:rPr lang="zh-TW" altLang="en-US" sz="2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點僅供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endParaRPr lang="en-US" altLang="zh-TW" sz="2000" b="1" u="sng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Clr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線上系統</a:t>
            </a:r>
            <a:r>
              <a:rPr lang="zh-TW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sz="2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之教師</a:t>
            </a:r>
            <a:r>
              <a:rPr lang="zh-TW" altLang="en-US" sz="2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u="sng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en-US" altLang="zh-TW" sz="24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buClr>
                <a:srgbClr val="5B9BD5"/>
              </a:buClr>
              <a:buFont typeface="Wingdings" pitchFamily="2" charset="2"/>
              <a:buChar char="Ø"/>
            </a:pP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8804" y="3569744"/>
            <a:ext cx="8702674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即測即評及發證技術士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全國技術士考試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上半年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(1-6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：烘焙食品、中式麵食加工、中式米食加工、通訊技術 、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網路架設、保母人員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單一級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endParaRPr lang="en-US" altLang="zh-TW" sz="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zh-TW" sz="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下半年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(7-12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：烘焙食品、中式麵食加工、中式米食加工、建築物室內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設計、電腦軟體應用、照顧服務員。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內容版面配置區 1"/>
          <p:cNvSpPr>
            <a:spLocks noGrp="1"/>
          </p:cNvSpPr>
          <p:nvPr>
            <p:ph idx="4294967295"/>
          </p:nvPr>
        </p:nvSpPr>
        <p:spPr>
          <a:xfrm>
            <a:off x="458881" y="1165226"/>
            <a:ext cx="4464050" cy="208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職輔系列講座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-9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場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就業力職涯知能研習營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-7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場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對象：學生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報名：校園活動系統、公告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活動：講座、工作坊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9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8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406F684D-2BE9-4869-95B0-54D0389461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r="18506"/>
          <a:stretch>
            <a:fillRect/>
          </a:stretch>
        </p:blipFill>
        <p:spPr>
          <a:xfrm>
            <a:off x="8678488" y="0"/>
            <a:ext cx="3513512" cy="6191250"/>
          </a:xfrm>
        </p:spPr>
      </p:pic>
      <p:sp>
        <p:nvSpPr>
          <p:cNvPr id="16" name="內容版面配置區 3">
            <a:extLst>
              <a:ext uri="{FF2B5EF4-FFF2-40B4-BE49-F238E27FC236}">
                <a16:creationId xmlns:a16="http://schemas.microsoft.com/office/drawing/2014/main" id="{EB14822F-8304-4207-8C1E-393C7915D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537" y="2964509"/>
            <a:ext cx="7832274" cy="3023913"/>
          </a:xfrm>
        </p:spPr>
        <p:txBody>
          <a:bodyPr/>
          <a:lstStyle/>
          <a:p>
            <a:pPr marL="0" lvl="1" indent="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證照獎助：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考取證照，可上「證照系統」申請證照獎助金。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丙級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一般證照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獎助報名費半額，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最高2000元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英檢達門檻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，獎助報名費全額，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最高6000元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zh-TW" altLang="zh-TW" sz="11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教師輔導學生考證，可檢附證照檔案(或影本)</a:t>
            </a:r>
            <a:r>
              <a:rPr lang="zh-TW" altLang="zh-TW" sz="28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8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清冊</a:t>
            </a:r>
            <a:r>
              <a:rPr lang="zh-TW" altLang="zh-TW" sz="2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(含學生姓名、學號、指導老師)，整批送至職發中心供承辦人員登錄，以確保教師輔導績效</a:t>
            </a:r>
            <a:endParaRPr lang="en-US" altLang="zh-TW" sz="2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5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82704281-0FE2-4AD9-B0F5-38F117F5BBC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r="26172"/>
          <a:stretch>
            <a:fillRect/>
          </a:stretch>
        </p:blipFill>
        <p:spPr/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E7F0C14-E3D0-4757-994B-451337AFF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337" y="762000"/>
            <a:ext cx="9010675" cy="4668000"/>
          </a:xfrm>
        </p:spPr>
        <p:txBody>
          <a:bodyPr/>
          <a:lstStyle/>
          <a:p>
            <a:pPr marL="0" lvl="1" indent="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學生校外實習：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推動實習雇主滿意度問卷平台、實習生自評問卷平台、校友及雇主滿意度平台。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寒暑假實習學生滿意度問卷、實習雇主滿意度問卷發送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校友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相關活動：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應屆畢業生動向調查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)_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校務基本資料庫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(111.03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月辦理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indent="0" defTabSz="6223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0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00507045-CE2D-4B36-B961-039182E089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r="23196"/>
          <a:stretch>
            <a:fillRect/>
          </a:stretch>
        </p:blipFill>
        <p:spPr/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D6A151F-262B-40E7-931D-AC6BCA0D1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74" y="1314867"/>
            <a:ext cx="9421702" cy="30219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導師業務：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使學生能順利畢業，避免因缺修科目而無法順利畢業，請四技三</a:t>
            </a:r>
            <a:r>
              <a:rPr lang="zh-CN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、四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年級以及二技二年級</a:t>
            </a:r>
            <a:r>
              <a:rPr lang="zh-CN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的導師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關懷學生畢業修課規劃</a:t>
            </a:r>
            <a:r>
              <a:rPr lang="zh-CN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畢業學分檢核表</a:t>
            </a:r>
            <a:r>
              <a:rPr lang="zh-CN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en-US" altLang="zh-CN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請各位導師們在開學初關懷上學期有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2/3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成績不及格的同學</a:t>
            </a:r>
            <a:r>
              <a:rPr lang="zh-CN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關懷學生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本學期選課</a:t>
            </a:r>
            <a:r>
              <a:rPr lang="zh-CN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學分是否不足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或還尚未選任何課程</a:t>
            </a:r>
            <a:r>
              <a:rPr lang="zh-CN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54760F-708F-4083-9F67-6DCC33C1D2E8}"/>
              </a:ext>
            </a:extLst>
          </p:cNvPr>
          <p:cNvSpPr/>
          <p:nvPr/>
        </p:nvSpPr>
        <p:spPr>
          <a:xfrm>
            <a:off x="682020" y="49160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0070C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諮商中心</a:t>
            </a:r>
            <a:endParaRPr lang="en-US" altLang="zh-CN" sz="3600" b="1" dirty="0" smtClean="0">
              <a:solidFill>
                <a:srgbClr val="0070C0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9C663E8C-0525-48BC-BE71-BB2F3425A387}"/>
              </a:ext>
            </a:extLst>
          </p:cNvPr>
          <p:cNvSpPr txBox="1">
            <a:spLocks/>
          </p:cNvSpPr>
          <p:nvPr/>
        </p:nvSpPr>
        <p:spPr>
          <a:xfrm>
            <a:off x="406374" y="5223250"/>
            <a:ext cx="9421702" cy="8057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252000" rIns="252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7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3502" b="311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41600" y="381000"/>
            <a:ext cx="7721601" cy="1475389"/>
            <a:chOff x="0" y="0"/>
            <a:chExt cx="14857763" cy="2950778"/>
          </a:xfrm>
        </p:grpSpPr>
        <p:sp>
          <p:nvSpPr>
            <p:cNvPr id="3" name="TextBox 3"/>
            <p:cNvSpPr txBox="1"/>
            <p:nvPr/>
          </p:nvSpPr>
          <p:spPr>
            <a:xfrm>
              <a:off x="3224032" y="715832"/>
              <a:ext cx="11279414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200"/>
                </a:lnSpc>
              </a:pPr>
              <a:r>
                <a:rPr lang="en-US" sz="4000" dirty="0" err="1">
                  <a:solidFill>
                    <a:srgbClr val="000000"/>
                  </a:solidFill>
                  <a:latin typeface="Calibri"/>
                  <a:ea typeface="Hanyi Senty Chalk Original"/>
                </a:rPr>
                <a:t>原住民族學生資源中心</a:t>
              </a:r>
              <a:endParaRPr lang="en-US" sz="4000" dirty="0">
                <a:solidFill>
                  <a:srgbClr val="000000"/>
                </a:solidFill>
                <a:latin typeface="Calibri"/>
                <a:ea typeface="Hanyi Senty Chalk Original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950778" cy="295077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24032" y="1984376"/>
              <a:ext cx="11633731" cy="487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867"/>
                </a:lnSpc>
                <a:spcBef>
                  <a:spcPct val="0"/>
                </a:spcBef>
              </a:pPr>
              <a:r>
                <a:rPr lang="en-US" sz="1333" dirty="0">
                  <a:solidFill>
                    <a:srgbClr val="000000"/>
                  </a:solidFill>
                  <a:latin typeface="League Spartan"/>
                </a:rPr>
                <a:t>STU </a:t>
              </a:r>
              <a:r>
                <a:rPr lang="en-US" altLang="zh-TW" sz="1333" dirty="0">
                  <a:solidFill>
                    <a:srgbClr val="000000"/>
                  </a:solidFill>
                  <a:latin typeface="League Spartan"/>
                  <a:ea typeface="新細明體" panose="02020500000000000000" pitchFamily="18" charset="-120"/>
                </a:rPr>
                <a:t>-TE</a:t>
              </a:r>
              <a:r>
                <a:rPr lang="en-US" sz="1333" dirty="0">
                  <a:solidFill>
                    <a:srgbClr val="000000"/>
                  </a:solidFill>
                  <a:latin typeface="League Spartan"/>
                </a:rPr>
                <a:t> UNIVERSITY  INDIGENOUS  STUDENTS  RESOURCE 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5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6" y="1475541"/>
            <a:ext cx="9405472" cy="4709128"/>
          </a:xfrm>
          <a:prstGeom prst="rect">
            <a:avLst/>
          </a:prstGeom>
        </p:spPr>
      </p:pic>
      <p:sp>
        <p:nvSpPr>
          <p:cNvPr id="12" name="標題 5"/>
          <p:cNvSpPr>
            <a:spLocks noGrp="1"/>
          </p:cNvSpPr>
          <p:nvPr>
            <p:ph type="title"/>
          </p:nvPr>
        </p:nvSpPr>
        <p:spPr>
          <a:xfrm>
            <a:off x="224446" y="961595"/>
            <a:ext cx="9198116" cy="432000"/>
          </a:xfrm>
        </p:spPr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新冠病毒感染症狀及傳染力比較：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solidFill>
                <a:srgbClr val="3399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88224" y="2219498"/>
            <a:ext cx="2536343" cy="1986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564476" y="290160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&gt;50%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19842" y="383690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&gt;50%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2493" y="32185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27%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0058" y="35120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27%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67642" y="22832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10</a:t>
            </a:r>
            <a:r>
              <a:rPr lang="en-US" altLang="zh-TW" b="1" dirty="0">
                <a:solidFill>
                  <a:srgbClr val="FF0000"/>
                </a:solidFill>
              </a:rPr>
              <a:t>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83058" y="258466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931989" y="1767242"/>
            <a:ext cx="405312" cy="38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全校原民生休學人數比例</a:t>
            </a:r>
            <a:endParaRPr lang="en-US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/>
          <p:cNvGraphicFramePr/>
          <p:nvPr>
            <p:extLst/>
          </p:nvPr>
        </p:nvGraphicFramePr>
        <p:xfrm>
          <a:off x="2538424" y="402104"/>
          <a:ext cx="7465249" cy="399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158873" y="3829645"/>
            <a:ext cx="2844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數據統計日期：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110.11.03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413959" y="4505473"/>
            <a:ext cx="4064000" cy="1981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34"/>
              </a:lnSpc>
              <a:spcAft>
                <a:spcPts val="400"/>
              </a:spcAft>
            </a:pPr>
            <a:r>
              <a:rPr lang="en-US" altLang="zh-TW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110-1</a:t>
            </a:r>
            <a:r>
              <a:rPr lang="zh-TW" altLang="en-US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原民生休學原因 </a:t>
            </a:r>
            <a:r>
              <a:rPr lang="en-US" altLang="zh-TW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Top3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一、未選課勒令休學 </a:t>
            </a:r>
            <a:r>
              <a:rPr lang="en-US" altLang="zh-TW" sz="2133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28%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二、經濟因素 </a:t>
            </a:r>
            <a:r>
              <a:rPr lang="en-US" altLang="zh-TW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三、工作因素 </a:t>
            </a:r>
            <a:r>
              <a:rPr lang="en-US" altLang="zh-TW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16%</a:t>
            </a:r>
            <a:endParaRPr lang="en-US" altLang="zh-TW" sz="2667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 16"/>
          <p:cNvSpPr/>
          <p:nvPr/>
        </p:nvSpPr>
        <p:spPr>
          <a:xfrm rot="7760044">
            <a:off x="4658308" y="-1925248"/>
            <a:ext cx="3662638" cy="4428994"/>
          </a:xfrm>
          <a:prstGeom prst="arc">
            <a:avLst>
              <a:gd name="adj1" fmla="val 16199999"/>
              <a:gd name="adj2" fmla="val 0"/>
            </a:avLst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6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931989" y="1767242"/>
            <a:ext cx="405312" cy="38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全校原民生退學人數比例</a:t>
            </a:r>
            <a:endParaRPr lang="en-US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/>
          <p:cNvGraphicFramePr/>
          <p:nvPr>
            <p:extLst/>
          </p:nvPr>
        </p:nvGraphicFramePr>
        <p:xfrm>
          <a:off x="2361302" y="522083"/>
          <a:ext cx="7718056" cy="36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294671" y="3666611"/>
            <a:ext cx="2844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數據統計日期：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110.11.03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136878" y="4394200"/>
            <a:ext cx="4580193" cy="1930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34"/>
              </a:lnSpc>
              <a:spcAft>
                <a:spcPts val="400"/>
              </a:spcAft>
            </a:pPr>
            <a:r>
              <a:rPr lang="en-US" altLang="zh-TW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110-1</a:t>
            </a:r>
            <a:r>
              <a:rPr lang="zh-TW" altLang="en-US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原民生退學原因 </a:t>
            </a:r>
            <a:r>
              <a:rPr lang="en-US" altLang="zh-TW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Top3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一、逾期未註冊 </a:t>
            </a:r>
            <a:r>
              <a:rPr lang="en-US" altLang="zh-TW" sz="2133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二、轉學 </a:t>
            </a:r>
            <a:r>
              <a:rPr lang="en-US" altLang="zh-TW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22.7%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三、休學逾期未復學 </a:t>
            </a:r>
            <a:r>
              <a:rPr lang="en-US" altLang="zh-TW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13.6%</a:t>
            </a:r>
          </a:p>
        </p:txBody>
      </p:sp>
    </p:spTree>
    <p:extLst>
      <p:ext uri="{BB962C8B-B14F-4D97-AF65-F5344CB8AC3E}">
        <p14:creationId xmlns:p14="http://schemas.microsoft.com/office/powerpoint/2010/main" val="28293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931989" y="1767242"/>
            <a:ext cx="405312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全校原民生延畢生人數比例</a:t>
            </a:r>
            <a:endParaRPr lang="en-US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/>
          <p:cNvGraphicFramePr/>
          <p:nvPr>
            <p:extLst/>
          </p:nvPr>
        </p:nvGraphicFramePr>
        <p:xfrm>
          <a:off x="2221154" y="374904"/>
          <a:ext cx="7797789" cy="39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162800" y="3817302"/>
            <a:ext cx="2844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數據統計日期：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111.02.10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419600" y="4648200"/>
            <a:ext cx="4165600" cy="1676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34"/>
              </a:lnSpc>
              <a:spcAft>
                <a:spcPts val="400"/>
              </a:spcAft>
            </a:pPr>
            <a:r>
              <a:rPr lang="en-US" altLang="zh-TW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110-1</a:t>
            </a:r>
            <a:r>
              <a:rPr lang="zh-TW" altLang="en-US" sz="2133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原民生延畢原因</a:t>
            </a:r>
            <a:endParaRPr lang="en-US" altLang="zh-TW" sz="2133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一、因畢業學分未修滿 </a:t>
            </a:r>
            <a:r>
              <a:rPr lang="en-US" altLang="zh-TW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82.4%</a:t>
            </a:r>
          </a:p>
          <a:p>
            <a:pPr>
              <a:lnSpc>
                <a:spcPts val="3334"/>
              </a:lnSpc>
            </a:pPr>
            <a:r>
              <a:rPr lang="zh-TW" altLang="en-US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二、未通過畢業門檻 </a:t>
            </a:r>
            <a:r>
              <a:rPr lang="en-US" altLang="zh-TW" sz="2133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17.6%</a:t>
            </a:r>
          </a:p>
        </p:txBody>
      </p:sp>
    </p:spTree>
    <p:extLst>
      <p:ext uri="{BB962C8B-B14F-4D97-AF65-F5344CB8AC3E}">
        <p14:creationId xmlns:p14="http://schemas.microsoft.com/office/powerpoint/2010/main" val="40888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931989" y="1767242"/>
            <a:ext cx="405312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日四技全校原民生關懷指標</a:t>
            </a:r>
            <a:endParaRPr lang="en-US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99262"/>
              </p:ext>
            </p:extLst>
          </p:nvPr>
        </p:nvGraphicFramePr>
        <p:xfrm>
          <a:off x="2142822" y="897292"/>
          <a:ext cx="8555268" cy="3560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4291">
                  <a:extLst>
                    <a:ext uri="{9D8B030D-6E8A-4147-A177-3AD203B41FA5}">
                      <a16:colId xmlns:a16="http://schemas.microsoft.com/office/drawing/2014/main" val="160850272"/>
                    </a:ext>
                  </a:extLst>
                </a:gridCol>
                <a:gridCol w="1812439">
                  <a:extLst>
                    <a:ext uri="{9D8B030D-6E8A-4147-A177-3AD203B41FA5}">
                      <a16:colId xmlns:a16="http://schemas.microsoft.com/office/drawing/2014/main" val="1175155788"/>
                    </a:ext>
                  </a:extLst>
                </a:gridCol>
                <a:gridCol w="5138538">
                  <a:extLst>
                    <a:ext uri="{9D8B030D-6E8A-4147-A177-3AD203B41FA5}">
                      <a16:colId xmlns:a16="http://schemas.microsoft.com/office/drawing/2014/main" val="382746562"/>
                    </a:ext>
                  </a:extLst>
                </a:gridCol>
              </a:tblGrid>
              <a:tr h="687444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110-1</a:t>
                      </a:r>
                      <a:r>
                        <a:rPr lang="zh-TW" altLang="en-US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日四技原住民族學生  期中關懷指標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424489"/>
                  </a:ext>
                </a:extLst>
              </a:tr>
              <a:tr h="5155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關懷總指數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8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關懷指標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8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建議關懷期限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58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73645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5~6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急迫性關懷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請導師於</a:t>
                      </a:r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2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天內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進行關懷面談，並填寫導師系統之訪談紀錄表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7171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3~4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輔導性關懷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請導師於</a:t>
                      </a:r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天內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進行關懷面談，並填寫導師系統之訪談紀錄表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468152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1~2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預防性關懷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請導師</a:t>
                      </a:r>
                      <a:r>
                        <a:rPr lang="zh-TW" altLang="en-US" sz="2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平時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進行關懷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50914"/>
                  </a:ext>
                </a:extLst>
              </a:tr>
            </a:tbl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1708257" y="4749341"/>
            <a:ext cx="9233182" cy="117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400" b="1" dirty="0">
                <a:solidFill>
                  <a:srgbClr val="BA58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solidFill>
                  <a:srgbClr val="BA58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關懷指標指數：期中預警科目數</a:t>
            </a:r>
            <a:r>
              <a:rPr lang="en-US" altLang="zh-TW" sz="2400" b="1" dirty="0">
                <a:solidFill>
                  <a:srgbClr val="BA58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srgbClr val="BA58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缺曠課時數</a:t>
            </a:r>
            <a:endParaRPr lang="en-US" altLang="zh-TW" sz="2400" b="1" dirty="0">
              <a:solidFill>
                <a:srgbClr val="BA58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b="1" dirty="0">
                <a:solidFill>
                  <a:srgbClr val="BA58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solidFill>
                  <a:srgbClr val="BA58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原資中心會以工作聯繫單、校園訊息方式通知及提供關懷名單</a:t>
            </a:r>
          </a:p>
        </p:txBody>
      </p:sp>
    </p:spTree>
    <p:extLst>
      <p:ext uri="{BB962C8B-B14F-4D97-AF65-F5344CB8AC3E}">
        <p14:creationId xmlns:p14="http://schemas.microsoft.com/office/powerpoint/2010/main" val="41910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690210" y="1666198"/>
            <a:ext cx="913641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懷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endParaRPr lang="en-US" altLang="zh-TW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90800" y="3658393"/>
            <a:ext cx="33145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7"/>
              </a:lnSpc>
            </a:pPr>
            <a:r>
              <a:rPr lang="zh-TW" altLang="en-US" sz="18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▲最後統計日期：</a:t>
            </a:r>
            <a:r>
              <a:rPr lang="en-US" altLang="zh-TW" sz="18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111.02.08</a:t>
            </a:r>
            <a:endParaRPr lang="zh-TW" altLang="en-US" sz="1867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20462"/>
              </p:ext>
            </p:extLst>
          </p:nvPr>
        </p:nvGraphicFramePr>
        <p:xfrm>
          <a:off x="1963110" y="1277852"/>
          <a:ext cx="8640463" cy="304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193">
                  <a:extLst>
                    <a:ext uri="{9D8B030D-6E8A-4147-A177-3AD203B41FA5}">
                      <a16:colId xmlns:a16="http://schemas.microsoft.com/office/drawing/2014/main" val="2575482906"/>
                    </a:ext>
                  </a:extLst>
                </a:gridCol>
                <a:gridCol w="1829511">
                  <a:extLst>
                    <a:ext uri="{9D8B030D-6E8A-4147-A177-3AD203B41FA5}">
                      <a16:colId xmlns:a16="http://schemas.microsoft.com/office/drawing/2014/main" val="546300267"/>
                    </a:ext>
                  </a:extLst>
                </a:gridCol>
                <a:gridCol w="1723253">
                  <a:extLst>
                    <a:ext uri="{9D8B030D-6E8A-4147-A177-3AD203B41FA5}">
                      <a16:colId xmlns:a16="http://schemas.microsoft.com/office/drawing/2014/main" val="45587990"/>
                    </a:ext>
                  </a:extLst>
                </a:gridCol>
                <a:gridCol w="1723253">
                  <a:extLst>
                    <a:ext uri="{9D8B030D-6E8A-4147-A177-3AD203B41FA5}">
                      <a16:colId xmlns:a16="http://schemas.microsoft.com/office/drawing/2014/main" val="4095781028"/>
                    </a:ext>
                  </a:extLst>
                </a:gridCol>
                <a:gridCol w="1723253">
                  <a:extLst>
                    <a:ext uri="{9D8B030D-6E8A-4147-A177-3AD203B41FA5}">
                      <a16:colId xmlns:a16="http://schemas.microsoft.com/office/drawing/2014/main" val="3877358941"/>
                    </a:ext>
                  </a:extLst>
                </a:gridCol>
              </a:tblGrid>
              <a:tr h="6027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急迫性關懷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輔導性關懷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預防性關懷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00112"/>
                  </a:ext>
                </a:extLst>
              </a:tr>
              <a:tr h="4286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需輔導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135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010339"/>
                  </a:ext>
                </a:extLst>
              </a:tr>
              <a:tr h="4286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實際輔導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93670"/>
                  </a:ext>
                </a:extLst>
              </a:tr>
              <a:tr h="4286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尚未輔導晤談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1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400" b="1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400" b="1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2400" b="1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69782"/>
                  </a:ext>
                </a:extLst>
              </a:tr>
              <a:tr h="4286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實際輔導率</a:t>
                      </a: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35002"/>
                  </a:ext>
                </a:extLst>
              </a:tr>
            </a:tbl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1498853" y="601551"/>
            <a:ext cx="977204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7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110-1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日四技原民生  期中關懷指標人數統計表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954881" y="4560593"/>
            <a:ext cx="8344295" cy="14773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67"/>
              </a:lnSpc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尚未完成全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晤談系所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lnSpc>
                <a:spcPts val="2667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◆急迫性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設系、藝管系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67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◆輔導性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：企管系、休運系、休觀系、流通系、應外系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67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◆預防性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：表藝系、資管系、休運系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901500" y="1773236"/>
            <a:ext cx="405312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3"/>
              </a:lnSpc>
            </a:pPr>
            <a:r>
              <a:rPr lang="zh-TW" altLang="en-US" sz="2400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認識原民生生活導師</a:t>
            </a:r>
            <a:endParaRPr lang="en-US" sz="2400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75" y="1459931"/>
            <a:ext cx="1667774" cy="258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字方塊 22"/>
          <p:cNvSpPr txBox="1"/>
          <p:nvPr/>
        </p:nvSpPr>
        <p:spPr>
          <a:xfrm>
            <a:off x="5077539" y="4152285"/>
            <a:ext cx="24892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zh-TW" altLang="en-US" sz="24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廖冠傑老師</a:t>
            </a:r>
            <a:endParaRPr lang="en-US" altLang="zh-TW" sz="2400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◆聯絡分機：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07-6158000#4701</a:t>
            </a:r>
          </a:p>
          <a:p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mmaa@stu.edu.tw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232643" y="1052925"/>
            <a:ext cx="205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大二原民生生活導師</a:t>
            </a:r>
            <a:endParaRPr lang="en-US" altLang="zh-TW" sz="1600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52" y="1740928"/>
            <a:ext cx="2955703" cy="221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文字方塊 26"/>
          <p:cNvSpPr txBox="1"/>
          <p:nvPr/>
        </p:nvSpPr>
        <p:spPr>
          <a:xfrm>
            <a:off x="7937788" y="1335861"/>
            <a:ext cx="252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大三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大四原民生生活導師</a:t>
            </a:r>
            <a:endParaRPr lang="en-US" altLang="zh-TW" sz="1600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146404" y="4152285"/>
            <a:ext cx="24892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zh-TW" altLang="en-US" sz="24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華武棋老師</a:t>
            </a:r>
            <a:endParaRPr lang="en-US" altLang="zh-TW" sz="2400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◆聯絡分機：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07-6158000#2105</a:t>
            </a:r>
          </a:p>
          <a:p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wuchi@stu.edu.tw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7" y="1458259"/>
            <a:ext cx="2337202" cy="258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文字方塊 28"/>
          <p:cNvSpPr txBox="1"/>
          <p:nvPr/>
        </p:nvSpPr>
        <p:spPr>
          <a:xfrm>
            <a:off x="2308217" y="4152284"/>
            <a:ext cx="24892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zh-TW" altLang="en-US" sz="24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曾議漢老師</a:t>
            </a:r>
            <a:endParaRPr lang="en-US" altLang="zh-TW" sz="2400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◆聯絡分機：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07-6158000#4207</a:t>
            </a:r>
          </a:p>
          <a:p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yihan@stu.edu.tw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2521364" y="1065375"/>
            <a:ext cx="205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大一原民生生活導師</a:t>
            </a:r>
            <a:endParaRPr lang="en-US" altLang="zh-TW" sz="1600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471340" y="5229157"/>
            <a:ext cx="8791566" cy="117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▲不影響原班導師，將協助原民生平常校園生活及權益上的關心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多一份關心，讓原民生放心學習與成長！</a:t>
            </a:r>
          </a:p>
        </p:txBody>
      </p:sp>
    </p:spTree>
    <p:extLst>
      <p:ext uri="{BB962C8B-B14F-4D97-AF65-F5344CB8AC3E}">
        <p14:creationId xmlns:p14="http://schemas.microsoft.com/office/powerpoint/2010/main" val="28017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931989" y="1797183"/>
            <a:ext cx="405312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zh-TW" altLang="en-US" sz="2667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新生導師協助措施</a:t>
            </a:r>
            <a:endParaRPr lang="en-US" sz="2667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4334008" y="562694"/>
            <a:ext cx="4114800" cy="474489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zh-TW" altLang="en-US" sz="3200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有請導師協助措施</a:t>
            </a:r>
            <a:endParaRPr lang="en-US" sz="3200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5494065" y="1176026"/>
            <a:ext cx="1770092" cy="113938"/>
            <a:chOff x="0" y="0"/>
            <a:chExt cx="5237921" cy="146050"/>
          </a:xfrm>
          <a:solidFill>
            <a:srgbClr val="52330C"/>
          </a:solidFill>
        </p:grpSpPr>
        <p:sp>
          <p:nvSpPr>
            <p:cNvPr id="23" name="Freeform 16"/>
            <p:cNvSpPr/>
            <p:nvPr/>
          </p:nvSpPr>
          <p:spPr>
            <a:xfrm>
              <a:off x="0" y="-2540"/>
              <a:ext cx="5237921" cy="153670"/>
            </a:xfrm>
            <a:custGeom>
              <a:avLst/>
              <a:gdLst/>
              <a:ahLst/>
              <a:cxnLst/>
              <a:rect l="l" t="t" r="r" b="b"/>
              <a:pathLst>
                <a:path w="5237921" h="153670">
                  <a:moveTo>
                    <a:pt x="1027113" y="27940"/>
                  </a:moveTo>
                  <a:cubicBezTo>
                    <a:pt x="1027113" y="26670"/>
                    <a:pt x="1023583" y="26670"/>
                    <a:pt x="1027113" y="27940"/>
                  </a:cubicBezTo>
                  <a:close/>
                  <a:cubicBezTo>
                    <a:pt x="1034172" y="30480"/>
                    <a:pt x="1041231" y="30480"/>
                    <a:pt x="1048290" y="29210"/>
                  </a:cubicBezTo>
                  <a:cubicBezTo>
                    <a:pt x="1048290" y="26670"/>
                    <a:pt x="1034172" y="26670"/>
                    <a:pt x="1030642" y="25400"/>
                  </a:cubicBezTo>
                  <a:cubicBezTo>
                    <a:pt x="1037701" y="26670"/>
                    <a:pt x="1030642" y="26670"/>
                    <a:pt x="1027113" y="27940"/>
                  </a:cubicBezTo>
                  <a:close/>
                  <a:moveTo>
                    <a:pt x="5064971" y="81280"/>
                  </a:moveTo>
                  <a:cubicBezTo>
                    <a:pt x="5068501" y="81280"/>
                    <a:pt x="5068501" y="81280"/>
                    <a:pt x="5072030" y="80010"/>
                  </a:cubicBezTo>
                  <a:lnTo>
                    <a:pt x="5072030" y="78740"/>
                  </a:lnTo>
                  <a:lnTo>
                    <a:pt x="5064971" y="81280"/>
                  </a:lnTo>
                  <a:close/>
                  <a:moveTo>
                    <a:pt x="5135563" y="119380"/>
                  </a:moveTo>
                  <a:lnTo>
                    <a:pt x="5146152" y="123190"/>
                  </a:lnTo>
                  <a:cubicBezTo>
                    <a:pt x="5174389" y="121920"/>
                    <a:pt x="5223803" y="119380"/>
                    <a:pt x="5237921" y="115570"/>
                  </a:cubicBezTo>
                  <a:cubicBezTo>
                    <a:pt x="5237921" y="115570"/>
                    <a:pt x="5132034" y="97790"/>
                    <a:pt x="5103797" y="87630"/>
                  </a:cubicBezTo>
                  <a:cubicBezTo>
                    <a:pt x="5142623" y="90170"/>
                    <a:pt x="5114385" y="86360"/>
                    <a:pt x="5107327" y="83820"/>
                  </a:cubicBezTo>
                  <a:lnTo>
                    <a:pt x="5103797" y="86360"/>
                  </a:lnTo>
                  <a:cubicBezTo>
                    <a:pt x="5079090" y="83820"/>
                    <a:pt x="5079090" y="78740"/>
                    <a:pt x="5068501" y="77470"/>
                  </a:cubicBezTo>
                  <a:lnTo>
                    <a:pt x="5068501" y="78740"/>
                  </a:lnTo>
                  <a:lnTo>
                    <a:pt x="5068501" y="77470"/>
                  </a:lnTo>
                  <a:lnTo>
                    <a:pt x="5068501" y="80010"/>
                  </a:lnTo>
                  <a:cubicBezTo>
                    <a:pt x="5068501" y="81280"/>
                    <a:pt x="5068501" y="82550"/>
                    <a:pt x="5061442" y="81280"/>
                  </a:cubicBezTo>
                  <a:cubicBezTo>
                    <a:pt x="5050853" y="82550"/>
                    <a:pt x="5036734" y="81280"/>
                    <a:pt x="5029676" y="81280"/>
                  </a:cubicBezTo>
                  <a:lnTo>
                    <a:pt x="5029676" y="76200"/>
                  </a:lnTo>
                  <a:cubicBezTo>
                    <a:pt x="5012027" y="85090"/>
                    <a:pt x="4916728" y="62230"/>
                    <a:pt x="4892021" y="62230"/>
                  </a:cubicBezTo>
                  <a:cubicBezTo>
                    <a:pt x="4870843" y="55880"/>
                    <a:pt x="4839077" y="63500"/>
                    <a:pt x="4810840" y="60960"/>
                  </a:cubicBezTo>
                  <a:cubicBezTo>
                    <a:pt x="4764956" y="59690"/>
                    <a:pt x="4789663" y="54610"/>
                    <a:pt x="4764956" y="50800"/>
                  </a:cubicBezTo>
                  <a:cubicBezTo>
                    <a:pt x="4736719" y="48260"/>
                    <a:pt x="4772015" y="55880"/>
                    <a:pt x="4757896" y="55880"/>
                  </a:cubicBezTo>
                  <a:lnTo>
                    <a:pt x="4722600" y="49530"/>
                  </a:lnTo>
                  <a:cubicBezTo>
                    <a:pt x="4743778" y="49530"/>
                    <a:pt x="4733189" y="45720"/>
                    <a:pt x="4729660" y="44450"/>
                  </a:cubicBezTo>
                  <a:cubicBezTo>
                    <a:pt x="4701423" y="43180"/>
                    <a:pt x="4652009" y="35560"/>
                    <a:pt x="4644949" y="44450"/>
                  </a:cubicBezTo>
                  <a:cubicBezTo>
                    <a:pt x="4606124" y="40640"/>
                    <a:pt x="4606124" y="36830"/>
                    <a:pt x="4588476" y="35560"/>
                  </a:cubicBezTo>
                  <a:cubicBezTo>
                    <a:pt x="4595535" y="36830"/>
                    <a:pt x="4606124" y="39370"/>
                    <a:pt x="4606124" y="40640"/>
                  </a:cubicBezTo>
                  <a:cubicBezTo>
                    <a:pt x="4588476" y="36830"/>
                    <a:pt x="4599065" y="41910"/>
                    <a:pt x="4606124" y="41910"/>
                  </a:cubicBezTo>
                  <a:cubicBezTo>
                    <a:pt x="4581416" y="45720"/>
                    <a:pt x="4479058" y="25400"/>
                    <a:pt x="4475529" y="35560"/>
                  </a:cubicBezTo>
                  <a:lnTo>
                    <a:pt x="4475529" y="34290"/>
                  </a:lnTo>
                  <a:cubicBezTo>
                    <a:pt x="4468469" y="41910"/>
                    <a:pt x="4479058" y="49530"/>
                    <a:pt x="4461410" y="53340"/>
                  </a:cubicBezTo>
                  <a:lnTo>
                    <a:pt x="4450821" y="49530"/>
                  </a:lnTo>
                  <a:lnTo>
                    <a:pt x="4433174" y="53340"/>
                  </a:lnTo>
                  <a:cubicBezTo>
                    <a:pt x="4422585" y="50800"/>
                    <a:pt x="4426114" y="49530"/>
                    <a:pt x="4426114" y="48260"/>
                  </a:cubicBezTo>
                  <a:cubicBezTo>
                    <a:pt x="4397878" y="52070"/>
                    <a:pt x="4359052" y="46990"/>
                    <a:pt x="4327285" y="46990"/>
                  </a:cubicBezTo>
                  <a:lnTo>
                    <a:pt x="4362582" y="67310"/>
                  </a:lnTo>
                  <a:cubicBezTo>
                    <a:pt x="4334345" y="62230"/>
                    <a:pt x="4281401" y="53340"/>
                    <a:pt x="4277871" y="59690"/>
                  </a:cubicBezTo>
                  <a:lnTo>
                    <a:pt x="4260223" y="53340"/>
                  </a:lnTo>
                  <a:cubicBezTo>
                    <a:pt x="4203750" y="40640"/>
                    <a:pt x="4221398" y="58420"/>
                    <a:pt x="4196690" y="54610"/>
                  </a:cubicBezTo>
                  <a:lnTo>
                    <a:pt x="4168454" y="46990"/>
                  </a:lnTo>
                  <a:lnTo>
                    <a:pt x="4196690" y="46990"/>
                  </a:lnTo>
                  <a:cubicBezTo>
                    <a:pt x="4168454" y="43180"/>
                    <a:pt x="4157865" y="40640"/>
                    <a:pt x="4133158" y="35560"/>
                  </a:cubicBezTo>
                  <a:lnTo>
                    <a:pt x="4136687" y="36830"/>
                  </a:lnTo>
                  <a:lnTo>
                    <a:pt x="4133158" y="36830"/>
                  </a:lnTo>
                  <a:cubicBezTo>
                    <a:pt x="4129628" y="40640"/>
                    <a:pt x="4115510" y="43180"/>
                    <a:pt x="4094332" y="41910"/>
                  </a:cubicBezTo>
                  <a:cubicBezTo>
                    <a:pt x="4066096" y="40640"/>
                    <a:pt x="4044918" y="46990"/>
                    <a:pt x="3999033" y="38100"/>
                  </a:cubicBezTo>
                  <a:lnTo>
                    <a:pt x="3988444" y="46990"/>
                  </a:lnTo>
                  <a:lnTo>
                    <a:pt x="3953148" y="41910"/>
                  </a:lnTo>
                  <a:lnTo>
                    <a:pt x="3953148" y="35560"/>
                  </a:lnTo>
                  <a:cubicBezTo>
                    <a:pt x="3988444" y="35560"/>
                    <a:pt x="4048447" y="33020"/>
                    <a:pt x="4094332" y="33020"/>
                  </a:cubicBezTo>
                  <a:lnTo>
                    <a:pt x="4094332" y="38100"/>
                  </a:lnTo>
                  <a:lnTo>
                    <a:pt x="4136687" y="36830"/>
                  </a:lnTo>
                  <a:lnTo>
                    <a:pt x="4136687" y="35560"/>
                  </a:lnTo>
                  <a:cubicBezTo>
                    <a:pt x="4129628" y="34290"/>
                    <a:pt x="4115510" y="34290"/>
                    <a:pt x="4094332" y="34290"/>
                  </a:cubicBezTo>
                  <a:lnTo>
                    <a:pt x="4094332" y="31750"/>
                  </a:lnTo>
                  <a:cubicBezTo>
                    <a:pt x="4069625" y="31750"/>
                    <a:pt x="4041388" y="34290"/>
                    <a:pt x="4023740" y="34290"/>
                  </a:cubicBezTo>
                  <a:cubicBezTo>
                    <a:pt x="4016681" y="33020"/>
                    <a:pt x="3995503" y="26670"/>
                    <a:pt x="4009622" y="22860"/>
                  </a:cubicBezTo>
                  <a:lnTo>
                    <a:pt x="3991974" y="27940"/>
                  </a:lnTo>
                  <a:cubicBezTo>
                    <a:pt x="3907263" y="29210"/>
                    <a:pt x="3907263" y="29210"/>
                    <a:pt x="3815494" y="21590"/>
                  </a:cubicBezTo>
                  <a:lnTo>
                    <a:pt x="3822553" y="24130"/>
                  </a:lnTo>
                  <a:cubicBezTo>
                    <a:pt x="3804905" y="25400"/>
                    <a:pt x="3787257" y="27940"/>
                    <a:pt x="3783728" y="22860"/>
                  </a:cubicBezTo>
                  <a:lnTo>
                    <a:pt x="3780198" y="20320"/>
                  </a:lnTo>
                  <a:lnTo>
                    <a:pt x="3780198" y="22860"/>
                  </a:lnTo>
                  <a:cubicBezTo>
                    <a:pt x="3727254" y="21590"/>
                    <a:pt x="3670781" y="17780"/>
                    <a:pt x="3635485" y="10160"/>
                  </a:cubicBezTo>
                  <a:lnTo>
                    <a:pt x="3628425" y="17780"/>
                  </a:lnTo>
                  <a:cubicBezTo>
                    <a:pt x="3617837" y="17780"/>
                    <a:pt x="3600189" y="6350"/>
                    <a:pt x="3593130" y="16510"/>
                  </a:cubicBezTo>
                  <a:lnTo>
                    <a:pt x="3568422" y="19050"/>
                  </a:lnTo>
                  <a:cubicBezTo>
                    <a:pt x="3554304" y="19050"/>
                    <a:pt x="3543715" y="22860"/>
                    <a:pt x="3526067" y="19050"/>
                  </a:cubicBezTo>
                  <a:cubicBezTo>
                    <a:pt x="3526067" y="19050"/>
                    <a:pt x="3522538" y="19050"/>
                    <a:pt x="3522538" y="17780"/>
                  </a:cubicBezTo>
                  <a:cubicBezTo>
                    <a:pt x="3487242" y="15240"/>
                    <a:pt x="3522538" y="24130"/>
                    <a:pt x="3483712" y="20320"/>
                  </a:cubicBezTo>
                  <a:cubicBezTo>
                    <a:pt x="3469594" y="15240"/>
                    <a:pt x="3469594" y="29210"/>
                    <a:pt x="3448416" y="27940"/>
                  </a:cubicBezTo>
                  <a:lnTo>
                    <a:pt x="3427238" y="17780"/>
                  </a:lnTo>
                  <a:cubicBezTo>
                    <a:pt x="3391943" y="11430"/>
                    <a:pt x="3384883" y="21590"/>
                    <a:pt x="3335469" y="22860"/>
                  </a:cubicBezTo>
                  <a:cubicBezTo>
                    <a:pt x="3310762" y="19050"/>
                    <a:pt x="3300173" y="10160"/>
                    <a:pt x="3314291" y="2540"/>
                  </a:cubicBezTo>
                  <a:cubicBezTo>
                    <a:pt x="3293114" y="11430"/>
                    <a:pt x="3303703" y="8890"/>
                    <a:pt x="3275466" y="12700"/>
                  </a:cubicBezTo>
                  <a:cubicBezTo>
                    <a:pt x="3271936" y="8890"/>
                    <a:pt x="3275466" y="7620"/>
                    <a:pt x="3278996" y="5080"/>
                  </a:cubicBezTo>
                  <a:cubicBezTo>
                    <a:pt x="3254288" y="0"/>
                    <a:pt x="3261347" y="8890"/>
                    <a:pt x="3243699" y="8890"/>
                  </a:cubicBezTo>
                  <a:cubicBezTo>
                    <a:pt x="3243699" y="7620"/>
                    <a:pt x="3247229" y="6350"/>
                    <a:pt x="3247229" y="5080"/>
                  </a:cubicBezTo>
                  <a:lnTo>
                    <a:pt x="3243699" y="8890"/>
                  </a:lnTo>
                  <a:cubicBezTo>
                    <a:pt x="3247229" y="15240"/>
                    <a:pt x="3240170" y="26670"/>
                    <a:pt x="3233111" y="27940"/>
                  </a:cubicBezTo>
                  <a:lnTo>
                    <a:pt x="3240170" y="30480"/>
                  </a:lnTo>
                  <a:cubicBezTo>
                    <a:pt x="3218992" y="34290"/>
                    <a:pt x="3197815" y="36830"/>
                    <a:pt x="3173107" y="33020"/>
                  </a:cubicBezTo>
                  <a:lnTo>
                    <a:pt x="3173107" y="29210"/>
                  </a:lnTo>
                  <a:lnTo>
                    <a:pt x="3148400" y="30480"/>
                  </a:lnTo>
                  <a:lnTo>
                    <a:pt x="3148400" y="25400"/>
                  </a:lnTo>
                  <a:lnTo>
                    <a:pt x="3109575" y="26670"/>
                  </a:lnTo>
                  <a:lnTo>
                    <a:pt x="3113104" y="27940"/>
                  </a:lnTo>
                  <a:cubicBezTo>
                    <a:pt x="3106045" y="27940"/>
                    <a:pt x="3074279" y="30480"/>
                    <a:pt x="3060160" y="27940"/>
                  </a:cubicBezTo>
                  <a:lnTo>
                    <a:pt x="3060160" y="25400"/>
                  </a:lnTo>
                  <a:cubicBezTo>
                    <a:pt x="3014276" y="17780"/>
                    <a:pt x="2975450" y="27940"/>
                    <a:pt x="2922506" y="29210"/>
                  </a:cubicBezTo>
                  <a:lnTo>
                    <a:pt x="2929565" y="24130"/>
                  </a:lnTo>
                  <a:cubicBezTo>
                    <a:pt x="2911917" y="19050"/>
                    <a:pt x="2926036" y="31750"/>
                    <a:pt x="2901329" y="29210"/>
                  </a:cubicBezTo>
                  <a:lnTo>
                    <a:pt x="2901329" y="22860"/>
                  </a:lnTo>
                  <a:cubicBezTo>
                    <a:pt x="2883681" y="31750"/>
                    <a:pt x="2876621" y="21590"/>
                    <a:pt x="2862503" y="17780"/>
                  </a:cubicBezTo>
                  <a:lnTo>
                    <a:pt x="2869562" y="26670"/>
                  </a:lnTo>
                  <a:lnTo>
                    <a:pt x="2844855" y="25400"/>
                  </a:lnTo>
                  <a:cubicBezTo>
                    <a:pt x="2816618" y="22860"/>
                    <a:pt x="2827207" y="13970"/>
                    <a:pt x="2830737" y="10160"/>
                  </a:cubicBezTo>
                  <a:lnTo>
                    <a:pt x="2813089" y="15240"/>
                  </a:lnTo>
                  <a:lnTo>
                    <a:pt x="2809559" y="7620"/>
                  </a:lnTo>
                  <a:cubicBezTo>
                    <a:pt x="2795441" y="16510"/>
                    <a:pt x="2795441" y="6350"/>
                    <a:pt x="2770733" y="11430"/>
                  </a:cubicBezTo>
                  <a:cubicBezTo>
                    <a:pt x="2767204" y="8890"/>
                    <a:pt x="2774263" y="6350"/>
                    <a:pt x="2767204" y="5080"/>
                  </a:cubicBezTo>
                  <a:lnTo>
                    <a:pt x="2728378" y="15240"/>
                  </a:lnTo>
                  <a:lnTo>
                    <a:pt x="2753085" y="10160"/>
                  </a:lnTo>
                  <a:lnTo>
                    <a:pt x="2749556" y="21590"/>
                  </a:lnTo>
                  <a:cubicBezTo>
                    <a:pt x="2724849" y="30480"/>
                    <a:pt x="2714260" y="20320"/>
                    <a:pt x="2696612" y="22860"/>
                  </a:cubicBezTo>
                  <a:lnTo>
                    <a:pt x="2707201" y="19050"/>
                  </a:lnTo>
                  <a:cubicBezTo>
                    <a:pt x="2678964" y="21590"/>
                    <a:pt x="2675434" y="16510"/>
                    <a:pt x="2661316" y="13970"/>
                  </a:cubicBezTo>
                  <a:cubicBezTo>
                    <a:pt x="2664845" y="16510"/>
                    <a:pt x="2675434" y="19050"/>
                    <a:pt x="2661316" y="20320"/>
                  </a:cubicBezTo>
                  <a:cubicBezTo>
                    <a:pt x="2654257" y="20320"/>
                    <a:pt x="2657786" y="16510"/>
                    <a:pt x="2647198" y="15240"/>
                  </a:cubicBezTo>
                  <a:cubicBezTo>
                    <a:pt x="2643668" y="22860"/>
                    <a:pt x="2626020" y="26670"/>
                    <a:pt x="2604842" y="22860"/>
                  </a:cubicBezTo>
                  <a:cubicBezTo>
                    <a:pt x="2604842" y="21590"/>
                    <a:pt x="2604842" y="20320"/>
                    <a:pt x="2608372" y="20320"/>
                  </a:cubicBezTo>
                  <a:cubicBezTo>
                    <a:pt x="2604842" y="21590"/>
                    <a:pt x="2601313" y="22860"/>
                    <a:pt x="2594254" y="21590"/>
                  </a:cubicBezTo>
                  <a:lnTo>
                    <a:pt x="2597783" y="13970"/>
                  </a:lnTo>
                  <a:lnTo>
                    <a:pt x="2580135" y="21590"/>
                  </a:lnTo>
                  <a:cubicBezTo>
                    <a:pt x="2569546" y="19050"/>
                    <a:pt x="2551898" y="25400"/>
                    <a:pt x="2555428" y="20320"/>
                  </a:cubicBezTo>
                  <a:lnTo>
                    <a:pt x="2562487" y="19050"/>
                  </a:lnTo>
                  <a:lnTo>
                    <a:pt x="2481306" y="16510"/>
                  </a:lnTo>
                  <a:lnTo>
                    <a:pt x="2481306" y="10160"/>
                  </a:lnTo>
                  <a:cubicBezTo>
                    <a:pt x="2470718" y="21590"/>
                    <a:pt x="2435422" y="8890"/>
                    <a:pt x="2438951" y="20320"/>
                  </a:cubicBezTo>
                  <a:cubicBezTo>
                    <a:pt x="2424833" y="13970"/>
                    <a:pt x="2378948" y="24130"/>
                    <a:pt x="2386007" y="11430"/>
                  </a:cubicBezTo>
                  <a:cubicBezTo>
                    <a:pt x="2333063" y="10160"/>
                    <a:pt x="2304827" y="22860"/>
                    <a:pt x="2237764" y="16510"/>
                  </a:cubicBezTo>
                  <a:cubicBezTo>
                    <a:pt x="2213057" y="6350"/>
                    <a:pt x="2149524" y="8890"/>
                    <a:pt x="2107169" y="7620"/>
                  </a:cubicBezTo>
                  <a:cubicBezTo>
                    <a:pt x="2025989" y="12700"/>
                    <a:pt x="1973045" y="16510"/>
                    <a:pt x="1888334" y="19050"/>
                  </a:cubicBezTo>
                  <a:cubicBezTo>
                    <a:pt x="1838920" y="3810"/>
                    <a:pt x="1761269" y="24130"/>
                    <a:pt x="1708325" y="15240"/>
                  </a:cubicBezTo>
                  <a:lnTo>
                    <a:pt x="1694206" y="21590"/>
                  </a:lnTo>
                  <a:cubicBezTo>
                    <a:pt x="1658911" y="11430"/>
                    <a:pt x="1602437" y="24130"/>
                    <a:pt x="1553023" y="13970"/>
                  </a:cubicBezTo>
                  <a:cubicBezTo>
                    <a:pt x="1538904" y="16510"/>
                    <a:pt x="1535375" y="17780"/>
                    <a:pt x="1531845" y="17780"/>
                  </a:cubicBezTo>
                  <a:cubicBezTo>
                    <a:pt x="1535375" y="17780"/>
                    <a:pt x="1538904" y="19050"/>
                    <a:pt x="1538904" y="22860"/>
                  </a:cubicBezTo>
                  <a:cubicBezTo>
                    <a:pt x="1524786" y="20320"/>
                    <a:pt x="1496549" y="24130"/>
                    <a:pt x="1496549" y="16510"/>
                  </a:cubicBezTo>
                  <a:lnTo>
                    <a:pt x="1500079" y="15240"/>
                  </a:lnTo>
                  <a:cubicBezTo>
                    <a:pt x="1503608" y="7620"/>
                    <a:pt x="1457724" y="19050"/>
                    <a:pt x="1440075" y="12700"/>
                  </a:cubicBezTo>
                  <a:lnTo>
                    <a:pt x="1447135" y="20320"/>
                  </a:lnTo>
                  <a:lnTo>
                    <a:pt x="1418898" y="19050"/>
                  </a:lnTo>
                  <a:lnTo>
                    <a:pt x="1425957" y="17780"/>
                  </a:lnTo>
                  <a:cubicBezTo>
                    <a:pt x="1305951" y="35560"/>
                    <a:pt x="1253007" y="10160"/>
                    <a:pt x="1140060" y="26670"/>
                  </a:cubicBezTo>
                  <a:cubicBezTo>
                    <a:pt x="1154178" y="17780"/>
                    <a:pt x="1118882" y="31750"/>
                    <a:pt x="1115353" y="21590"/>
                  </a:cubicBezTo>
                  <a:cubicBezTo>
                    <a:pt x="1087116" y="8890"/>
                    <a:pt x="1062409" y="24130"/>
                    <a:pt x="1041231" y="27940"/>
                  </a:cubicBezTo>
                  <a:lnTo>
                    <a:pt x="1041231" y="29210"/>
                  </a:lnTo>
                  <a:lnTo>
                    <a:pt x="1002405" y="27940"/>
                  </a:lnTo>
                  <a:cubicBezTo>
                    <a:pt x="1027113" y="15240"/>
                    <a:pt x="974169" y="38100"/>
                    <a:pt x="995346" y="27940"/>
                  </a:cubicBezTo>
                  <a:cubicBezTo>
                    <a:pt x="889458" y="19050"/>
                    <a:pt x="751804" y="27940"/>
                    <a:pt x="631798" y="24130"/>
                  </a:cubicBezTo>
                  <a:lnTo>
                    <a:pt x="638857" y="27940"/>
                  </a:lnTo>
                  <a:cubicBezTo>
                    <a:pt x="607091" y="27940"/>
                    <a:pt x="568265" y="31750"/>
                    <a:pt x="547087" y="26670"/>
                  </a:cubicBezTo>
                  <a:cubicBezTo>
                    <a:pt x="522380" y="21590"/>
                    <a:pt x="494144" y="34290"/>
                    <a:pt x="487084" y="35560"/>
                  </a:cubicBezTo>
                  <a:cubicBezTo>
                    <a:pt x="462377" y="40640"/>
                    <a:pt x="437670" y="30480"/>
                    <a:pt x="448259" y="30480"/>
                  </a:cubicBezTo>
                  <a:cubicBezTo>
                    <a:pt x="420022" y="31750"/>
                    <a:pt x="395315" y="43180"/>
                    <a:pt x="356489" y="38100"/>
                  </a:cubicBezTo>
                  <a:cubicBezTo>
                    <a:pt x="342371" y="27940"/>
                    <a:pt x="250601" y="48260"/>
                    <a:pt x="250601" y="36830"/>
                  </a:cubicBezTo>
                  <a:lnTo>
                    <a:pt x="250601" y="38100"/>
                  </a:lnTo>
                  <a:cubicBezTo>
                    <a:pt x="201187" y="29210"/>
                    <a:pt x="155302" y="43180"/>
                    <a:pt x="105888" y="35560"/>
                  </a:cubicBezTo>
                  <a:cubicBezTo>
                    <a:pt x="105888" y="35560"/>
                    <a:pt x="105888" y="34290"/>
                    <a:pt x="109417" y="34290"/>
                  </a:cubicBezTo>
                  <a:lnTo>
                    <a:pt x="0" y="69850"/>
                  </a:lnTo>
                  <a:lnTo>
                    <a:pt x="31766" y="109220"/>
                  </a:lnTo>
                  <a:lnTo>
                    <a:pt x="123536" y="140970"/>
                  </a:lnTo>
                  <a:lnTo>
                    <a:pt x="374137" y="134620"/>
                  </a:lnTo>
                  <a:lnTo>
                    <a:pt x="575324" y="147320"/>
                  </a:lnTo>
                  <a:lnTo>
                    <a:pt x="1062409" y="142240"/>
                  </a:lnTo>
                  <a:lnTo>
                    <a:pt x="1097705" y="133350"/>
                  </a:lnTo>
                  <a:cubicBezTo>
                    <a:pt x="1193004" y="148590"/>
                    <a:pt x="1316540" y="130810"/>
                    <a:pt x="1418898" y="142240"/>
                  </a:cubicBezTo>
                  <a:lnTo>
                    <a:pt x="1422428" y="134620"/>
                  </a:lnTo>
                  <a:cubicBezTo>
                    <a:pt x="1450664" y="134620"/>
                    <a:pt x="1450664" y="138430"/>
                    <a:pt x="1457723" y="139700"/>
                  </a:cubicBezTo>
                  <a:cubicBezTo>
                    <a:pt x="1729502" y="138430"/>
                    <a:pt x="2008341" y="128270"/>
                    <a:pt x="2251883" y="137160"/>
                  </a:cubicBezTo>
                  <a:cubicBezTo>
                    <a:pt x="2276590" y="142240"/>
                    <a:pt x="2347182" y="139700"/>
                    <a:pt x="2364830" y="144780"/>
                  </a:cubicBezTo>
                  <a:cubicBezTo>
                    <a:pt x="2442481" y="135890"/>
                    <a:pt x="2527191" y="135890"/>
                    <a:pt x="2608372" y="137160"/>
                  </a:cubicBezTo>
                  <a:lnTo>
                    <a:pt x="2604842" y="138430"/>
                  </a:lnTo>
                  <a:lnTo>
                    <a:pt x="2643668" y="137160"/>
                  </a:lnTo>
                  <a:lnTo>
                    <a:pt x="2643668" y="139700"/>
                  </a:lnTo>
                  <a:cubicBezTo>
                    <a:pt x="2686023" y="133350"/>
                    <a:pt x="2753085" y="139700"/>
                    <a:pt x="2802500" y="142240"/>
                  </a:cubicBezTo>
                  <a:lnTo>
                    <a:pt x="2798970" y="143510"/>
                  </a:lnTo>
                  <a:cubicBezTo>
                    <a:pt x="3098986" y="144780"/>
                    <a:pt x="3377824" y="130810"/>
                    <a:pt x="3677840" y="140970"/>
                  </a:cubicBezTo>
                  <a:cubicBezTo>
                    <a:pt x="3815494" y="153670"/>
                    <a:pt x="3977856" y="135890"/>
                    <a:pt x="4136687" y="146050"/>
                  </a:cubicBezTo>
                  <a:cubicBezTo>
                    <a:pt x="4164924" y="153670"/>
                    <a:pt x="4489647" y="147320"/>
                    <a:pt x="4517884" y="144780"/>
                  </a:cubicBezTo>
                  <a:lnTo>
                    <a:pt x="4479058" y="135890"/>
                  </a:lnTo>
                  <a:cubicBezTo>
                    <a:pt x="4599065" y="132080"/>
                    <a:pt x="4655538" y="140970"/>
                    <a:pt x="4757896" y="133350"/>
                  </a:cubicBezTo>
                  <a:lnTo>
                    <a:pt x="4750837" y="135890"/>
                  </a:lnTo>
                  <a:cubicBezTo>
                    <a:pt x="4764956" y="138430"/>
                    <a:pt x="4775544" y="116840"/>
                    <a:pt x="4937906" y="142240"/>
                  </a:cubicBezTo>
                  <a:lnTo>
                    <a:pt x="4937906" y="143510"/>
                  </a:lnTo>
                  <a:cubicBezTo>
                    <a:pt x="4944965" y="143510"/>
                    <a:pt x="4944965" y="140970"/>
                    <a:pt x="4955554" y="143510"/>
                  </a:cubicBezTo>
                  <a:lnTo>
                    <a:pt x="4927317" y="138430"/>
                  </a:lnTo>
                  <a:cubicBezTo>
                    <a:pt x="4944965" y="135890"/>
                    <a:pt x="4959083" y="132080"/>
                    <a:pt x="4983790" y="130810"/>
                  </a:cubicBezTo>
                  <a:cubicBezTo>
                    <a:pt x="4987320" y="132080"/>
                    <a:pt x="4990850" y="133350"/>
                    <a:pt x="4990850" y="134620"/>
                  </a:cubicBezTo>
                  <a:lnTo>
                    <a:pt x="5047323" y="133350"/>
                  </a:lnTo>
                  <a:lnTo>
                    <a:pt x="5064971" y="139700"/>
                  </a:lnTo>
                  <a:cubicBezTo>
                    <a:pt x="5082619" y="135890"/>
                    <a:pt x="5075560" y="124460"/>
                    <a:pt x="5121445" y="130810"/>
                  </a:cubicBezTo>
                  <a:cubicBezTo>
                    <a:pt x="5100267" y="119380"/>
                    <a:pt x="5142623" y="123190"/>
                    <a:pt x="5135563" y="119380"/>
                  </a:cubicBezTo>
                  <a:close/>
                  <a:moveTo>
                    <a:pt x="4327285" y="45720"/>
                  </a:moveTo>
                  <a:lnTo>
                    <a:pt x="4320227" y="40640"/>
                  </a:lnTo>
                  <a:lnTo>
                    <a:pt x="4327285" y="45720"/>
                  </a:lnTo>
                  <a:close/>
                  <a:moveTo>
                    <a:pt x="4750837" y="43180"/>
                  </a:moveTo>
                  <a:cubicBezTo>
                    <a:pt x="4733189" y="41910"/>
                    <a:pt x="4729660" y="43180"/>
                    <a:pt x="4733189" y="44450"/>
                  </a:cubicBezTo>
                  <a:cubicBezTo>
                    <a:pt x="4740249" y="44450"/>
                    <a:pt x="4747308" y="44450"/>
                    <a:pt x="4750837" y="43180"/>
                  </a:cubicBezTo>
                  <a:close/>
                  <a:moveTo>
                    <a:pt x="5128504" y="123190"/>
                  </a:moveTo>
                  <a:cubicBezTo>
                    <a:pt x="5135563" y="124460"/>
                    <a:pt x="5139093" y="125730"/>
                    <a:pt x="5146152" y="127000"/>
                  </a:cubicBezTo>
                  <a:cubicBezTo>
                    <a:pt x="5156741" y="127000"/>
                    <a:pt x="5153211" y="125730"/>
                    <a:pt x="5146152" y="123190"/>
                  </a:cubicBezTo>
                  <a:lnTo>
                    <a:pt x="5128504" y="123190"/>
                  </a:lnTo>
                  <a:close/>
                  <a:moveTo>
                    <a:pt x="5107327" y="81280"/>
                  </a:moveTo>
                  <a:cubicBezTo>
                    <a:pt x="5100267" y="82550"/>
                    <a:pt x="5100267" y="82550"/>
                    <a:pt x="5103797" y="83820"/>
                  </a:cubicBezTo>
                  <a:lnTo>
                    <a:pt x="5107327" y="8128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圓角矩形 11"/>
          <p:cNvSpPr/>
          <p:nvPr/>
        </p:nvSpPr>
        <p:spPr>
          <a:xfrm>
            <a:off x="2548680" y="1482614"/>
            <a:ext cx="7777703" cy="37904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233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2842468" y="1794584"/>
            <a:ext cx="7494557" cy="338599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多注意班上原民生</a:t>
            </a:r>
            <a:r>
              <a:rPr lang="zh-TW" altLang="en-US" sz="26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出缺席狀況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800"/>
              </a:spcBef>
            </a:pP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多關心班上原民生</a:t>
            </a:r>
            <a:r>
              <a:rPr lang="zh-TW" altLang="en-US" sz="26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修課情形與成績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，如：英文、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800"/>
              </a:spcBef>
            </a:pP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專業必修</a:t>
            </a: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6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協助連結課業輔導資源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800"/>
              </a:spcBef>
            </a:pP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多提醒班上原民生校內相關權益，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如：勵學金、原住民獎助學金、就學減免</a:t>
            </a: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800"/>
              </a:spcBef>
            </a:pP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多鼓勵班上原民生參加原民勵學金活動。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800"/>
              </a:spcBef>
            </a:pP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關心休學中的原民生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667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鼓勵與追蹤復學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7917">
                        <a14:foregroundMark x1="18333" y1="53333" x2="18333" y2="53333"/>
                        <a14:foregroundMark x1="21667" y1="56250" x2="21667" y2="56250"/>
                        <a14:foregroundMark x1="78750" y1="31667" x2="78750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93" y="4808806"/>
            <a:ext cx="1566968" cy="13058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69808" y="5512267"/>
            <a:ext cx="7882645" cy="923458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800"/>
              </a:spcBef>
            </a:pP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您的協力輔導好夥伴～</a:t>
            </a:r>
            <a:endParaRPr lang="en-US" altLang="zh-TW" sz="2667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800"/>
              </a:spcBef>
            </a:pP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原資中心 武棋、小傑</a:t>
            </a: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(2105</a:t>
            </a:r>
            <a:r>
              <a:rPr lang="zh-TW" altLang="en-US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67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2155)</a:t>
            </a:r>
          </a:p>
        </p:txBody>
      </p:sp>
    </p:spTree>
    <p:extLst>
      <p:ext uri="{BB962C8B-B14F-4D97-AF65-F5344CB8AC3E}">
        <p14:creationId xmlns:p14="http://schemas.microsoft.com/office/powerpoint/2010/main" val="38647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0" y="126177"/>
            <a:ext cx="1516052" cy="1580396"/>
            <a:chOff x="22409" y="74553"/>
            <a:chExt cx="3032104" cy="3160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/>
            <a:stretch>
              <a:fillRect/>
            </a:stretch>
          </p:blipFill>
          <p:spPr>
            <a:xfrm>
              <a:off x="53049" y="239624"/>
              <a:ext cx="2721982" cy="27564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 rot="21522883">
              <a:off x="22409" y="131125"/>
              <a:ext cx="1255020" cy="259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3"/>
                </a:lnSpc>
              </a:pPr>
              <a:r>
                <a:rPr lang="en-US" sz="7188">
                  <a:solidFill>
                    <a:srgbClr val="000000"/>
                  </a:solidFill>
                  <a:ea typeface="Hanyi Senty Chalk Original"/>
                </a:rPr>
                <a:t>原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393547">
              <a:off x="1008387" y="107992"/>
              <a:ext cx="689351" cy="68935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13597" y="74553"/>
              <a:ext cx="947666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6"/>
                </a:lnSpc>
              </a:pPr>
              <a:r>
                <a:rPr lang="en-US" sz="3035" spc="470">
                  <a:solidFill>
                    <a:srgbClr val="000000"/>
                  </a:solidFill>
                  <a:ea typeface="Hanyi Senty Chalk Original"/>
                </a:rPr>
                <a:t>資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759" y="2377902"/>
              <a:ext cx="1053309" cy="55789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52385" y="923211"/>
              <a:ext cx="734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011" spc="467">
                  <a:solidFill>
                    <a:srgbClr val="000000"/>
                  </a:solidFill>
                  <a:ea typeface="Hanyi Senty Chalk Original"/>
                </a:rPr>
                <a:t>中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8069" y="1593870"/>
              <a:ext cx="1256444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8"/>
                </a:lnSpc>
              </a:pPr>
              <a:r>
                <a:rPr lang="en-US" sz="4024" spc="623">
                  <a:solidFill>
                    <a:srgbClr val="000000"/>
                  </a:solidFill>
                  <a:ea typeface="Hanyi Senty Chalk Original"/>
                </a:rPr>
                <a:t>心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10536">
              <a:off x="2497295" y="348118"/>
              <a:ext cx="510286" cy="51028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5400000">
            <a:off x="10333110" y="621494"/>
            <a:ext cx="1794584" cy="5515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1459" r="60104" b="27913"/>
          <a:stretch>
            <a:fillRect/>
          </a:stretch>
        </p:blipFill>
        <p:spPr>
          <a:xfrm rot="-10800000">
            <a:off x="-207081" y="6210875"/>
            <a:ext cx="1794584" cy="551596"/>
          </a:xfrm>
          <a:prstGeom prst="rect">
            <a:avLst/>
          </a:prstGeom>
        </p:spPr>
      </p:pic>
      <p:sp>
        <p:nvSpPr>
          <p:cNvPr id="25" name="TextBox 43"/>
          <p:cNvSpPr txBox="1"/>
          <p:nvPr/>
        </p:nvSpPr>
        <p:spPr>
          <a:xfrm rot="5400000">
            <a:off x="8987923" y="4074096"/>
            <a:ext cx="457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STU-TE   UNIVERSITY    </a:t>
            </a:r>
          </a:p>
          <a:p>
            <a:pPr>
              <a:lnSpc>
                <a:spcPts val="2133"/>
              </a:lnSpc>
              <a:spcBef>
                <a:spcPct val="0"/>
              </a:spcBef>
            </a:pPr>
            <a:r>
              <a:rPr lang="en-US" sz="1067" spc="141" dirty="0">
                <a:latin typeface="Agrandir Black"/>
              </a:rPr>
              <a:t>INDIGENOUS    STUDENTS    RESOURCE   CENTER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931989" y="1797183"/>
            <a:ext cx="405312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zh-TW" altLang="en-US" sz="2667" b="1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原資中心輔導人員</a:t>
            </a:r>
            <a:endParaRPr lang="en-US" sz="2667" b="1" dirty="0">
              <a:solidFill>
                <a:srgbClr val="1B1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4673600" y="511412"/>
            <a:ext cx="3443510" cy="474489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zh-TW" altLang="en-US" sz="3200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原資中心輔導同仁</a:t>
            </a:r>
            <a:endParaRPr lang="en-US" sz="3200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5435600" y="1079862"/>
            <a:ext cx="1770092" cy="113938"/>
            <a:chOff x="0" y="0"/>
            <a:chExt cx="5237921" cy="146050"/>
          </a:xfrm>
          <a:solidFill>
            <a:srgbClr val="52330C"/>
          </a:solidFill>
        </p:grpSpPr>
        <p:sp>
          <p:nvSpPr>
            <p:cNvPr id="23" name="Freeform 16"/>
            <p:cNvSpPr/>
            <p:nvPr/>
          </p:nvSpPr>
          <p:spPr>
            <a:xfrm>
              <a:off x="0" y="-2540"/>
              <a:ext cx="5237921" cy="153670"/>
            </a:xfrm>
            <a:custGeom>
              <a:avLst/>
              <a:gdLst/>
              <a:ahLst/>
              <a:cxnLst/>
              <a:rect l="l" t="t" r="r" b="b"/>
              <a:pathLst>
                <a:path w="5237921" h="153670">
                  <a:moveTo>
                    <a:pt x="1027113" y="27940"/>
                  </a:moveTo>
                  <a:cubicBezTo>
                    <a:pt x="1027113" y="26670"/>
                    <a:pt x="1023583" y="26670"/>
                    <a:pt x="1027113" y="27940"/>
                  </a:cubicBezTo>
                  <a:close/>
                  <a:cubicBezTo>
                    <a:pt x="1034172" y="30480"/>
                    <a:pt x="1041231" y="30480"/>
                    <a:pt x="1048290" y="29210"/>
                  </a:cubicBezTo>
                  <a:cubicBezTo>
                    <a:pt x="1048290" y="26670"/>
                    <a:pt x="1034172" y="26670"/>
                    <a:pt x="1030642" y="25400"/>
                  </a:cubicBezTo>
                  <a:cubicBezTo>
                    <a:pt x="1037701" y="26670"/>
                    <a:pt x="1030642" y="26670"/>
                    <a:pt x="1027113" y="27940"/>
                  </a:cubicBezTo>
                  <a:close/>
                  <a:moveTo>
                    <a:pt x="5064971" y="81280"/>
                  </a:moveTo>
                  <a:cubicBezTo>
                    <a:pt x="5068501" y="81280"/>
                    <a:pt x="5068501" y="81280"/>
                    <a:pt x="5072030" y="80010"/>
                  </a:cubicBezTo>
                  <a:lnTo>
                    <a:pt x="5072030" y="78740"/>
                  </a:lnTo>
                  <a:lnTo>
                    <a:pt x="5064971" y="81280"/>
                  </a:lnTo>
                  <a:close/>
                  <a:moveTo>
                    <a:pt x="5135563" y="119380"/>
                  </a:moveTo>
                  <a:lnTo>
                    <a:pt x="5146152" y="123190"/>
                  </a:lnTo>
                  <a:cubicBezTo>
                    <a:pt x="5174389" y="121920"/>
                    <a:pt x="5223803" y="119380"/>
                    <a:pt x="5237921" y="115570"/>
                  </a:cubicBezTo>
                  <a:cubicBezTo>
                    <a:pt x="5237921" y="115570"/>
                    <a:pt x="5132034" y="97790"/>
                    <a:pt x="5103797" y="87630"/>
                  </a:cubicBezTo>
                  <a:cubicBezTo>
                    <a:pt x="5142623" y="90170"/>
                    <a:pt x="5114385" y="86360"/>
                    <a:pt x="5107327" y="83820"/>
                  </a:cubicBezTo>
                  <a:lnTo>
                    <a:pt x="5103797" y="86360"/>
                  </a:lnTo>
                  <a:cubicBezTo>
                    <a:pt x="5079090" y="83820"/>
                    <a:pt x="5079090" y="78740"/>
                    <a:pt x="5068501" y="77470"/>
                  </a:cubicBezTo>
                  <a:lnTo>
                    <a:pt x="5068501" y="78740"/>
                  </a:lnTo>
                  <a:lnTo>
                    <a:pt x="5068501" y="77470"/>
                  </a:lnTo>
                  <a:lnTo>
                    <a:pt x="5068501" y="80010"/>
                  </a:lnTo>
                  <a:cubicBezTo>
                    <a:pt x="5068501" y="81280"/>
                    <a:pt x="5068501" y="82550"/>
                    <a:pt x="5061442" y="81280"/>
                  </a:cubicBezTo>
                  <a:cubicBezTo>
                    <a:pt x="5050853" y="82550"/>
                    <a:pt x="5036734" y="81280"/>
                    <a:pt x="5029676" y="81280"/>
                  </a:cubicBezTo>
                  <a:lnTo>
                    <a:pt x="5029676" y="76200"/>
                  </a:lnTo>
                  <a:cubicBezTo>
                    <a:pt x="5012027" y="85090"/>
                    <a:pt x="4916728" y="62230"/>
                    <a:pt x="4892021" y="62230"/>
                  </a:cubicBezTo>
                  <a:cubicBezTo>
                    <a:pt x="4870843" y="55880"/>
                    <a:pt x="4839077" y="63500"/>
                    <a:pt x="4810840" y="60960"/>
                  </a:cubicBezTo>
                  <a:cubicBezTo>
                    <a:pt x="4764956" y="59690"/>
                    <a:pt x="4789663" y="54610"/>
                    <a:pt x="4764956" y="50800"/>
                  </a:cubicBezTo>
                  <a:cubicBezTo>
                    <a:pt x="4736719" y="48260"/>
                    <a:pt x="4772015" y="55880"/>
                    <a:pt x="4757896" y="55880"/>
                  </a:cubicBezTo>
                  <a:lnTo>
                    <a:pt x="4722600" y="49530"/>
                  </a:lnTo>
                  <a:cubicBezTo>
                    <a:pt x="4743778" y="49530"/>
                    <a:pt x="4733189" y="45720"/>
                    <a:pt x="4729660" y="44450"/>
                  </a:cubicBezTo>
                  <a:cubicBezTo>
                    <a:pt x="4701423" y="43180"/>
                    <a:pt x="4652009" y="35560"/>
                    <a:pt x="4644949" y="44450"/>
                  </a:cubicBezTo>
                  <a:cubicBezTo>
                    <a:pt x="4606124" y="40640"/>
                    <a:pt x="4606124" y="36830"/>
                    <a:pt x="4588476" y="35560"/>
                  </a:cubicBezTo>
                  <a:cubicBezTo>
                    <a:pt x="4595535" y="36830"/>
                    <a:pt x="4606124" y="39370"/>
                    <a:pt x="4606124" y="40640"/>
                  </a:cubicBezTo>
                  <a:cubicBezTo>
                    <a:pt x="4588476" y="36830"/>
                    <a:pt x="4599065" y="41910"/>
                    <a:pt x="4606124" y="41910"/>
                  </a:cubicBezTo>
                  <a:cubicBezTo>
                    <a:pt x="4581416" y="45720"/>
                    <a:pt x="4479058" y="25400"/>
                    <a:pt x="4475529" y="35560"/>
                  </a:cubicBezTo>
                  <a:lnTo>
                    <a:pt x="4475529" y="34290"/>
                  </a:lnTo>
                  <a:cubicBezTo>
                    <a:pt x="4468469" y="41910"/>
                    <a:pt x="4479058" y="49530"/>
                    <a:pt x="4461410" y="53340"/>
                  </a:cubicBezTo>
                  <a:lnTo>
                    <a:pt x="4450821" y="49530"/>
                  </a:lnTo>
                  <a:lnTo>
                    <a:pt x="4433174" y="53340"/>
                  </a:lnTo>
                  <a:cubicBezTo>
                    <a:pt x="4422585" y="50800"/>
                    <a:pt x="4426114" y="49530"/>
                    <a:pt x="4426114" y="48260"/>
                  </a:cubicBezTo>
                  <a:cubicBezTo>
                    <a:pt x="4397878" y="52070"/>
                    <a:pt x="4359052" y="46990"/>
                    <a:pt x="4327285" y="46990"/>
                  </a:cubicBezTo>
                  <a:lnTo>
                    <a:pt x="4362582" y="67310"/>
                  </a:lnTo>
                  <a:cubicBezTo>
                    <a:pt x="4334345" y="62230"/>
                    <a:pt x="4281401" y="53340"/>
                    <a:pt x="4277871" y="59690"/>
                  </a:cubicBezTo>
                  <a:lnTo>
                    <a:pt x="4260223" y="53340"/>
                  </a:lnTo>
                  <a:cubicBezTo>
                    <a:pt x="4203750" y="40640"/>
                    <a:pt x="4221398" y="58420"/>
                    <a:pt x="4196690" y="54610"/>
                  </a:cubicBezTo>
                  <a:lnTo>
                    <a:pt x="4168454" y="46990"/>
                  </a:lnTo>
                  <a:lnTo>
                    <a:pt x="4196690" y="46990"/>
                  </a:lnTo>
                  <a:cubicBezTo>
                    <a:pt x="4168454" y="43180"/>
                    <a:pt x="4157865" y="40640"/>
                    <a:pt x="4133158" y="35560"/>
                  </a:cubicBezTo>
                  <a:lnTo>
                    <a:pt x="4136687" y="36830"/>
                  </a:lnTo>
                  <a:lnTo>
                    <a:pt x="4133158" y="36830"/>
                  </a:lnTo>
                  <a:cubicBezTo>
                    <a:pt x="4129628" y="40640"/>
                    <a:pt x="4115510" y="43180"/>
                    <a:pt x="4094332" y="41910"/>
                  </a:cubicBezTo>
                  <a:cubicBezTo>
                    <a:pt x="4066096" y="40640"/>
                    <a:pt x="4044918" y="46990"/>
                    <a:pt x="3999033" y="38100"/>
                  </a:cubicBezTo>
                  <a:lnTo>
                    <a:pt x="3988444" y="46990"/>
                  </a:lnTo>
                  <a:lnTo>
                    <a:pt x="3953148" y="41910"/>
                  </a:lnTo>
                  <a:lnTo>
                    <a:pt x="3953148" y="35560"/>
                  </a:lnTo>
                  <a:cubicBezTo>
                    <a:pt x="3988444" y="35560"/>
                    <a:pt x="4048447" y="33020"/>
                    <a:pt x="4094332" y="33020"/>
                  </a:cubicBezTo>
                  <a:lnTo>
                    <a:pt x="4094332" y="38100"/>
                  </a:lnTo>
                  <a:lnTo>
                    <a:pt x="4136687" y="36830"/>
                  </a:lnTo>
                  <a:lnTo>
                    <a:pt x="4136687" y="35560"/>
                  </a:lnTo>
                  <a:cubicBezTo>
                    <a:pt x="4129628" y="34290"/>
                    <a:pt x="4115510" y="34290"/>
                    <a:pt x="4094332" y="34290"/>
                  </a:cubicBezTo>
                  <a:lnTo>
                    <a:pt x="4094332" y="31750"/>
                  </a:lnTo>
                  <a:cubicBezTo>
                    <a:pt x="4069625" y="31750"/>
                    <a:pt x="4041388" y="34290"/>
                    <a:pt x="4023740" y="34290"/>
                  </a:cubicBezTo>
                  <a:cubicBezTo>
                    <a:pt x="4016681" y="33020"/>
                    <a:pt x="3995503" y="26670"/>
                    <a:pt x="4009622" y="22860"/>
                  </a:cubicBezTo>
                  <a:lnTo>
                    <a:pt x="3991974" y="27940"/>
                  </a:lnTo>
                  <a:cubicBezTo>
                    <a:pt x="3907263" y="29210"/>
                    <a:pt x="3907263" y="29210"/>
                    <a:pt x="3815494" y="21590"/>
                  </a:cubicBezTo>
                  <a:lnTo>
                    <a:pt x="3822553" y="24130"/>
                  </a:lnTo>
                  <a:cubicBezTo>
                    <a:pt x="3804905" y="25400"/>
                    <a:pt x="3787257" y="27940"/>
                    <a:pt x="3783728" y="22860"/>
                  </a:cubicBezTo>
                  <a:lnTo>
                    <a:pt x="3780198" y="20320"/>
                  </a:lnTo>
                  <a:lnTo>
                    <a:pt x="3780198" y="22860"/>
                  </a:lnTo>
                  <a:cubicBezTo>
                    <a:pt x="3727254" y="21590"/>
                    <a:pt x="3670781" y="17780"/>
                    <a:pt x="3635485" y="10160"/>
                  </a:cubicBezTo>
                  <a:lnTo>
                    <a:pt x="3628425" y="17780"/>
                  </a:lnTo>
                  <a:cubicBezTo>
                    <a:pt x="3617837" y="17780"/>
                    <a:pt x="3600189" y="6350"/>
                    <a:pt x="3593130" y="16510"/>
                  </a:cubicBezTo>
                  <a:lnTo>
                    <a:pt x="3568422" y="19050"/>
                  </a:lnTo>
                  <a:cubicBezTo>
                    <a:pt x="3554304" y="19050"/>
                    <a:pt x="3543715" y="22860"/>
                    <a:pt x="3526067" y="19050"/>
                  </a:cubicBezTo>
                  <a:cubicBezTo>
                    <a:pt x="3526067" y="19050"/>
                    <a:pt x="3522538" y="19050"/>
                    <a:pt x="3522538" y="17780"/>
                  </a:cubicBezTo>
                  <a:cubicBezTo>
                    <a:pt x="3487242" y="15240"/>
                    <a:pt x="3522538" y="24130"/>
                    <a:pt x="3483712" y="20320"/>
                  </a:cubicBezTo>
                  <a:cubicBezTo>
                    <a:pt x="3469594" y="15240"/>
                    <a:pt x="3469594" y="29210"/>
                    <a:pt x="3448416" y="27940"/>
                  </a:cubicBezTo>
                  <a:lnTo>
                    <a:pt x="3427238" y="17780"/>
                  </a:lnTo>
                  <a:cubicBezTo>
                    <a:pt x="3391943" y="11430"/>
                    <a:pt x="3384883" y="21590"/>
                    <a:pt x="3335469" y="22860"/>
                  </a:cubicBezTo>
                  <a:cubicBezTo>
                    <a:pt x="3310762" y="19050"/>
                    <a:pt x="3300173" y="10160"/>
                    <a:pt x="3314291" y="2540"/>
                  </a:cubicBezTo>
                  <a:cubicBezTo>
                    <a:pt x="3293114" y="11430"/>
                    <a:pt x="3303703" y="8890"/>
                    <a:pt x="3275466" y="12700"/>
                  </a:cubicBezTo>
                  <a:cubicBezTo>
                    <a:pt x="3271936" y="8890"/>
                    <a:pt x="3275466" y="7620"/>
                    <a:pt x="3278996" y="5080"/>
                  </a:cubicBezTo>
                  <a:cubicBezTo>
                    <a:pt x="3254288" y="0"/>
                    <a:pt x="3261347" y="8890"/>
                    <a:pt x="3243699" y="8890"/>
                  </a:cubicBezTo>
                  <a:cubicBezTo>
                    <a:pt x="3243699" y="7620"/>
                    <a:pt x="3247229" y="6350"/>
                    <a:pt x="3247229" y="5080"/>
                  </a:cubicBezTo>
                  <a:lnTo>
                    <a:pt x="3243699" y="8890"/>
                  </a:lnTo>
                  <a:cubicBezTo>
                    <a:pt x="3247229" y="15240"/>
                    <a:pt x="3240170" y="26670"/>
                    <a:pt x="3233111" y="27940"/>
                  </a:cubicBezTo>
                  <a:lnTo>
                    <a:pt x="3240170" y="30480"/>
                  </a:lnTo>
                  <a:cubicBezTo>
                    <a:pt x="3218992" y="34290"/>
                    <a:pt x="3197815" y="36830"/>
                    <a:pt x="3173107" y="33020"/>
                  </a:cubicBezTo>
                  <a:lnTo>
                    <a:pt x="3173107" y="29210"/>
                  </a:lnTo>
                  <a:lnTo>
                    <a:pt x="3148400" y="30480"/>
                  </a:lnTo>
                  <a:lnTo>
                    <a:pt x="3148400" y="25400"/>
                  </a:lnTo>
                  <a:lnTo>
                    <a:pt x="3109575" y="26670"/>
                  </a:lnTo>
                  <a:lnTo>
                    <a:pt x="3113104" y="27940"/>
                  </a:lnTo>
                  <a:cubicBezTo>
                    <a:pt x="3106045" y="27940"/>
                    <a:pt x="3074279" y="30480"/>
                    <a:pt x="3060160" y="27940"/>
                  </a:cubicBezTo>
                  <a:lnTo>
                    <a:pt x="3060160" y="25400"/>
                  </a:lnTo>
                  <a:cubicBezTo>
                    <a:pt x="3014276" y="17780"/>
                    <a:pt x="2975450" y="27940"/>
                    <a:pt x="2922506" y="29210"/>
                  </a:cubicBezTo>
                  <a:lnTo>
                    <a:pt x="2929565" y="24130"/>
                  </a:lnTo>
                  <a:cubicBezTo>
                    <a:pt x="2911917" y="19050"/>
                    <a:pt x="2926036" y="31750"/>
                    <a:pt x="2901329" y="29210"/>
                  </a:cubicBezTo>
                  <a:lnTo>
                    <a:pt x="2901329" y="22860"/>
                  </a:lnTo>
                  <a:cubicBezTo>
                    <a:pt x="2883681" y="31750"/>
                    <a:pt x="2876621" y="21590"/>
                    <a:pt x="2862503" y="17780"/>
                  </a:cubicBezTo>
                  <a:lnTo>
                    <a:pt x="2869562" y="26670"/>
                  </a:lnTo>
                  <a:lnTo>
                    <a:pt x="2844855" y="25400"/>
                  </a:lnTo>
                  <a:cubicBezTo>
                    <a:pt x="2816618" y="22860"/>
                    <a:pt x="2827207" y="13970"/>
                    <a:pt x="2830737" y="10160"/>
                  </a:cubicBezTo>
                  <a:lnTo>
                    <a:pt x="2813089" y="15240"/>
                  </a:lnTo>
                  <a:lnTo>
                    <a:pt x="2809559" y="7620"/>
                  </a:lnTo>
                  <a:cubicBezTo>
                    <a:pt x="2795441" y="16510"/>
                    <a:pt x="2795441" y="6350"/>
                    <a:pt x="2770733" y="11430"/>
                  </a:cubicBezTo>
                  <a:cubicBezTo>
                    <a:pt x="2767204" y="8890"/>
                    <a:pt x="2774263" y="6350"/>
                    <a:pt x="2767204" y="5080"/>
                  </a:cubicBezTo>
                  <a:lnTo>
                    <a:pt x="2728378" y="15240"/>
                  </a:lnTo>
                  <a:lnTo>
                    <a:pt x="2753085" y="10160"/>
                  </a:lnTo>
                  <a:lnTo>
                    <a:pt x="2749556" y="21590"/>
                  </a:lnTo>
                  <a:cubicBezTo>
                    <a:pt x="2724849" y="30480"/>
                    <a:pt x="2714260" y="20320"/>
                    <a:pt x="2696612" y="22860"/>
                  </a:cubicBezTo>
                  <a:lnTo>
                    <a:pt x="2707201" y="19050"/>
                  </a:lnTo>
                  <a:cubicBezTo>
                    <a:pt x="2678964" y="21590"/>
                    <a:pt x="2675434" y="16510"/>
                    <a:pt x="2661316" y="13970"/>
                  </a:cubicBezTo>
                  <a:cubicBezTo>
                    <a:pt x="2664845" y="16510"/>
                    <a:pt x="2675434" y="19050"/>
                    <a:pt x="2661316" y="20320"/>
                  </a:cubicBezTo>
                  <a:cubicBezTo>
                    <a:pt x="2654257" y="20320"/>
                    <a:pt x="2657786" y="16510"/>
                    <a:pt x="2647198" y="15240"/>
                  </a:cubicBezTo>
                  <a:cubicBezTo>
                    <a:pt x="2643668" y="22860"/>
                    <a:pt x="2626020" y="26670"/>
                    <a:pt x="2604842" y="22860"/>
                  </a:cubicBezTo>
                  <a:cubicBezTo>
                    <a:pt x="2604842" y="21590"/>
                    <a:pt x="2604842" y="20320"/>
                    <a:pt x="2608372" y="20320"/>
                  </a:cubicBezTo>
                  <a:cubicBezTo>
                    <a:pt x="2604842" y="21590"/>
                    <a:pt x="2601313" y="22860"/>
                    <a:pt x="2594254" y="21590"/>
                  </a:cubicBezTo>
                  <a:lnTo>
                    <a:pt x="2597783" y="13970"/>
                  </a:lnTo>
                  <a:lnTo>
                    <a:pt x="2580135" y="21590"/>
                  </a:lnTo>
                  <a:cubicBezTo>
                    <a:pt x="2569546" y="19050"/>
                    <a:pt x="2551898" y="25400"/>
                    <a:pt x="2555428" y="20320"/>
                  </a:cubicBezTo>
                  <a:lnTo>
                    <a:pt x="2562487" y="19050"/>
                  </a:lnTo>
                  <a:lnTo>
                    <a:pt x="2481306" y="16510"/>
                  </a:lnTo>
                  <a:lnTo>
                    <a:pt x="2481306" y="10160"/>
                  </a:lnTo>
                  <a:cubicBezTo>
                    <a:pt x="2470718" y="21590"/>
                    <a:pt x="2435422" y="8890"/>
                    <a:pt x="2438951" y="20320"/>
                  </a:cubicBezTo>
                  <a:cubicBezTo>
                    <a:pt x="2424833" y="13970"/>
                    <a:pt x="2378948" y="24130"/>
                    <a:pt x="2386007" y="11430"/>
                  </a:cubicBezTo>
                  <a:cubicBezTo>
                    <a:pt x="2333063" y="10160"/>
                    <a:pt x="2304827" y="22860"/>
                    <a:pt x="2237764" y="16510"/>
                  </a:cubicBezTo>
                  <a:cubicBezTo>
                    <a:pt x="2213057" y="6350"/>
                    <a:pt x="2149524" y="8890"/>
                    <a:pt x="2107169" y="7620"/>
                  </a:cubicBezTo>
                  <a:cubicBezTo>
                    <a:pt x="2025989" y="12700"/>
                    <a:pt x="1973045" y="16510"/>
                    <a:pt x="1888334" y="19050"/>
                  </a:cubicBezTo>
                  <a:cubicBezTo>
                    <a:pt x="1838920" y="3810"/>
                    <a:pt x="1761269" y="24130"/>
                    <a:pt x="1708325" y="15240"/>
                  </a:cubicBezTo>
                  <a:lnTo>
                    <a:pt x="1694206" y="21590"/>
                  </a:lnTo>
                  <a:cubicBezTo>
                    <a:pt x="1658911" y="11430"/>
                    <a:pt x="1602437" y="24130"/>
                    <a:pt x="1553023" y="13970"/>
                  </a:cubicBezTo>
                  <a:cubicBezTo>
                    <a:pt x="1538904" y="16510"/>
                    <a:pt x="1535375" y="17780"/>
                    <a:pt x="1531845" y="17780"/>
                  </a:cubicBezTo>
                  <a:cubicBezTo>
                    <a:pt x="1535375" y="17780"/>
                    <a:pt x="1538904" y="19050"/>
                    <a:pt x="1538904" y="22860"/>
                  </a:cubicBezTo>
                  <a:cubicBezTo>
                    <a:pt x="1524786" y="20320"/>
                    <a:pt x="1496549" y="24130"/>
                    <a:pt x="1496549" y="16510"/>
                  </a:cubicBezTo>
                  <a:lnTo>
                    <a:pt x="1500079" y="15240"/>
                  </a:lnTo>
                  <a:cubicBezTo>
                    <a:pt x="1503608" y="7620"/>
                    <a:pt x="1457724" y="19050"/>
                    <a:pt x="1440075" y="12700"/>
                  </a:cubicBezTo>
                  <a:lnTo>
                    <a:pt x="1447135" y="20320"/>
                  </a:lnTo>
                  <a:lnTo>
                    <a:pt x="1418898" y="19050"/>
                  </a:lnTo>
                  <a:lnTo>
                    <a:pt x="1425957" y="17780"/>
                  </a:lnTo>
                  <a:cubicBezTo>
                    <a:pt x="1305951" y="35560"/>
                    <a:pt x="1253007" y="10160"/>
                    <a:pt x="1140060" y="26670"/>
                  </a:cubicBezTo>
                  <a:cubicBezTo>
                    <a:pt x="1154178" y="17780"/>
                    <a:pt x="1118882" y="31750"/>
                    <a:pt x="1115353" y="21590"/>
                  </a:cubicBezTo>
                  <a:cubicBezTo>
                    <a:pt x="1087116" y="8890"/>
                    <a:pt x="1062409" y="24130"/>
                    <a:pt x="1041231" y="27940"/>
                  </a:cubicBezTo>
                  <a:lnTo>
                    <a:pt x="1041231" y="29210"/>
                  </a:lnTo>
                  <a:lnTo>
                    <a:pt x="1002405" y="27940"/>
                  </a:lnTo>
                  <a:cubicBezTo>
                    <a:pt x="1027113" y="15240"/>
                    <a:pt x="974169" y="38100"/>
                    <a:pt x="995346" y="27940"/>
                  </a:cubicBezTo>
                  <a:cubicBezTo>
                    <a:pt x="889458" y="19050"/>
                    <a:pt x="751804" y="27940"/>
                    <a:pt x="631798" y="24130"/>
                  </a:cubicBezTo>
                  <a:lnTo>
                    <a:pt x="638857" y="27940"/>
                  </a:lnTo>
                  <a:cubicBezTo>
                    <a:pt x="607091" y="27940"/>
                    <a:pt x="568265" y="31750"/>
                    <a:pt x="547087" y="26670"/>
                  </a:cubicBezTo>
                  <a:cubicBezTo>
                    <a:pt x="522380" y="21590"/>
                    <a:pt x="494144" y="34290"/>
                    <a:pt x="487084" y="35560"/>
                  </a:cubicBezTo>
                  <a:cubicBezTo>
                    <a:pt x="462377" y="40640"/>
                    <a:pt x="437670" y="30480"/>
                    <a:pt x="448259" y="30480"/>
                  </a:cubicBezTo>
                  <a:cubicBezTo>
                    <a:pt x="420022" y="31750"/>
                    <a:pt x="395315" y="43180"/>
                    <a:pt x="356489" y="38100"/>
                  </a:cubicBezTo>
                  <a:cubicBezTo>
                    <a:pt x="342371" y="27940"/>
                    <a:pt x="250601" y="48260"/>
                    <a:pt x="250601" y="36830"/>
                  </a:cubicBezTo>
                  <a:lnTo>
                    <a:pt x="250601" y="38100"/>
                  </a:lnTo>
                  <a:cubicBezTo>
                    <a:pt x="201187" y="29210"/>
                    <a:pt x="155302" y="43180"/>
                    <a:pt x="105888" y="35560"/>
                  </a:cubicBezTo>
                  <a:cubicBezTo>
                    <a:pt x="105888" y="35560"/>
                    <a:pt x="105888" y="34290"/>
                    <a:pt x="109417" y="34290"/>
                  </a:cubicBezTo>
                  <a:lnTo>
                    <a:pt x="0" y="69850"/>
                  </a:lnTo>
                  <a:lnTo>
                    <a:pt x="31766" y="109220"/>
                  </a:lnTo>
                  <a:lnTo>
                    <a:pt x="123536" y="140970"/>
                  </a:lnTo>
                  <a:lnTo>
                    <a:pt x="374137" y="134620"/>
                  </a:lnTo>
                  <a:lnTo>
                    <a:pt x="575324" y="147320"/>
                  </a:lnTo>
                  <a:lnTo>
                    <a:pt x="1062409" y="142240"/>
                  </a:lnTo>
                  <a:lnTo>
                    <a:pt x="1097705" y="133350"/>
                  </a:lnTo>
                  <a:cubicBezTo>
                    <a:pt x="1193004" y="148590"/>
                    <a:pt x="1316540" y="130810"/>
                    <a:pt x="1418898" y="142240"/>
                  </a:cubicBezTo>
                  <a:lnTo>
                    <a:pt x="1422428" y="134620"/>
                  </a:lnTo>
                  <a:cubicBezTo>
                    <a:pt x="1450664" y="134620"/>
                    <a:pt x="1450664" y="138430"/>
                    <a:pt x="1457723" y="139700"/>
                  </a:cubicBezTo>
                  <a:cubicBezTo>
                    <a:pt x="1729502" y="138430"/>
                    <a:pt x="2008341" y="128270"/>
                    <a:pt x="2251883" y="137160"/>
                  </a:cubicBezTo>
                  <a:cubicBezTo>
                    <a:pt x="2276590" y="142240"/>
                    <a:pt x="2347182" y="139700"/>
                    <a:pt x="2364830" y="144780"/>
                  </a:cubicBezTo>
                  <a:cubicBezTo>
                    <a:pt x="2442481" y="135890"/>
                    <a:pt x="2527191" y="135890"/>
                    <a:pt x="2608372" y="137160"/>
                  </a:cubicBezTo>
                  <a:lnTo>
                    <a:pt x="2604842" y="138430"/>
                  </a:lnTo>
                  <a:lnTo>
                    <a:pt x="2643668" y="137160"/>
                  </a:lnTo>
                  <a:lnTo>
                    <a:pt x="2643668" y="139700"/>
                  </a:lnTo>
                  <a:cubicBezTo>
                    <a:pt x="2686023" y="133350"/>
                    <a:pt x="2753085" y="139700"/>
                    <a:pt x="2802500" y="142240"/>
                  </a:cubicBezTo>
                  <a:lnTo>
                    <a:pt x="2798970" y="143510"/>
                  </a:lnTo>
                  <a:cubicBezTo>
                    <a:pt x="3098986" y="144780"/>
                    <a:pt x="3377824" y="130810"/>
                    <a:pt x="3677840" y="140970"/>
                  </a:cubicBezTo>
                  <a:cubicBezTo>
                    <a:pt x="3815494" y="153670"/>
                    <a:pt x="3977856" y="135890"/>
                    <a:pt x="4136687" y="146050"/>
                  </a:cubicBezTo>
                  <a:cubicBezTo>
                    <a:pt x="4164924" y="153670"/>
                    <a:pt x="4489647" y="147320"/>
                    <a:pt x="4517884" y="144780"/>
                  </a:cubicBezTo>
                  <a:lnTo>
                    <a:pt x="4479058" y="135890"/>
                  </a:lnTo>
                  <a:cubicBezTo>
                    <a:pt x="4599065" y="132080"/>
                    <a:pt x="4655538" y="140970"/>
                    <a:pt x="4757896" y="133350"/>
                  </a:cubicBezTo>
                  <a:lnTo>
                    <a:pt x="4750837" y="135890"/>
                  </a:lnTo>
                  <a:cubicBezTo>
                    <a:pt x="4764956" y="138430"/>
                    <a:pt x="4775544" y="116840"/>
                    <a:pt x="4937906" y="142240"/>
                  </a:cubicBezTo>
                  <a:lnTo>
                    <a:pt x="4937906" y="143510"/>
                  </a:lnTo>
                  <a:cubicBezTo>
                    <a:pt x="4944965" y="143510"/>
                    <a:pt x="4944965" y="140970"/>
                    <a:pt x="4955554" y="143510"/>
                  </a:cubicBezTo>
                  <a:lnTo>
                    <a:pt x="4927317" y="138430"/>
                  </a:lnTo>
                  <a:cubicBezTo>
                    <a:pt x="4944965" y="135890"/>
                    <a:pt x="4959083" y="132080"/>
                    <a:pt x="4983790" y="130810"/>
                  </a:cubicBezTo>
                  <a:cubicBezTo>
                    <a:pt x="4987320" y="132080"/>
                    <a:pt x="4990850" y="133350"/>
                    <a:pt x="4990850" y="134620"/>
                  </a:cubicBezTo>
                  <a:lnTo>
                    <a:pt x="5047323" y="133350"/>
                  </a:lnTo>
                  <a:lnTo>
                    <a:pt x="5064971" y="139700"/>
                  </a:lnTo>
                  <a:cubicBezTo>
                    <a:pt x="5082619" y="135890"/>
                    <a:pt x="5075560" y="124460"/>
                    <a:pt x="5121445" y="130810"/>
                  </a:cubicBezTo>
                  <a:cubicBezTo>
                    <a:pt x="5100267" y="119380"/>
                    <a:pt x="5142623" y="123190"/>
                    <a:pt x="5135563" y="119380"/>
                  </a:cubicBezTo>
                  <a:close/>
                  <a:moveTo>
                    <a:pt x="4327285" y="45720"/>
                  </a:moveTo>
                  <a:lnTo>
                    <a:pt x="4320227" y="40640"/>
                  </a:lnTo>
                  <a:lnTo>
                    <a:pt x="4327285" y="45720"/>
                  </a:lnTo>
                  <a:close/>
                  <a:moveTo>
                    <a:pt x="4750837" y="43180"/>
                  </a:moveTo>
                  <a:cubicBezTo>
                    <a:pt x="4733189" y="41910"/>
                    <a:pt x="4729660" y="43180"/>
                    <a:pt x="4733189" y="44450"/>
                  </a:cubicBezTo>
                  <a:cubicBezTo>
                    <a:pt x="4740249" y="44450"/>
                    <a:pt x="4747308" y="44450"/>
                    <a:pt x="4750837" y="43180"/>
                  </a:cubicBezTo>
                  <a:close/>
                  <a:moveTo>
                    <a:pt x="5128504" y="123190"/>
                  </a:moveTo>
                  <a:cubicBezTo>
                    <a:pt x="5135563" y="124460"/>
                    <a:pt x="5139093" y="125730"/>
                    <a:pt x="5146152" y="127000"/>
                  </a:cubicBezTo>
                  <a:cubicBezTo>
                    <a:pt x="5156741" y="127000"/>
                    <a:pt x="5153211" y="125730"/>
                    <a:pt x="5146152" y="123190"/>
                  </a:cubicBezTo>
                  <a:lnTo>
                    <a:pt x="5128504" y="123190"/>
                  </a:lnTo>
                  <a:close/>
                  <a:moveTo>
                    <a:pt x="5107327" y="81280"/>
                  </a:moveTo>
                  <a:cubicBezTo>
                    <a:pt x="5100267" y="82550"/>
                    <a:pt x="5100267" y="82550"/>
                    <a:pt x="5103797" y="83820"/>
                  </a:cubicBezTo>
                  <a:lnTo>
                    <a:pt x="5107327" y="8128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圓角矩形 11"/>
          <p:cNvSpPr/>
          <p:nvPr/>
        </p:nvSpPr>
        <p:spPr>
          <a:xfrm>
            <a:off x="1778000" y="4118586"/>
            <a:ext cx="3859387" cy="1337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233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1916633" y="4205142"/>
            <a:ext cx="3605989" cy="115416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000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您的關心及輔導</a:t>
            </a:r>
            <a:endParaRPr lang="en-US" altLang="zh-TW" sz="2000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000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是原民生輔導機制的成功關鍵</a:t>
            </a:r>
            <a:endParaRPr lang="en-US" altLang="zh-TW" sz="2000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000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原資中心感謝各位導師！</a:t>
            </a:r>
            <a:endParaRPr lang="en-US" altLang="zh-TW" sz="2000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7917">
                        <a14:foregroundMark x1="18333" y1="53333" x2="18333" y2="53333"/>
                        <a14:foregroundMark x1="21667" y1="56250" x2="21667" y2="56250"/>
                        <a14:foregroundMark x1="78750" y1="31667" x2="78750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185" y="5048057"/>
            <a:ext cx="1240403" cy="10336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83304"/>
            <a:ext cx="2530796" cy="189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文字方塊 23"/>
          <p:cNvSpPr txBox="1"/>
          <p:nvPr/>
        </p:nvSpPr>
        <p:spPr>
          <a:xfrm>
            <a:off x="4662710" y="1600201"/>
            <a:ext cx="224609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33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原資中心</a:t>
            </a:r>
            <a:endParaRPr lang="en-US" altLang="zh-TW" sz="1333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華武棋</a:t>
            </a:r>
            <a:endParaRPr lang="en-US" altLang="zh-TW" sz="1867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33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▲▼▲▼▲▼▲</a:t>
            </a:r>
            <a:endParaRPr lang="en-US" altLang="zh-TW" sz="1333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667468" y="2475842"/>
            <a:ext cx="295253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  <a:endParaRPr lang="en-US" altLang="zh-TW" sz="1867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r>
              <a:rPr lang="zh-TW" altLang="en-US" sz="10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07-6158000#2105</a:t>
            </a:r>
          </a:p>
          <a:p>
            <a:r>
              <a:rPr lang="zh-TW" altLang="en-US" sz="10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wuchi@stu.edu.tw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539540" y="3784601"/>
            <a:ext cx="224609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33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原資中心</a:t>
            </a:r>
            <a:endParaRPr lang="en-US" altLang="zh-TW" sz="1333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曹詩傑</a:t>
            </a:r>
            <a:endParaRPr lang="en-US" altLang="zh-TW" sz="1867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33" b="1" dirty="0">
                <a:solidFill>
                  <a:srgbClr val="5233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▲▼▲▼▲▼▲</a:t>
            </a:r>
            <a:endParaRPr lang="en-US" altLang="zh-TW" sz="1333" b="1" dirty="0">
              <a:solidFill>
                <a:srgbClr val="5233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518400" y="5019144"/>
            <a:ext cx="3443510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  <a:endParaRPr lang="en-US" altLang="zh-TW" sz="1867" b="1" dirty="0">
              <a:solidFill>
                <a:srgbClr val="26282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r>
              <a:rPr lang="zh-TW" altLang="en-US" sz="10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07-6158000#2155</a:t>
            </a:r>
          </a:p>
          <a:p>
            <a:r>
              <a:rPr lang="zh-TW" altLang="en-US" sz="1067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b="1" dirty="0">
                <a:solidFill>
                  <a:srgbClr val="2628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black91534@stu.edu.tw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6" t="32223" r="24014"/>
          <a:stretch/>
        </p:blipFill>
        <p:spPr>
          <a:xfrm>
            <a:off x="6045200" y="3796725"/>
            <a:ext cx="1422752" cy="23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33" y="888316"/>
            <a:ext cx="10403967" cy="6881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84" y="1576452"/>
            <a:ext cx="10411700" cy="128505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810184" y="282764"/>
            <a:ext cx="1038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111</a:t>
            </a:r>
            <a:r>
              <a:rPr lang="zh-TW" altLang="en-US" sz="2800" b="1" dirty="0" smtClean="0"/>
              <a:t>年</a:t>
            </a:r>
            <a:r>
              <a:rPr lang="en-US" altLang="zh-TW" sz="2800" b="1" dirty="0" smtClean="0"/>
              <a:t>1</a:t>
            </a:r>
            <a:r>
              <a:rPr lang="zh-TW" altLang="en-US" sz="2800" b="1" dirty="0" smtClean="0"/>
              <a:t>月</a:t>
            </a:r>
            <a:r>
              <a:rPr lang="en-US" altLang="zh-TW" sz="2800" b="1" dirty="0" smtClean="0"/>
              <a:t>25</a:t>
            </a:r>
            <a:r>
              <a:rPr lang="zh-TW" altLang="en-US" sz="2800" b="1" dirty="0" smtClean="0"/>
              <a:t>日 </a:t>
            </a:r>
            <a:r>
              <a:rPr lang="en-US" altLang="zh-TW" sz="2800" b="1" dirty="0" smtClean="0"/>
              <a:t>13:01</a:t>
            </a:r>
            <a:r>
              <a:rPr lang="zh-TW" altLang="en-US" sz="2800" b="1" dirty="0" smtClean="0"/>
              <a:t> 收到這封</a:t>
            </a:r>
            <a:r>
              <a:rPr lang="en-US" altLang="zh-TW" sz="2800" b="1" dirty="0" smtClean="0"/>
              <a:t>E-mail</a:t>
            </a:r>
            <a:r>
              <a:rPr lang="zh-TW" altLang="en-US" sz="2800" b="1" dirty="0" smtClean="0"/>
              <a:t> 的第一時間</a:t>
            </a:r>
            <a:r>
              <a:rPr lang="en-US" altLang="zh-TW" sz="2800" b="1" dirty="0" smtClean="0"/>
              <a:t>,</a:t>
            </a:r>
            <a:r>
              <a:rPr lang="zh-TW" altLang="en-US" sz="2800" b="1" dirty="0" smtClean="0"/>
              <a:t>我想的是甚麼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924" y="2346920"/>
            <a:ext cx="457200" cy="6000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206" y="2489795"/>
            <a:ext cx="514350" cy="4572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149489" y="2946995"/>
            <a:ext cx="6801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/>
              <a:t>或是</a:t>
            </a:r>
            <a:r>
              <a:rPr lang="zh-TW" altLang="en-US" sz="4800" b="1" dirty="0"/>
              <a:t> </a:t>
            </a:r>
            <a:r>
              <a:rPr lang="zh-TW" altLang="en-US" sz="4800" b="1" dirty="0" smtClean="0"/>
              <a:t>點進去看一下內容</a:t>
            </a:r>
            <a:r>
              <a:rPr lang="en-US" altLang="zh-TW" sz="4800" b="1" dirty="0"/>
              <a:t>?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547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895318" y="347817"/>
            <a:ext cx="9770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111</a:t>
            </a:r>
            <a:r>
              <a:rPr lang="zh-TW" altLang="en-US" sz="3200" b="1" dirty="0" smtClean="0"/>
              <a:t>年</a:t>
            </a:r>
            <a:r>
              <a:rPr lang="en-US" altLang="zh-TW" sz="3200" b="1" dirty="0" smtClean="0"/>
              <a:t>1</a:t>
            </a:r>
            <a:r>
              <a:rPr lang="zh-TW" altLang="en-US" sz="3200" b="1" dirty="0" smtClean="0"/>
              <a:t>月</a:t>
            </a:r>
            <a:r>
              <a:rPr lang="en-US" altLang="zh-TW" sz="3200" b="1" dirty="0" smtClean="0"/>
              <a:t>25</a:t>
            </a:r>
            <a:r>
              <a:rPr lang="zh-TW" altLang="en-US" sz="3200" b="1" dirty="0" smtClean="0"/>
              <a:t>日 </a:t>
            </a:r>
            <a:r>
              <a:rPr lang="en-US" altLang="zh-TW" sz="3200" b="1" dirty="0" smtClean="0"/>
              <a:t>13:01</a:t>
            </a:r>
            <a:r>
              <a:rPr lang="zh-TW" altLang="en-US" sz="3200" b="1" dirty="0" smtClean="0"/>
              <a:t> 收到這封</a:t>
            </a:r>
            <a:r>
              <a:rPr lang="en-US" altLang="zh-TW" sz="3200" b="1" dirty="0" smtClean="0"/>
              <a:t>E-mail</a:t>
            </a:r>
            <a:r>
              <a:rPr lang="zh-TW" altLang="en-US" sz="3200" b="1" dirty="0" smtClean="0"/>
              <a:t> 告訴了我甚麼呢</a:t>
            </a:r>
            <a:r>
              <a:rPr lang="en-US" altLang="zh-TW" sz="3200" b="1" dirty="0" smtClean="0"/>
              <a:t>?</a:t>
            </a:r>
            <a:endParaRPr lang="zh-TW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40041" y="932592"/>
            <a:ext cx="91940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2800" b="1" dirty="0" smtClean="0"/>
              <a:t>110</a:t>
            </a:r>
            <a:r>
              <a:rPr lang="zh-TW" altLang="en-US" sz="2800" b="1" dirty="0" smtClean="0"/>
              <a:t>學年度第一學期 連續三分之二被退學的學生</a:t>
            </a:r>
            <a:r>
              <a:rPr lang="en-US" altLang="zh-TW" sz="2800" b="1" dirty="0" smtClean="0"/>
              <a:t>,</a:t>
            </a:r>
          </a:p>
          <a:p>
            <a:r>
              <a:rPr lang="zh-TW" altLang="en-US" sz="2800" b="1" dirty="0" smtClean="0"/>
              <a:t>       </a:t>
            </a:r>
            <a:r>
              <a:rPr lang="zh-TW" altLang="en-US" sz="2800" b="1" dirty="0"/>
              <a:t> 一共是</a:t>
            </a:r>
            <a:r>
              <a:rPr lang="en-US" altLang="zh-TW" sz="2800" b="1" dirty="0" smtClean="0"/>
              <a:t>34</a:t>
            </a:r>
            <a:r>
              <a:rPr lang="zh-TW" altLang="en-US" sz="2800" b="1" dirty="0" smtClean="0"/>
              <a:t>位</a:t>
            </a:r>
            <a:endParaRPr lang="en-US" altLang="zh-TW" sz="2800" b="1" dirty="0" smtClean="0"/>
          </a:p>
          <a:p>
            <a:endParaRPr lang="en-US" altLang="zh-TW" sz="2800" b="1" dirty="0"/>
          </a:p>
          <a:p>
            <a:endParaRPr lang="en-US" altLang="zh-TW" sz="2800" b="1" dirty="0" smtClean="0"/>
          </a:p>
          <a:p>
            <a:endParaRPr lang="en-US" altLang="zh-TW" sz="2800" b="1" dirty="0"/>
          </a:p>
          <a:p>
            <a:endParaRPr lang="en-US" altLang="zh-TW" sz="2800" b="1" dirty="0" smtClean="0"/>
          </a:p>
          <a:p>
            <a:endParaRPr lang="en-US" altLang="zh-TW" sz="2800" b="1" dirty="0"/>
          </a:p>
          <a:p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 看到數據後</a:t>
            </a:r>
            <a:r>
              <a:rPr lang="en-US" altLang="zh-TW" sz="2800" b="1" dirty="0"/>
              <a:t>,</a:t>
            </a:r>
            <a:r>
              <a:rPr lang="zh-TW" altLang="en-US" sz="2800" b="1" dirty="0" smtClean="0"/>
              <a:t>我關心的是</a:t>
            </a:r>
            <a:r>
              <a:rPr lang="en-US" altLang="zh-TW" sz="2800" b="1" dirty="0" smtClean="0"/>
              <a:t>??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756" y="1886699"/>
            <a:ext cx="4046280" cy="243531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819036" y="1644852"/>
            <a:ext cx="6296404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</a:rPr>
              <a:t>系所退學人數最多的達到</a:t>
            </a:r>
            <a:r>
              <a:rPr lang="en-US" altLang="zh-TW" sz="2800" dirty="0" smtClean="0">
                <a:solidFill>
                  <a:srgbClr val="FF0000"/>
                </a:solidFill>
              </a:rPr>
              <a:t>7</a:t>
            </a:r>
            <a:r>
              <a:rPr lang="zh-TW" altLang="en-US" sz="2800" dirty="0" smtClean="0">
                <a:solidFill>
                  <a:srgbClr val="FF0000"/>
                </a:solidFill>
              </a:rPr>
              <a:t>位</a:t>
            </a:r>
            <a:r>
              <a:rPr lang="en-US" altLang="zh-TW" sz="2800" dirty="0" smtClean="0">
                <a:solidFill>
                  <a:srgbClr val="FF0000"/>
                </a:solidFill>
              </a:rPr>
              <a:t>(20.6%)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00CC"/>
                </a:solidFill>
              </a:rPr>
              <a:t>訪談次數最多達</a:t>
            </a:r>
            <a:r>
              <a:rPr lang="en-US" altLang="zh-TW" sz="2800" dirty="0" smtClean="0">
                <a:solidFill>
                  <a:srgbClr val="0000CC"/>
                </a:solidFill>
              </a:rPr>
              <a:t>6</a:t>
            </a:r>
            <a:r>
              <a:rPr lang="zh-TW" altLang="en-US" sz="2800" dirty="0" smtClean="0">
                <a:solidFill>
                  <a:srgbClr val="0000CC"/>
                </a:solidFill>
              </a:rPr>
              <a:t>次</a:t>
            </a:r>
            <a:endParaRPr lang="en-US" altLang="zh-TW" sz="2800" dirty="0">
              <a:solidFill>
                <a:srgbClr val="0000CC"/>
              </a:solidFill>
            </a:endParaRP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</a:rPr>
              <a:t>沒有任何訪談紀錄的有</a:t>
            </a:r>
            <a:r>
              <a:rPr lang="en-US" altLang="zh-TW" sz="2800" dirty="0" smtClean="0">
                <a:solidFill>
                  <a:srgbClr val="FF0000"/>
                </a:solidFill>
              </a:rPr>
              <a:t>3</a:t>
            </a:r>
            <a:r>
              <a:rPr lang="zh-TW" altLang="en-US" sz="2800" dirty="0" smtClean="0">
                <a:solidFill>
                  <a:srgbClr val="FF0000"/>
                </a:solidFill>
              </a:rPr>
              <a:t>位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 smtClean="0">
                <a:solidFill>
                  <a:srgbClr val="FF0000"/>
                </a:solidFill>
              </a:rPr>
              <a:t>110-1</a:t>
            </a:r>
            <a:r>
              <a:rPr lang="zh-TW" altLang="en-US" sz="2800" dirty="0" smtClean="0">
                <a:solidFill>
                  <a:srgbClr val="FF0000"/>
                </a:solidFill>
              </a:rPr>
              <a:t>修課學分數</a:t>
            </a:r>
            <a:r>
              <a:rPr lang="en-US" altLang="zh-TW" sz="2800" dirty="0" smtClean="0">
                <a:solidFill>
                  <a:srgbClr val="FF0000"/>
                </a:solidFill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</a:rPr>
              <a:t>最多達</a:t>
            </a:r>
            <a:r>
              <a:rPr lang="en-US" altLang="zh-TW" sz="2800" dirty="0" smtClean="0">
                <a:solidFill>
                  <a:srgbClr val="FF0000"/>
                </a:solidFill>
              </a:rPr>
              <a:t>26</a:t>
            </a:r>
            <a:r>
              <a:rPr lang="zh-TW" altLang="en-US" sz="2800" dirty="0" smtClean="0">
                <a:solidFill>
                  <a:srgbClr val="FF0000"/>
                </a:solidFill>
              </a:rPr>
              <a:t>學分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</a:rPr>
              <a:t>最少為</a:t>
            </a:r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大三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28596" y="32443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(6)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667532" y="28750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(12)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831313" y="26346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(16)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1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067" y="1416424"/>
            <a:ext cx="8766200" cy="5259650"/>
          </a:xfrm>
        </p:spPr>
        <p:txBody>
          <a:bodyPr rtlCol="0"/>
          <a:lstStyle/>
          <a:p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教室保持通風，若開啟空調，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將對角門窗打開。</a:t>
            </a: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授課點名時，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請提醒學生佩戴口罩。</a:t>
            </a: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各棟大樓電梯口設有酒精消毒設備，廁所設有洗手設備。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111.02.15~02.18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發放各單位防疫物資。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763E3E5D-C210-498B-B501-CB4F5606FDC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r="23165"/>
          <a:stretch>
            <a:fillRect/>
          </a:stretch>
        </p:blipFill>
        <p:spPr/>
      </p:pic>
      <p:sp>
        <p:nvSpPr>
          <p:cNvPr id="15" name="矩形 4">
            <a:extLst>
              <a:ext uri="{FF2B5EF4-FFF2-40B4-BE49-F238E27FC236}">
                <a16:creationId xmlns:a16="http://schemas.microsoft.com/office/drawing/2014/main" id="{49771076-72F0-41F5-A9F2-F51018C5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" y="316099"/>
            <a:ext cx="77764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dirty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校園傳染病</a:t>
            </a:r>
            <a:r>
              <a:rPr lang="zh-TW" altLang="en-US" sz="4400" dirty="0" smtClean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endParaRPr lang="zh-TW" altLang="en-US" sz="4400" dirty="0">
              <a:solidFill>
                <a:srgbClr val="3399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10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web.cheers.com.tw/issue/2019/teacher/assets/images/chart04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37" y="3339805"/>
            <a:ext cx="3388329" cy="33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b.cheers.com.tw/issue/2019/teacher/assets/images/chart0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09" y="3326143"/>
            <a:ext cx="3962400" cy="34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 50"/>
          <p:cNvSpPr/>
          <p:nvPr/>
        </p:nvSpPr>
        <p:spPr>
          <a:xfrm>
            <a:off x="5415756" y="3089008"/>
            <a:ext cx="198002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休學的四大主因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「工作需求」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「志趣不合」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「經濟困難」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「學業成績」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120025" y="3087476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大學窄門大開，但進來的多，出去也多</a:t>
            </a:r>
          </a:p>
        </p:txBody>
      </p:sp>
      <p:sp>
        <p:nvSpPr>
          <p:cNvPr id="57" name="矩形 56"/>
          <p:cNvSpPr/>
          <p:nvPr/>
        </p:nvSpPr>
        <p:spPr>
          <a:xfrm>
            <a:off x="1765634" y="3099651"/>
            <a:ext cx="3273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學生難當：休學人數年年增加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</a:b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3" name="向右箭號 62"/>
          <p:cNvSpPr/>
          <p:nvPr/>
        </p:nvSpPr>
        <p:spPr>
          <a:xfrm>
            <a:off x="5594665" y="4541882"/>
            <a:ext cx="2355157" cy="8212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32" name="Picture 8" descr="106學年大學延畢率創新高｜ 公視新聞網P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74" y="0"/>
            <a:ext cx="4926379" cy="27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右彎箭號 58"/>
          <p:cNvSpPr/>
          <p:nvPr/>
        </p:nvSpPr>
        <p:spPr>
          <a:xfrm>
            <a:off x="2417884" y="835269"/>
            <a:ext cx="1771889" cy="2083777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6" name="右彎箭號 65"/>
          <p:cNvSpPr/>
          <p:nvPr/>
        </p:nvSpPr>
        <p:spPr>
          <a:xfrm rot="5400000">
            <a:off x="9288490" y="991213"/>
            <a:ext cx="1771889" cy="2083777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2754" y="5166674"/>
            <a:ext cx="3865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學年度休學率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:4.83%</a:t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高教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:4.24%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:5.64%</a:t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公立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3.23%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6.41%</a:t>
            </a:r>
          </a:p>
        </p:txBody>
      </p:sp>
      <p:sp>
        <p:nvSpPr>
          <p:cNvPr id="15" name="矩形 14"/>
          <p:cNvSpPr/>
          <p:nvPr/>
        </p:nvSpPr>
        <p:spPr>
          <a:xfrm>
            <a:off x="8836269" y="5277411"/>
            <a:ext cx="3865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學年度退學率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:5.72%</a:t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高教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:5.1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%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:6.59%</a:t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公立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3.05%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7.73%</a:t>
            </a:r>
          </a:p>
        </p:txBody>
      </p:sp>
      <p:sp>
        <p:nvSpPr>
          <p:cNvPr id="17" name="矩形 16"/>
          <p:cNvSpPr/>
          <p:nvPr/>
        </p:nvSpPr>
        <p:spPr>
          <a:xfrm>
            <a:off x="5069404" y="5264915"/>
            <a:ext cx="38657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學年度總學生數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:766,426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高教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:445,149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:321,115</a:t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公立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78,159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私立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242,956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9173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51" y="777030"/>
            <a:ext cx="8124803" cy="53919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45509" y="143871"/>
            <a:ext cx="8069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108-110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學年度就學穩定率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警訊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402750" y="628406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</p:spTree>
    <p:extLst>
      <p:ext uri="{BB962C8B-B14F-4D97-AF65-F5344CB8AC3E}">
        <p14:creationId xmlns:p14="http://schemas.microsoft.com/office/powerpoint/2010/main" val="997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855113" y="851757"/>
          <a:ext cx="10080728" cy="5486694"/>
        </p:xfrm>
        <a:graphic>
          <a:graphicData uri="http://schemas.openxmlformats.org/drawingml/2006/table">
            <a:tbl>
              <a:tblPr/>
              <a:tblGrid>
                <a:gridCol w="1607935">
                  <a:extLst>
                    <a:ext uri="{9D8B030D-6E8A-4147-A177-3AD203B41FA5}">
                      <a16:colId xmlns:a16="http://schemas.microsoft.com/office/drawing/2014/main" val="4197997843"/>
                    </a:ext>
                  </a:extLst>
                </a:gridCol>
                <a:gridCol w="923580">
                  <a:extLst>
                    <a:ext uri="{9D8B030D-6E8A-4147-A177-3AD203B41FA5}">
                      <a16:colId xmlns:a16="http://schemas.microsoft.com/office/drawing/2014/main" val="1303047331"/>
                    </a:ext>
                  </a:extLst>
                </a:gridCol>
                <a:gridCol w="1016424">
                  <a:extLst>
                    <a:ext uri="{9D8B030D-6E8A-4147-A177-3AD203B41FA5}">
                      <a16:colId xmlns:a16="http://schemas.microsoft.com/office/drawing/2014/main" val="1005480344"/>
                    </a:ext>
                  </a:extLst>
                </a:gridCol>
                <a:gridCol w="1073686">
                  <a:extLst>
                    <a:ext uri="{9D8B030D-6E8A-4147-A177-3AD203B41FA5}">
                      <a16:colId xmlns:a16="http://schemas.microsoft.com/office/drawing/2014/main" val="758402121"/>
                    </a:ext>
                  </a:extLst>
                </a:gridCol>
                <a:gridCol w="1016424">
                  <a:extLst>
                    <a:ext uri="{9D8B030D-6E8A-4147-A177-3AD203B41FA5}">
                      <a16:colId xmlns:a16="http://schemas.microsoft.com/office/drawing/2014/main" val="1644873558"/>
                    </a:ext>
                  </a:extLst>
                </a:gridCol>
                <a:gridCol w="1016424">
                  <a:extLst>
                    <a:ext uri="{9D8B030D-6E8A-4147-A177-3AD203B41FA5}">
                      <a16:colId xmlns:a16="http://schemas.microsoft.com/office/drawing/2014/main" val="790468799"/>
                    </a:ext>
                  </a:extLst>
                </a:gridCol>
                <a:gridCol w="1016424">
                  <a:extLst>
                    <a:ext uri="{9D8B030D-6E8A-4147-A177-3AD203B41FA5}">
                      <a16:colId xmlns:a16="http://schemas.microsoft.com/office/drawing/2014/main" val="197737631"/>
                    </a:ext>
                  </a:extLst>
                </a:gridCol>
                <a:gridCol w="1025968">
                  <a:extLst>
                    <a:ext uri="{9D8B030D-6E8A-4147-A177-3AD203B41FA5}">
                      <a16:colId xmlns:a16="http://schemas.microsoft.com/office/drawing/2014/main" val="700541539"/>
                    </a:ext>
                  </a:extLst>
                </a:gridCol>
                <a:gridCol w="1383863">
                  <a:extLst>
                    <a:ext uri="{9D8B030D-6E8A-4147-A177-3AD203B41FA5}">
                      <a16:colId xmlns:a16="http://schemas.microsoft.com/office/drawing/2014/main" val="597611902"/>
                    </a:ext>
                  </a:extLst>
                </a:gridCol>
              </a:tblGrid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較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341571"/>
                  </a:ext>
                </a:extLst>
              </a:tr>
              <a:tr h="8946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學校名稱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學生數總計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休學生總數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休學生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比例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學生數總計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休學生總數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休學生比例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0579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7677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255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3.32%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7438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234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3.15%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-0.18%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01804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12843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772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6.01%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12640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808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6.39%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0.38%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228483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8716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721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8.27%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8497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594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6.99%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-1.28%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662031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7610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850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11.17%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6805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893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13.12%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1.95%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870309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2091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3.83%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1901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65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3.42%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-0.41%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83117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4241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738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17.40%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3892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773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19.86%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2.46%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09137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7349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671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9.13%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7093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605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8.53%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-0.60%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167321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3134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649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20.71%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2940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596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20.27%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-0.44%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190235"/>
                  </a:ext>
                </a:extLst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3174389" y="107219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108-109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學年度休學學生數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386802" y="6403535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  <p:sp>
        <p:nvSpPr>
          <p:cNvPr id="7" name="矩形 6"/>
          <p:cNvSpPr/>
          <p:nvPr/>
        </p:nvSpPr>
        <p:spPr>
          <a:xfrm>
            <a:off x="1772756" y="6386310"/>
            <a:ext cx="5755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學年度技專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公立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-3.23%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:6.41%</a:t>
            </a:r>
          </a:p>
        </p:txBody>
      </p:sp>
    </p:spTree>
    <p:extLst>
      <p:ext uri="{BB962C8B-B14F-4D97-AF65-F5344CB8AC3E}">
        <p14:creationId xmlns:p14="http://schemas.microsoft.com/office/powerpoint/2010/main" val="29835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60604" y="648866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45509" y="143871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108-109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學年度退學學生數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78976"/>
              </p:ext>
            </p:extLst>
          </p:nvPr>
        </p:nvGraphicFramePr>
        <p:xfrm>
          <a:off x="2219209" y="851757"/>
          <a:ext cx="8452034" cy="2876617"/>
        </p:xfrm>
        <a:graphic>
          <a:graphicData uri="http://schemas.openxmlformats.org/drawingml/2006/table">
            <a:tbl>
              <a:tblPr/>
              <a:tblGrid>
                <a:gridCol w="1428663">
                  <a:extLst>
                    <a:ext uri="{9D8B030D-6E8A-4147-A177-3AD203B41FA5}">
                      <a16:colId xmlns:a16="http://schemas.microsoft.com/office/drawing/2014/main" val="1473367301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val="3943429161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894482628"/>
                    </a:ext>
                  </a:extLst>
                </a:gridCol>
                <a:gridCol w="1128408">
                  <a:extLst>
                    <a:ext uri="{9D8B030D-6E8A-4147-A177-3AD203B41FA5}">
                      <a16:colId xmlns:a16="http://schemas.microsoft.com/office/drawing/2014/main" val="3802674517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val="553649004"/>
                    </a:ext>
                  </a:extLst>
                </a:gridCol>
                <a:gridCol w="1274323">
                  <a:extLst>
                    <a:ext uri="{9D8B030D-6E8A-4147-A177-3AD203B41FA5}">
                      <a16:colId xmlns:a16="http://schemas.microsoft.com/office/drawing/2014/main" val="670407956"/>
                    </a:ext>
                  </a:extLst>
                </a:gridCol>
                <a:gridCol w="1332690">
                  <a:extLst>
                    <a:ext uri="{9D8B030D-6E8A-4147-A177-3AD203B41FA5}">
                      <a16:colId xmlns:a16="http://schemas.microsoft.com/office/drawing/2014/main" val="1472553037"/>
                    </a:ext>
                  </a:extLst>
                </a:gridCol>
              </a:tblGrid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108-1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108-2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總計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67613"/>
                  </a:ext>
                </a:extLst>
              </a:tr>
              <a:tr h="4623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學校名稱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學生數總計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退學生總數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退學生比例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退學生總數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退學生比例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總退學率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59565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7677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287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3.74%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275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3.58%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7.32%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31392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12843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2.31%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1.01%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3.32%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12037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8716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5.75%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356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4.08%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9.83%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5694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7610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7.88%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1.34%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9.22%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23185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2091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6.03%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129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6.17%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12.20%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78988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4241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5.05%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3.68%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8.72%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405155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7349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595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8.10%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664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9.04%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17.13%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53769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3134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258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8.23%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5.90%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14.14%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43479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00267"/>
              </p:ext>
            </p:extLst>
          </p:nvPr>
        </p:nvGraphicFramePr>
        <p:xfrm>
          <a:off x="2219209" y="3723748"/>
          <a:ext cx="9972790" cy="2712720"/>
        </p:xfrm>
        <a:graphic>
          <a:graphicData uri="http://schemas.openxmlformats.org/drawingml/2006/table">
            <a:tbl>
              <a:tblPr/>
              <a:tblGrid>
                <a:gridCol w="1428663">
                  <a:extLst>
                    <a:ext uri="{9D8B030D-6E8A-4147-A177-3AD203B41FA5}">
                      <a16:colId xmlns:a16="http://schemas.microsoft.com/office/drawing/2014/main" val="735468463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val="3451961136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2288409358"/>
                    </a:ext>
                  </a:extLst>
                </a:gridCol>
                <a:gridCol w="1099226">
                  <a:extLst>
                    <a:ext uri="{9D8B030D-6E8A-4147-A177-3AD203B41FA5}">
                      <a16:colId xmlns:a16="http://schemas.microsoft.com/office/drawing/2014/main" val="143290587"/>
                    </a:ext>
                  </a:extLst>
                </a:gridCol>
                <a:gridCol w="1099225">
                  <a:extLst>
                    <a:ext uri="{9D8B030D-6E8A-4147-A177-3AD203B41FA5}">
                      <a16:colId xmlns:a16="http://schemas.microsoft.com/office/drawing/2014/main" val="283205517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3313131726"/>
                    </a:ext>
                  </a:extLst>
                </a:gridCol>
                <a:gridCol w="1340658">
                  <a:extLst>
                    <a:ext uri="{9D8B030D-6E8A-4147-A177-3AD203B41FA5}">
                      <a16:colId xmlns:a16="http://schemas.microsoft.com/office/drawing/2014/main" val="3231753653"/>
                    </a:ext>
                  </a:extLst>
                </a:gridCol>
                <a:gridCol w="1532243">
                  <a:extLst>
                    <a:ext uri="{9D8B030D-6E8A-4147-A177-3AD203B41FA5}">
                      <a16:colId xmlns:a16="http://schemas.microsoft.com/office/drawing/2014/main" val="1896040943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109-1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109-2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總計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比較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805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學校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名稱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學生數總計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退學生總數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退學生比例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退學生總數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退學生比例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總退學率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53159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7438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295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3.97%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218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2.93%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6.90%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09214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12640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351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2.78%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1.35%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4.13%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9810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8497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411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4.84%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322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3.79%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8.63%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0524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6805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447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6.57%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106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1.56%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8.13%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04536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1901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6.63%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125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6.58%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13.20%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4089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3892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5.96%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179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4.60%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10.56%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0943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7093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469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6.61%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471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6.64%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13.25%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↓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4271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2940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282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9.59%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174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5.92%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15.51%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4077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970641" y="6436468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 技專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公立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3.05%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7.73%</a:t>
            </a:r>
          </a:p>
        </p:txBody>
      </p:sp>
    </p:spTree>
    <p:extLst>
      <p:ext uri="{BB962C8B-B14F-4D97-AF65-F5344CB8AC3E}">
        <p14:creationId xmlns:p14="http://schemas.microsoft.com/office/powerpoint/2010/main" val="4483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45509" y="143871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108-109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學年度延修學生數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60604" y="648866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978361" y="895011"/>
          <a:ext cx="10007437" cy="4808233"/>
        </p:xfrm>
        <a:graphic>
          <a:graphicData uri="http://schemas.openxmlformats.org/drawingml/2006/table">
            <a:tbl>
              <a:tblPr/>
              <a:tblGrid>
                <a:gridCol w="1865387">
                  <a:extLst>
                    <a:ext uri="{9D8B030D-6E8A-4147-A177-3AD203B41FA5}">
                      <a16:colId xmlns:a16="http://schemas.microsoft.com/office/drawing/2014/main" val="4048864509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864202195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val="652309410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2561222388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val="3067762013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319461168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val="33030413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150752"/>
                    </a:ext>
                  </a:extLst>
                </a:gridCol>
                <a:gridCol w="1177046">
                  <a:extLst>
                    <a:ext uri="{9D8B030D-6E8A-4147-A177-3AD203B41FA5}">
                      <a16:colId xmlns:a16="http://schemas.microsoft.com/office/drawing/2014/main" val="3789643592"/>
                    </a:ext>
                  </a:extLst>
                </a:gridCol>
              </a:tblGrid>
              <a:tr h="7119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</a:t>
                      </a:r>
                    </a:p>
                  </a:txBody>
                  <a:tcPr marL="4492" marR="4492" marT="4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  比較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</a:t>
                      </a:r>
                    </a:p>
                  </a:txBody>
                  <a:tcPr marL="4492" marR="4492" marT="4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比較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029794"/>
                  </a:ext>
                </a:extLst>
              </a:tr>
              <a:tr h="12484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學校名稱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學生數總計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延修生總數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延修生比例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學生數總計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延修生總數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延修生比例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增減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68983"/>
                  </a:ext>
                </a:extLst>
              </a:tr>
              <a:tr h="7119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樹德科技大學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7677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318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4.14%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7438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380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5.11%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0.97%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5262"/>
                  </a:ext>
                </a:extLst>
              </a:tr>
              <a:tr h="7119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南臺科技大學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12843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4.29%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12640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563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4.45%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0.16%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7309"/>
                  </a:ext>
                </a:extLst>
              </a:tr>
              <a:tr h="7119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正修科技大學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8716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268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3.07%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8497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276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3.25%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0.17%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86637"/>
                  </a:ext>
                </a:extLst>
              </a:tr>
              <a:tr h="7119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崑山科技大學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7610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411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5.40%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6805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399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5.86%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0.46%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↑</a:t>
                      </a:r>
                    </a:p>
                  </a:txBody>
                  <a:tcPr marL="4492" marR="4492" marT="4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841923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772160" y="5770553"/>
            <a:ext cx="10419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學年度全國延修生平均比例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:4.95%(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:4.725/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:5.05%)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09643" y="883173"/>
            <a:ext cx="848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108-109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學年度各學院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系延修學生數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42" y="2141043"/>
            <a:ext cx="3234162" cy="32341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09643" y="5866080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73143" y="12744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設計學院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72757" y="835334"/>
          <a:ext cx="10104716" cy="5320149"/>
        </p:xfrm>
        <a:graphic>
          <a:graphicData uri="http://schemas.openxmlformats.org/drawingml/2006/table">
            <a:tbl>
              <a:tblPr/>
              <a:tblGrid>
                <a:gridCol w="2672783">
                  <a:extLst>
                    <a:ext uri="{9D8B030D-6E8A-4147-A177-3AD203B41FA5}">
                      <a16:colId xmlns:a16="http://schemas.microsoft.com/office/drawing/2014/main" val="1739316293"/>
                    </a:ext>
                  </a:extLst>
                </a:gridCol>
                <a:gridCol w="1857983">
                  <a:extLst>
                    <a:ext uri="{9D8B030D-6E8A-4147-A177-3AD203B41FA5}">
                      <a16:colId xmlns:a16="http://schemas.microsoft.com/office/drawing/2014/main" val="1336812217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2481479422"/>
                    </a:ext>
                  </a:extLst>
                </a:gridCol>
                <a:gridCol w="1974715">
                  <a:extLst>
                    <a:ext uri="{9D8B030D-6E8A-4147-A177-3AD203B41FA5}">
                      <a16:colId xmlns:a16="http://schemas.microsoft.com/office/drawing/2014/main" val="167624746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667419930"/>
                    </a:ext>
                  </a:extLst>
                </a:gridCol>
              </a:tblGrid>
              <a:tr h="5869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延畢人數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占比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註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1)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占比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註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2)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94191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視覺傳達設計系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5.66%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13.14%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314997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5.79%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16.92%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832809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流行設計系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2.83%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8.33%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0015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3.68%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10.94%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61159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動畫與遊戲設計系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4.72%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15.79%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52190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5.00%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14.18%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528594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生活產品設計系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5.97%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17.12%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46907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5.00%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19.39%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30899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室內設計系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2.83%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6.92%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51814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3.95%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15.15%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24735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表演藝術系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12.26%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31.71%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85947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11.84%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31.25%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06857"/>
                  </a:ext>
                </a:extLst>
              </a:tr>
              <a:tr h="33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藝術管理與藝術經紀系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3.77%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22.22%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670508"/>
                  </a:ext>
                </a:extLst>
              </a:tr>
              <a:tr h="338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3.42%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18.57%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900445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772756" y="6175527"/>
            <a:ext cx="4490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系所延畢人數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全校總延畢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系所延畢數人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當年度系所應畢業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人數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60604" y="648866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</p:spTree>
    <p:extLst>
      <p:ext uri="{BB962C8B-B14F-4D97-AF65-F5344CB8AC3E}">
        <p14:creationId xmlns:p14="http://schemas.microsoft.com/office/powerpoint/2010/main" val="22143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12927" y="1438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管理學院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40850" y="6250131"/>
            <a:ext cx="4490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系所延畢人數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全校總延畢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系所延畢數人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當年度系所應畢業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人數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60604" y="648866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840850" y="863602"/>
          <a:ext cx="10046349" cy="5386529"/>
        </p:xfrm>
        <a:graphic>
          <a:graphicData uri="http://schemas.openxmlformats.org/drawingml/2006/table">
            <a:tbl>
              <a:tblPr/>
              <a:tblGrid>
                <a:gridCol w="3305364">
                  <a:extLst>
                    <a:ext uri="{9D8B030D-6E8A-4147-A177-3AD203B41FA5}">
                      <a16:colId xmlns:a16="http://schemas.microsoft.com/office/drawing/2014/main" val="3436859530"/>
                    </a:ext>
                  </a:extLst>
                </a:gridCol>
                <a:gridCol w="1074650">
                  <a:extLst>
                    <a:ext uri="{9D8B030D-6E8A-4147-A177-3AD203B41FA5}">
                      <a16:colId xmlns:a16="http://schemas.microsoft.com/office/drawing/2014/main" val="934763890"/>
                    </a:ext>
                  </a:extLst>
                </a:gridCol>
                <a:gridCol w="1400301">
                  <a:extLst>
                    <a:ext uri="{9D8B030D-6E8A-4147-A177-3AD203B41FA5}">
                      <a16:colId xmlns:a16="http://schemas.microsoft.com/office/drawing/2014/main" val="2195456961"/>
                    </a:ext>
                  </a:extLst>
                </a:gridCol>
                <a:gridCol w="2133017">
                  <a:extLst>
                    <a:ext uri="{9D8B030D-6E8A-4147-A177-3AD203B41FA5}">
                      <a16:colId xmlns:a16="http://schemas.microsoft.com/office/drawing/2014/main" val="3909716669"/>
                    </a:ext>
                  </a:extLst>
                </a:gridCol>
                <a:gridCol w="2133017">
                  <a:extLst>
                    <a:ext uri="{9D8B030D-6E8A-4147-A177-3AD203B41FA5}">
                      <a16:colId xmlns:a16="http://schemas.microsoft.com/office/drawing/2014/main" val="1068074468"/>
                    </a:ext>
                  </a:extLst>
                </a:gridCol>
              </a:tblGrid>
              <a:tr h="4204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延畢人數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占比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註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1)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占比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註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2)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23880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金融管理系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4.09%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13.54%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9002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3.68%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13.73%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93314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2.83%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9.78%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99044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3.95%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21.13%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3235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流通管理系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4.72%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10.07%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439768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3.42%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13.40%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268512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行銷管理系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5.66%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13.95%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850753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4.21%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17.02%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23208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會展行銷與活動管理系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2.83%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15.52%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41734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3.42%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20.31%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18309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餐旅與烘焙管理系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4.09%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21.31%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40300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4.74%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20.00%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41636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休閒與觀光管理系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5.35%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23.29%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67619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4.74%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24.00%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6784"/>
                  </a:ext>
                </a:extLst>
              </a:tr>
              <a:tr h="2734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休閒遊憩與運動管理系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6.29%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31.75%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34050"/>
                  </a:ext>
                </a:extLst>
              </a:tr>
              <a:tr h="273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27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7.11%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29.35%</a:t>
                      </a:r>
                    </a:p>
                  </a:txBody>
                  <a:tcPr marL="5580" marR="5580" marT="5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1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8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艱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易 </a:t>
            </a:r>
            <a:endParaRPr kumimoji="0" lang="en-US" altLang="zh-TW" sz="4800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67" b="1" i="0" u="none" strike="noStrike" kern="1200" cap="none" spc="1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sz="2267" b="1" i="0" u="none" strike="noStrike" kern="1200" cap="none" spc="1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57556" y="104592"/>
            <a:ext cx="586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應用社會學院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&amp;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 資訊學院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40850" y="6250131"/>
            <a:ext cx="4490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系所延畢人數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全校總延畢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系所延畢數人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當年度系所應畢業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人數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60604" y="648866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教育部大專院校校務資訊公開平台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1840850" y="863601"/>
          <a:ext cx="10104715" cy="5284284"/>
        </p:xfrm>
        <a:graphic>
          <a:graphicData uri="http://schemas.openxmlformats.org/drawingml/2006/table">
            <a:tbl>
              <a:tblPr/>
              <a:tblGrid>
                <a:gridCol w="3324565">
                  <a:extLst>
                    <a:ext uri="{9D8B030D-6E8A-4147-A177-3AD203B41FA5}">
                      <a16:colId xmlns:a16="http://schemas.microsoft.com/office/drawing/2014/main" val="1167788684"/>
                    </a:ext>
                  </a:extLst>
                </a:gridCol>
                <a:gridCol w="1080893">
                  <a:extLst>
                    <a:ext uri="{9D8B030D-6E8A-4147-A177-3AD203B41FA5}">
                      <a16:colId xmlns:a16="http://schemas.microsoft.com/office/drawing/2014/main" val="3198379870"/>
                    </a:ext>
                  </a:extLst>
                </a:gridCol>
                <a:gridCol w="1408437">
                  <a:extLst>
                    <a:ext uri="{9D8B030D-6E8A-4147-A177-3AD203B41FA5}">
                      <a16:colId xmlns:a16="http://schemas.microsoft.com/office/drawing/2014/main" val="3810610125"/>
                    </a:ext>
                  </a:extLst>
                </a:gridCol>
                <a:gridCol w="2145410">
                  <a:extLst>
                    <a:ext uri="{9D8B030D-6E8A-4147-A177-3AD203B41FA5}">
                      <a16:colId xmlns:a16="http://schemas.microsoft.com/office/drawing/2014/main" val="1768079188"/>
                    </a:ext>
                  </a:extLst>
                </a:gridCol>
                <a:gridCol w="2145410">
                  <a:extLst>
                    <a:ext uri="{9D8B030D-6E8A-4147-A177-3AD203B41FA5}">
                      <a16:colId xmlns:a16="http://schemas.microsoft.com/office/drawing/2014/main" val="3273897881"/>
                    </a:ext>
                  </a:extLst>
                </a:gridCol>
              </a:tblGrid>
              <a:tr h="9792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　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學年度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延畢人數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占比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(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註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1)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占比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(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註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2)</a:t>
                      </a:r>
                    </a:p>
                  </a:txBody>
                  <a:tcPr marL="6247" marR="6247" marT="62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989695"/>
                  </a:ext>
                </a:extLst>
              </a:tr>
              <a:tr h="35875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應用外語系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20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6.29%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36.36%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05947"/>
                  </a:ext>
                </a:extLst>
              </a:tr>
              <a:tr h="358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15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3.95%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28.85%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180754"/>
                  </a:ext>
                </a:extLst>
              </a:tr>
              <a:tr h="35875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兒童與家庭服務系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3.14%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13.33%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253798"/>
                  </a:ext>
                </a:extLst>
              </a:tr>
              <a:tr h="358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2.11%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12.50%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225792"/>
                  </a:ext>
                </a:extLst>
              </a:tr>
              <a:tr h="35875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社會工作學士學位學程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3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0.94%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7.32%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29614"/>
                  </a:ext>
                </a:extLst>
              </a:tr>
              <a:tr h="358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5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1.32%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16.13%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056784"/>
                  </a:ext>
                </a:extLst>
              </a:tr>
              <a:tr h="35875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資訊管理系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5.97%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24.05%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87950"/>
                  </a:ext>
                </a:extLst>
              </a:tr>
              <a:tr h="358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26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6.84%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29.55%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1615"/>
                  </a:ext>
                </a:extLst>
              </a:tr>
              <a:tr h="35875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資訊工程系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21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6.60%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22.58%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89323"/>
                  </a:ext>
                </a:extLst>
              </a:tr>
              <a:tr h="358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26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6.84%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25.74%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72828"/>
                  </a:ext>
                </a:extLst>
              </a:tr>
              <a:tr h="35875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電腦與通訊系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7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2.20%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12.50%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75170"/>
                  </a:ext>
                </a:extLst>
              </a:tr>
              <a:tr h="358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109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11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2.89%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21.57%</a:t>
                      </a:r>
                    </a:p>
                  </a:txBody>
                  <a:tcPr marL="7096" marR="7096" marT="709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招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生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>
                <a:solidFill>
                  <a:srgbClr val="000000"/>
                </a:solidFill>
                <a:latin typeface="+mj-ea"/>
                <a:ea typeface="+mj-ea"/>
              </a:rPr>
              <a:t>為</a:t>
            </a: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>
                <a:solidFill>
                  <a:srgbClr val="000000"/>
                </a:solidFill>
                <a:latin typeface="+mj-ea"/>
                <a:ea typeface="+mj-ea"/>
              </a:rPr>
              <a:t>艱</a:t>
            </a: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2267" b="1" spc="136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2267" b="1" spc="136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endParaRPr lang="en-US" sz="2267" b="1" spc="136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7"/>
              </a:lnSpc>
            </a:pPr>
            <a:r>
              <a:rPr lang="zh-TW" altLang="en-US" sz="4800" b="1" spc="136" dirty="0">
                <a:solidFill>
                  <a:srgbClr val="000000"/>
                </a:solidFill>
                <a:latin typeface="+mj-ea"/>
                <a:ea typeface="+mj-ea"/>
              </a:rPr>
              <a:t>護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生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不</a:t>
            </a: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易 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2267" b="1" spc="136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2267" b="1" spc="136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endParaRPr lang="en-US" sz="2267" b="1" spc="136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67711" y="81720"/>
            <a:ext cx="872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i="1" dirty="0" smtClean="0">
                <a:solidFill>
                  <a:srgbClr val="FFC000"/>
                </a:solidFill>
                <a:latin typeface="+mj-ea"/>
                <a:ea typeface="+mj-ea"/>
              </a:rPr>
              <a:t>六分鐘</a:t>
            </a:r>
            <a:r>
              <a:rPr lang="zh-TW" altLang="en-US" sz="5400" b="1" i="1" dirty="0">
                <a:solidFill>
                  <a:srgbClr val="FFC000"/>
                </a:solidFill>
                <a:latin typeface="Poor Richard" panose="02080502050505020702" pitchFamily="18" charset="0"/>
                <a:ea typeface="+mj-ea"/>
              </a:rPr>
              <a:t> </a:t>
            </a:r>
            <a:r>
              <a:rPr lang="zh-TW" altLang="en-US" sz="5400" b="1" i="1" dirty="0" smtClean="0">
                <a:solidFill>
                  <a:srgbClr val="FFC000"/>
                </a:solidFill>
                <a:latin typeface="Poor Richard" panose="02080502050505020702" pitchFamily="18" charset="0"/>
                <a:ea typeface="+mj-ea"/>
              </a:rPr>
              <a:t>     </a:t>
            </a:r>
            <a:r>
              <a:rPr lang="zh-TW" altLang="en-US" sz="5400" b="1" i="1" dirty="0" smtClean="0">
                <a:solidFill>
                  <a:srgbClr val="FFC000"/>
                </a:solidFill>
                <a:latin typeface="+mj-ea"/>
                <a:ea typeface="+mj-ea"/>
              </a:rPr>
              <a:t>護一生  </a:t>
            </a:r>
            <a:endParaRPr lang="zh-TW" altLang="en-US" sz="5400" b="1" i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67711" y="955729"/>
            <a:ext cx="1023349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大一</a:t>
            </a:r>
            <a:r>
              <a:rPr lang="en-US" altLang="zh-TW" sz="3200" dirty="0" smtClean="0">
                <a:solidFill>
                  <a:srgbClr val="0000FF"/>
                </a:solidFill>
                <a:latin typeface="+mn-ea"/>
              </a:rPr>
              <a:t>: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關心學生選課及出席情況</a:t>
            </a:r>
            <a:endParaRPr lang="en-US" altLang="zh-TW" sz="3200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           辦理班級活動團結學生向心力</a:t>
            </a:r>
            <a:endParaRPr lang="en-US" altLang="zh-TW" sz="3200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大二</a:t>
            </a:r>
            <a:r>
              <a:rPr lang="en-US" altLang="zh-TW" sz="3200" dirty="0" smtClean="0">
                <a:solidFill>
                  <a:srgbClr val="0000FF"/>
                </a:solidFill>
                <a:latin typeface="+mn-ea"/>
              </a:rPr>
              <a:t>: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針對大一學習落後學生進行修課輔導</a:t>
            </a:r>
            <a:endParaRPr lang="en-US" altLang="zh-TW" sz="3200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            引導學生開始思考未來進路</a:t>
            </a:r>
            <a:endParaRPr lang="en-US" altLang="zh-TW" sz="3200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大三</a:t>
            </a:r>
            <a:r>
              <a:rPr lang="en-US" altLang="zh-TW" sz="3200" dirty="0">
                <a:solidFill>
                  <a:srgbClr val="0000FF"/>
                </a:solidFill>
                <a:latin typeface="+mn-ea"/>
              </a:rPr>
              <a:t>:</a:t>
            </a: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檢視學生畢業檢核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表</a:t>
            </a:r>
            <a:r>
              <a:rPr lang="en-US" altLang="zh-TW" sz="32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大二下就要開始</a:t>
            </a:r>
            <a:r>
              <a:rPr lang="en-US" altLang="zh-TW" sz="3200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            並開始輔導升學及實習就業</a:t>
            </a:r>
            <a:endParaRPr lang="en-US" altLang="zh-TW" sz="3200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0000FF"/>
                </a:solidFill>
                <a:latin typeface="+mn-ea"/>
                <a:ea typeface="PMingLiU" panose="02020500000000000000" pitchFamily="18" charset="-120"/>
              </a:rPr>
              <a:t> </a:t>
            </a: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大四</a:t>
            </a:r>
            <a:r>
              <a:rPr lang="en-US" altLang="zh-TW" sz="3200" dirty="0">
                <a:solidFill>
                  <a:srgbClr val="0000FF"/>
                </a:solidFill>
                <a:latin typeface="+mn-ea"/>
              </a:rPr>
              <a:t>:</a:t>
            </a: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了解並關心學生畢業規劃及修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課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畢業生流向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285750" indent="-28575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隨時隨地善用</a:t>
            </a:r>
            <a:r>
              <a:rPr lang="en-US" altLang="zh-TW" sz="3200" dirty="0" smtClean="0">
                <a:solidFill>
                  <a:srgbClr val="0000FF"/>
                </a:solidFill>
                <a:latin typeface="+mn-ea"/>
              </a:rPr>
              <a:t>:</a:t>
            </a:r>
            <a:br>
              <a:rPr lang="en-US" altLang="zh-TW" sz="3200" dirty="0" smtClean="0">
                <a:solidFill>
                  <a:srgbClr val="0000FF"/>
                </a:solidFill>
                <a:latin typeface="+mn-ea"/>
              </a:rPr>
            </a:b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校務資訊系統、導師輔導系統</a:t>
            </a: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諮商中心、生活輔導組</a:t>
            </a:r>
            <a:endParaRPr lang="zh-TW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085558" y="412914"/>
            <a:ext cx="291830" cy="26094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5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4">
            <a:extLst>
              <a:ext uri="{FF2B5EF4-FFF2-40B4-BE49-F238E27FC236}">
                <a16:creationId xmlns:a16="http://schemas.microsoft.com/office/drawing/2014/main" id="{100F890A-6AEF-4446-AEDC-9DFE1EB6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8" y="751915"/>
            <a:ext cx="5647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93600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請叮嚀學生配合防疫措施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13B6DF9-9E0C-4748-B789-BF17A1C5E6F7}"/>
              </a:ext>
            </a:extLst>
          </p:cNvPr>
          <p:cNvSpPr txBox="1">
            <a:spLocks/>
          </p:cNvSpPr>
          <p:nvPr/>
        </p:nvSpPr>
        <p:spPr bwMode="auto">
          <a:xfrm>
            <a:off x="-71718" y="1543050"/>
            <a:ext cx="807010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685800" indent="-1825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0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1825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1825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1825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502920" lvl="1" indent="0" defTabSz="93600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1.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量體溫、戴口罩、勤洗手或手部酒精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消毒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若接獲衛生單位通知須居家隔離或自主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健康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管理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者，請當事人通報健康促進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中心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身體不適時請停止上班上課，先留在家中觀察與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休息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4.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保持社交安全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距離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5.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進出公共場所務必完成實聯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制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6.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外出用餐請儘量採外帶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方式</a:t>
            </a:r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"/>
            </a:pP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04" y="0"/>
            <a:ext cx="4121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772757" cy="6858000"/>
          </a:xfrm>
          <a:prstGeom prst="rect">
            <a:avLst/>
          </a:prstGeom>
          <a:solidFill>
            <a:srgbClr val="E3A72F"/>
          </a:solidFill>
        </p:spPr>
      </p:sp>
      <p:sp>
        <p:nvSpPr>
          <p:cNvPr id="3" name="TextBox 3"/>
          <p:cNvSpPr txBox="1"/>
          <p:nvPr/>
        </p:nvSpPr>
        <p:spPr>
          <a:xfrm>
            <a:off x="267285" y="497814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招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生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>
                <a:solidFill>
                  <a:srgbClr val="000000"/>
                </a:solidFill>
                <a:latin typeface="+mj-ea"/>
                <a:ea typeface="+mj-ea"/>
              </a:rPr>
              <a:t>為</a:t>
            </a: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>
                <a:solidFill>
                  <a:srgbClr val="000000"/>
                </a:solidFill>
                <a:latin typeface="+mj-ea"/>
                <a:ea typeface="+mj-ea"/>
              </a:rPr>
              <a:t>艱</a:t>
            </a: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2267" b="1" spc="136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2267" b="1" spc="136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endParaRPr lang="en-US" sz="2267" b="1" spc="136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4" name="TextBox 3"/>
          <p:cNvSpPr txBox="1"/>
          <p:nvPr/>
        </p:nvSpPr>
        <p:spPr>
          <a:xfrm>
            <a:off x="886377" y="3862778"/>
            <a:ext cx="1121896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7"/>
              </a:lnSpc>
            </a:pPr>
            <a:r>
              <a:rPr lang="zh-TW" altLang="en-US" sz="4800" b="1" spc="136" dirty="0">
                <a:solidFill>
                  <a:srgbClr val="000000"/>
                </a:solidFill>
                <a:latin typeface="+mj-ea"/>
                <a:ea typeface="+mj-ea"/>
              </a:rPr>
              <a:t>護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生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不</a:t>
            </a:r>
            <a:endParaRPr lang="en-US" altLang="zh-TW" sz="4800" b="1" spc="136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4800" b="1" spc="136" dirty="0" smtClean="0">
                <a:solidFill>
                  <a:srgbClr val="000000"/>
                </a:solidFill>
                <a:latin typeface="+mj-ea"/>
                <a:ea typeface="+mj-ea"/>
              </a:rPr>
              <a:t>易 </a:t>
            </a:r>
            <a:endParaRPr lang="en-US" altLang="zh-TW" sz="4800" b="1" spc="136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ts val="2947"/>
              </a:lnSpc>
            </a:pPr>
            <a:r>
              <a:rPr lang="zh-TW" altLang="en-US" sz="2267" b="1" spc="136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2267" b="1" spc="136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endParaRPr lang="en-US" sz="2267" b="1" spc="136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56" y="0"/>
            <a:ext cx="2321263" cy="26836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9" y="0"/>
            <a:ext cx="2073450" cy="25861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43" y="2586158"/>
            <a:ext cx="2060767" cy="206076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93" y="4488477"/>
            <a:ext cx="3467882" cy="2321935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194" y="28038"/>
            <a:ext cx="3324378" cy="431954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43" y="4488477"/>
            <a:ext cx="2076815" cy="248883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86" y="2381374"/>
            <a:ext cx="2593114" cy="445657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31" y="2621807"/>
            <a:ext cx="2371581" cy="42161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87" y="0"/>
            <a:ext cx="2593114" cy="23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92" y="777558"/>
            <a:ext cx="1957850" cy="19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簡報完畢 敬請指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7" y="3324312"/>
            <a:ext cx="7332540" cy="14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版面配置區 22">
            <a:extLst>
              <a:ext uri="{FF2B5EF4-FFF2-40B4-BE49-F238E27FC236}">
                <a16:creationId xmlns:a16="http://schemas.microsoft.com/office/drawing/2014/main" id="{F0051EAB-521B-4141-8F22-869C01131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17526"/>
          <a:stretch>
            <a:fillRect/>
          </a:stretch>
        </p:blipFill>
        <p:spPr>
          <a:xfrm>
            <a:off x="8445731" y="0"/>
            <a:ext cx="3746269" cy="62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15153" y="805158"/>
            <a:ext cx="9198000" cy="432000"/>
          </a:xfrm>
        </p:spPr>
        <p:txBody>
          <a:bodyPr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開學日起恢復設置本校定時定點體溫測量站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32"/>
          </p:nvPr>
        </p:nvSpPr>
        <p:spPr>
          <a:xfrm>
            <a:off x="215153" y="1567110"/>
            <a:ext cx="9198000" cy="360000"/>
          </a:xfrm>
        </p:spPr>
        <p:txBody>
          <a:bodyPr/>
          <a:lstStyle/>
          <a:p>
            <a:r>
              <a:rPr lang="en-US" altLang="zh-TW" sz="2800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本校常時體溫測量站設置地點：</a:t>
            </a:r>
            <a:endParaRPr lang="en-US" altLang="zh-TW" sz="2800" b="1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2073" y="0"/>
            <a:ext cx="4959927" cy="6857999"/>
          </a:xfrm>
          <a:prstGeom prst="rect">
            <a:avLst/>
          </a:prstGeom>
        </p:spPr>
      </p:pic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77212" y="2587015"/>
            <a:ext cx="5744294" cy="4680000"/>
          </a:xfrm>
        </p:spPr>
        <p:txBody>
          <a:bodyPr/>
          <a:lstStyle/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各系所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行政大樓進修部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行政大樓學務處生輔組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文薈館課服組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壹軒樓健康促進中心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宿舍舍輔室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2920" lvl="1" indent="0">
              <a:lnSpc>
                <a:spcPts val="3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警衛室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939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356" y="58190"/>
            <a:ext cx="5140630" cy="67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F25972A-146D-4120-B667-C78FCD4E948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26171"/>
          <a:stretch>
            <a:fillRect/>
          </a:stretch>
        </p:blipFill>
        <p:spPr/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4FD12-F16E-4141-98A1-ABDDBE49AC7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1A4FD1-4EFD-4838-BAB3-E7DB5AA04857}"/>
              </a:ext>
            </a:extLst>
          </p:cNvPr>
          <p:cNvSpPr/>
          <p:nvPr/>
        </p:nvSpPr>
        <p:spPr>
          <a:xfrm>
            <a:off x="216073" y="20313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住宿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9" y="787913"/>
            <a:ext cx="8128605" cy="324522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16073" y="4329346"/>
            <a:ext cx="82798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進駐宿舍前</a:t>
            </a:r>
            <a:r>
              <a:rPr lang="zh-TW" altLang="zh-TW" sz="2800" b="1" dirty="0">
                <a:solidFill>
                  <a:srgbClr val="C039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請完成【自我通報健康關懷表】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網址。</a:t>
            </a:r>
            <a:r>
              <a:rPr lang="zh-TW" altLang="zh-TW" sz="1200" dirty="0" smtClean="0"/>
              <a:t> </a:t>
            </a:r>
            <a:endParaRPr lang="zh-TW" altLang="zh-TW" sz="3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進出宿舍請配合</a:t>
            </a:r>
            <a:r>
              <a:rPr lang="zh-TW" altLang="zh-TW" sz="2800" b="1" dirty="0">
                <a:solidFill>
                  <a:srgbClr val="C039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量測體溫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及酒精消毒。</a:t>
            </a:r>
            <a:r>
              <a:rPr lang="zh-TW" altLang="zh-TW" sz="1200" dirty="0"/>
              <a:t> </a:t>
            </a:r>
            <a:endParaRPr lang="zh-TW" altLang="zh-TW" sz="3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</a:t>
            </a:r>
            <a:r>
              <a:rPr lang="zh-TW" altLang="zh-TW" sz="2800" b="1" dirty="0">
                <a:solidFill>
                  <a:srgbClr val="C039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不開放任何訪客進入宿舍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陪同家長及親友在戶外等候。</a:t>
            </a:r>
            <a:r>
              <a:rPr lang="zh-TW" altLang="zh-TW" sz="1200" dirty="0"/>
              <a:t> </a:t>
            </a:r>
            <a:endParaRPr lang="zh-TW" altLang="zh-TW" sz="3600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06" y="4179440"/>
            <a:ext cx="1652956" cy="16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3ABB73D8-0FF6-4B9E-A541-B8BEDD3B34D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949" y="390640"/>
            <a:ext cx="8079971" cy="860998"/>
          </a:xfrm>
        </p:spPr>
        <p:txBody>
          <a:bodyPr/>
          <a:lstStyle/>
          <a:p>
            <a:r>
              <a:rPr lang="en-US" altLang="zh-TW" sz="3600" b="1" i="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600" b="1" i="0" dirty="0">
                <a:latin typeface="微軟正黑體" pitchFamily="34" charset="-120"/>
                <a:ea typeface="微軟正黑體" pitchFamily="34" charset="-120"/>
              </a:rPr>
              <a:t>學年第</a:t>
            </a:r>
            <a:r>
              <a:rPr lang="en-US" altLang="zh-TW" sz="3600" b="1" i="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600" b="1" i="0" dirty="0">
                <a:latin typeface="微軟正黑體" pitchFamily="34" charset="-120"/>
                <a:ea typeface="微軟正黑體" pitchFamily="34" charset="-120"/>
              </a:rPr>
              <a:t>學期春季班國際學生共</a:t>
            </a:r>
            <a:r>
              <a:rPr lang="en-US" altLang="zh-TW" sz="3600" b="1" i="0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3600" b="1" i="0" dirty="0" smtClean="0"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CN" altLang="en-US" sz="3600" b="1" i="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3600" b="1" i="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i="0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3600" b="1" i="0" dirty="0">
                <a:latin typeface="微軟正黑體" pitchFamily="34" charset="-120"/>
                <a:ea typeface="微軟正黑體" pitchFamily="34" charset="-120"/>
              </a:rPr>
              <a:t>各位導師多多關懷學生</a:t>
            </a:r>
            <a:endParaRPr lang="en-US" altLang="zh-TW" sz="3600" b="1" i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6" y="1646682"/>
            <a:ext cx="8812605" cy="50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/>
          </p:nvPr>
        </p:nvGraphicFramePr>
        <p:xfrm>
          <a:off x="431514" y="1309870"/>
          <a:ext cx="11469498" cy="493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/>
          </p:nvPr>
        </p:nvGraphicFramePr>
        <p:xfrm>
          <a:off x="3764787" y="114300"/>
          <a:ext cx="4802952" cy="73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2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05_TF16411245.potx" id="{567857FF-B375-45FF-A8C2-7835F35CECA4}" vid="{5AC1984C-DBF7-4AE8-AC2F-A0A08EBFC5CD}"/>
    </a:ext>
  </a:extLst>
</a:theme>
</file>

<file path=ppt/theme/theme2.xml><?xml version="1.0" encoding="utf-8"?>
<a:theme xmlns:a="http://schemas.openxmlformats.org/drawingml/2006/main" name="框架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6dc4bcd6-49db-4c07-9060-8acfc67cef9f"/>
    <ds:schemaRef ds:uri="http://www.w3.org/XML/1998/namespace"/>
    <ds:schemaRef ds:uri="http://purl.org/dc/terms/"/>
    <ds:schemaRef ds:uri="fb0879af-3eba-417a-a55a-ffe6dcd6ca77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極簡彩色簡報</Template>
  <TotalTime>0</TotalTime>
  <Words>3969</Words>
  <Application>Microsoft Office PowerPoint</Application>
  <PresentationFormat>寬螢幕</PresentationFormat>
  <Paragraphs>1116</Paragraphs>
  <Slides>41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41</vt:i4>
      </vt:variant>
    </vt:vector>
  </HeadingPairs>
  <TitlesOfParts>
    <vt:vector size="60" baseType="lpstr">
      <vt:lpstr>Agrandir Black</vt:lpstr>
      <vt:lpstr>標楷體</vt:lpstr>
      <vt:lpstr>Hanyi Senty Chalk Original</vt:lpstr>
      <vt:lpstr>League Spartan</vt:lpstr>
      <vt:lpstr>微軟正黑體</vt:lpstr>
      <vt:lpstr>Microsoft JhengHei UI</vt:lpstr>
      <vt:lpstr>PMingLiU</vt:lpstr>
      <vt:lpstr>PMingLiU</vt:lpstr>
      <vt:lpstr>Arial</vt:lpstr>
      <vt:lpstr>Calibri</vt:lpstr>
      <vt:lpstr>Corbel</vt:lpstr>
      <vt:lpstr>Poor Richard</vt:lpstr>
      <vt:lpstr>Times New Roman</vt:lpstr>
      <vt:lpstr>Wingdings</vt:lpstr>
      <vt:lpstr>Wingdings 2</vt:lpstr>
      <vt:lpstr>Wingdings 3</vt:lpstr>
      <vt:lpstr>Office 佈景主題</vt:lpstr>
      <vt:lpstr>框架</vt:lpstr>
      <vt:lpstr>Office Theme</vt:lpstr>
      <vt:lpstr>110-2 期初導師會議</vt:lpstr>
      <vt:lpstr>新冠病毒感染症狀及傳染力比較： </vt:lpstr>
      <vt:lpstr>PowerPoint 簡報</vt:lpstr>
      <vt:lpstr>PowerPoint 簡報</vt:lpstr>
      <vt:lpstr>※開學日起恢復設置本校定時定點體溫測量站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ROTC 證照加分項目統計表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2020-06-09T05:01:48Z</dcterms:created>
  <dcterms:modified xsi:type="dcterms:W3CDTF">2022-02-16T02:53:00Z</dcterms:modified>
</cp:coreProperties>
</file>