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7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8d393bf75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8d393bf75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8d393bf75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38d393bf75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8d393bf75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38d393bf75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8d393bf75_0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8d393bf75_0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b9d87d1e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b9d87d1e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b9d87d1e0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b9d87d1e0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b9d87d1e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b9d87d1e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b9d87d1e0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b9d87d1e0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b9d87d1e0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b9d87d1e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b9d87d1e0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b9d87d1e0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b9d87d1e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b9d87d1e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b9d87d1e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b9d87d1e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b9d87d1e0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b9d87d1e0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b9d87d1e0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b9d87d1e0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b9d87d1e0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b9d87d1e0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b9d87d1e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b9d87d1e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b9d87d1e0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b9d87d1e0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b9d87d1e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b9d87d1e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b9d87d1e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b9d87d1e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b9d87d1e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b9d87d1e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b9d87d1e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b9d87d1e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b9d87d1e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b9d87d1e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b9d87d1e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b9d87d1e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b9d87d1e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b9d87d1e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1879850" y="1464400"/>
            <a:ext cx="5571600" cy="11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"肝"苦人生  肝臟保健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/>
              <a:t>~認識脂肪肝及BC肝~</a:t>
            </a:r>
            <a:endParaRPr b="1" sz="2800"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3970347" y="3093875"/>
            <a:ext cx="17532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張文王 醫師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1266300" y="410000"/>
            <a:ext cx="2716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肝炎</a:t>
            </a:r>
            <a:endParaRPr b="1"/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311700" y="1229875"/>
            <a:ext cx="8520600" cy="27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肝炎的原因可能不同，依照表現症狀不同，又分</a:t>
            </a: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慢性肝炎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及</a:t>
            </a: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急性肝炎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二種， 普通一般醫師及大眾說某人患上肝炎是指急性肝炎。急性濾過性病毒肝炎可分為「A」，「B」，「C」，「Delta」，「E」，「G」及其他未經辨認等多種類型，分別為各獨特的過濾性病毒所引致。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何謂慢性肝炎? B型，C型，Delta型及其他血清性的一部份病患者，於急性期過後，並沒有徹底痊癒而持續有肝炎的病徵及病狀或肝功能沒有回復正常，續漸變成慢性肝炎，會有</a:t>
            </a:r>
            <a:r>
              <a:rPr b="1" lang="zh-TW" sz="24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變成肝硬化的危險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1266300" y="410000"/>
            <a:ext cx="2716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B型肝炎</a:t>
            </a:r>
            <a:endParaRPr b="1"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311700" y="1229875"/>
            <a:ext cx="8520600" cy="27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B型主要是體液的傳染，像輸血、帶有病毒之注射針頭、針灸、紋身及穿耳洞的針具、刮鬍刀或牙刷都會經由皮膚、黏膜的傷口傳染。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台灣地區慢性B型肝炎帶原者約占全人口的15-20%，其中40-50%是由母子垂直感染。e抗原陽性母親所生的嬰兒有95%會受到感染，其中85%會成為帶原者。預防B型肝炎最有效的方法是接種B型肝炎疫苗。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慢性B型肝炎患者有15-20%會產生</a:t>
            </a:r>
            <a:r>
              <a:rPr b="1" lang="zh-TW" sz="24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肝衰竭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或</a:t>
            </a:r>
            <a:r>
              <a:rPr b="1" lang="zh-TW" sz="24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肝硬化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。一般說來B型肝炎表面抗原陽性的人其得肝癌的相對危險性約為一般非帶原者</a:t>
            </a: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100倍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。 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1266300" y="410000"/>
            <a:ext cx="2716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C型肝炎</a:t>
            </a:r>
            <a:endParaRPr b="1"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311700" y="1229875"/>
            <a:ext cx="8520600" cy="32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在70年代A型及B型肝炎病毒被發現以來，即存在一些肝炎病人無法被歸為A型或B型肝炎，也沒有其他證據可以了解其發生肝炎的原因，這些病人有很大一部分有輸血的記錄，在當時稱為非A 非B型肝炎。直到1989年學者成功偵測到C型肝炎病毒，並發展出偵測血清中C型肝炎病毒抗體的方法後，對於C型肝炎的診斷及病程與冶療的研究才漸次展開。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台灣地區一般健康人口之C型肝炎血清學抗體盛行率約0.28%-0.95%。主要高危險群為</a:t>
            </a: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輸血及接受血液製劑醫療患者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如血友病等、施打毒品成癮者、妓女及嫖客等、某些民俗療法及刺青、紋眉、穿耳洞如未使用拋棄式器具也會造成皮膚及黏膜損傷而感染。目前沒有C型肝炎疫苗，但現已有有效的口服抗病毒藥物可以治癒C型肝炎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1266300" y="410000"/>
            <a:ext cx="2716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/>
              <a:t>C型肝炎</a:t>
            </a:r>
            <a:endParaRPr b="1"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311700" y="1229875"/>
            <a:ext cx="8520600" cy="29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急性C型肝炎病毒感染之潛伏期約5到12週，其後肝功能指數(GOT，GPT)慢慢下降，但多會呈低程度的上下波動。絕大多數的患者都不會表現出症狀，同時也很少有猛暴性肝炎發生。約有60%-80%的患者會發展成慢性肝炎，即肝功能指數持續異常。然而以組織學來看，只有少數(13%)正常肝功能的C肝炎"帶原者"之肝組織呈現正常狀態。另一方面來說，有60%之肝組織呈慢性肝炎或肝硬化的C型肝炎患者，臨床上沒有症狀，肝功能檢驗也呈現正常結果。因此臨床症狀、肝功能指數與肝生化功能並不見得一致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慢性C型肝炎產生急性發作者約佔40%，以年發生率來看，每年約有12%的機會會發生急性發作。然而大半的急性發作也不見得有症狀，20%的慢性C型肝炎會進展成</a:t>
            </a:r>
            <a:r>
              <a:rPr b="1" lang="zh-TW">
                <a:solidFill>
                  <a:srgbClr val="FF0000"/>
                </a:solidFill>
              </a:rPr>
              <a:t>肝硬化</a:t>
            </a:r>
            <a:r>
              <a:rPr lang="zh-TW"/>
              <a:t>，其速度快者1-2年，但大多在20-30年後發展成肝硬化或肝癌。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311700" y="410000"/>
            <a:ext cx="2842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>
                <a:solidFill>
                  <a:schemeClr val="dk2"/>
                </a:solidFill>
              </a:rPr>
              <a:t>                 </a:t>
            </a:r>
            <a:r>
              <a:rPr b="1"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脂肪肝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75" name="Google Shape;175;p26"/>
          <p:cNvSpPr txBox="1"/>
          <p:nvPr>
            <p:ph idx="1" type="body"/>
          </p:nvPr>
        </p:nvSpPr>
        <p:spPr>
          <a:xfrm>
            <a:off x="707625" y="1479975"/>
            <a:ext cx="4141800" cy="24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非酒精性脂肪肝病涵蓋三種病況：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單純脂肪肝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（fatty liver，NAFL）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脂肪肝炎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（steatohepatitis，NASH）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肝硬化</a:t>
            </a:r>
            <a:endParaRPr b="1" sz="18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625" y="1408875"/>
            <a:ext cx="3347051" cy="26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6795000" y="1866450"/>
            <a:ext cx="2037300" cy="7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311700" y="786450"/>
            <a:ext cx="8520600" cy="12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據統計，單純脂肪肝在成年人之盛行率目前約達30%，有脂肪肝的人，25%終其一生可能會產生「脂肪肝炎」，也就是脂肪肝合併肝細胞發炎、壞死。脂肪肝炎形成之後，若未積極介入治療，不太可能會回復單純脂肪肝或正常肝。</a:t>
            </a:r>
            <a:br>
              <a:rPr lang="zh-TW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 txBox="1"/>
          <p:nvPr>
            <p:ph idx="2" type="body"/>
          </p:nvPr>
        </p:nvSpPr>
        <p:spPr>
          <a:xfrm>
            <a:off x="2234700" y="2666250"/>
            <a:ext cx="6159300" cy="15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63" y="2027551"/>
            <a:ext cx="7710125" cy="238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4656750" y="1479475"/>
            <a:ext cx="40263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311700" y="2435075"/>
            <a:ext cx="85206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脂肪肝病為一種健康警訊，不僅對肝臟造成危害，也會對身體其他器官造成嚴重影響。研究發現，脂肪肝病患者未來會有較高比例罹患心血管疾病，例如心肌梗塞、腦中風等，因此，控制脂肪肝病不只是為了「</a:t>
            </a:r>
            <a:r>
              <a:rPr b="1" lang="zh-TW" sz="22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護肝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」，另一方面也為了「</a:t>
            </a:r>
            <a:r>
              <a:rPr b="1" lang="zh-TW" sz="22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護心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」。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175" y="290925"/>
            <a:ext cx="5862125" cy="190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311700" y="1094200"/>
            <a:ext cx="5250000" cy="312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脂肪肝病之所以會與心血管疾病綁在一起，其中的一個原因是，若一個人因為吃得太油或是缺乏運動，不僅肝臟會積油，周邊血管、心臟及腦血管等也一樣會「淪陷」。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另外一種解釋是，</a:t>
            </a:r>
            <a:r>
              <a:rPr b="1" lang="zh-TW" sz="2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胰島素抗性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是共同的原因，表現在肝臟所出現的病變是脂肪肝病、在新陳代謝表現出的病變是糖尿病、作用於心血管系統的就是心血管疾病。</a:t>
            </a:r>
            <a:b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9"/>
          <p:cNvSpPr txBox="1"/>
          <p:nvPr>
            <p:ph idx="2" type="body"/>
          </p:nvPr>
        </p:nvSpPr>
        <p:spPr>
          <a:xfrm>
            <a:off x="6698750" y="1749175"/>
            <a:ext cx="1310100" cy="12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400" y="1285575"/>
            <a:ext cx="28372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1266300" y="2461950"/>
            <a:ext cx="2022600" cy="15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0"/>
          <p:cNvSpPr txBox="1"/>
          <p:nvPr>
            <p:ph idx="2" type="body"/>
          </p:nvPr>
        </p:nvSpPr>
        <p:spPr>
          <a:xfrm>
            <a:off x="4113300" y="1152475"/>
            <a:ext cx="4719000" cy="26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根據統計，脂肪肝病患者的主要死因，並不是肝硬化或肝癌，反而是</a:t>
            </a:r>
            <a:r>
              <a:rPr b="1" lang="zh-TW" sz="22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肝外的因素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，像是心血管疾病。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脂肪肝病患者罹患心血管疾病的風險為一般人的</a:t>
            </a: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1.55倍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，甚至連得到流感等傳染病的風險，也會增加2.71倍。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06" name="Google Shape;20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70473"/>
            <a:ext cx="3417550" cy="25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/>
          <p:nvPr>
            <p:ph type="title"/>
          </p:nvPr>
        </p:nvSpPr>
        <p:spPr>
          <a:xfrm>
            <a:off x="311700" y="410000"/>
            <a:ext cx="18021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</a:t>
            </a:r>
            <a:r>
              <a:rPr b="1"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診斷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12" name="Google Shape;212;p31"/>
          <p:cNvSpPr txBox="1"/>
          <p:nvPr>
            <p:ph idx="1" type="body"/>
          </p:nvPr>
        </p:nvSpPr>
        <p:spPr>
          <a:xfrm>
            <a:off x="311700" y="1095025"/>
            <a:ext cx="8520600" cy="11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單純脂肪肝患者</a:t>
            </a:r>
            <a:r>
              <a:rPr b="1" lang="zh-TW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大多沒有症狀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，因此，診斷脂肪肝的最佳工具，有賴於</a:t>
            </a:r>
            <a:r>
              <a:rPr b="1" lang="zh-TW" sz="2000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腹部超音波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，其準確度高達97%。在生化檢查方面，GOT/GPT數值都可能正常，即使升高也皆在正常值上限的2-3倍。</a:t>
            </a:r>
            <a:br>
              <a:rPr lang="zh-TW"/>
            </a:br>
            <a:endParaRPr/>
          </a:p>
        </p:txBody>
      </p:sp>
      <p:pic>
        <p:nvPicPr>
          <p:cNvPr id="213" name="Google Shape;21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685" y="2588275"/>
            <a:ext cx="4634264" cy="22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70" y="1"/>
            <a:ext cx="8533130" cy="51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>
            <a:off x="311700" y="410000"/>
            <a:ext cx="37863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治療</a:t>
            </a:r>
            <a:endParaRPr b="1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2"/>
          <p:cNvSpPr txBox="1"/>
          <p:nvPr>
            <p:ph idx="1" type="body"/>
          </p:nvPr>
        </p:nvSpPr>
        <p:spPr>
          <a:xfrm>
            <a:off x="311700" y="1099326"/>
            <a:ext cx="8520600" cy="13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脂肪肝的問題可大可小，視其成因而定，如果是因為肥胖、糖尿病等代謝問題所導致的脂肪肝，通常不會影響肝臟機能的運作，也少見惡化成肝硬化、肝癌。但如果是因為酒精性脂肪肝合併酒精性肝癌者，在長時間的肝臟發炎下，就會導致肝硬化甚至肝癌，因此不可等閒視之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25" y="2778175"/>
            <a:ext cx="239067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0425" y="2749600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>
            <p:ph type="title"/>
          </p:nvPr>
        </p:nvSpPr>
        <p:spPr>
          <a:xfrm>
            <a:off x="4051175" y="351125"/>
            <a:ext cx="44583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治療--</a:t>
            </a:r>
            <a:r>
              <a:rPr lang="zh-TW" sz="24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三管齊下改善脂肪肝病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7" name="Google Shape;227;p33"/>
          <p:cNvSpPr txBox="1"/>
          <p:nvPr>
            <p:ph idx="1" type="body"/>
          </p:nvPr>
        </p:nvSpPr>
        <p:spPr>
          <a:xfrm>
            <a:off x="3954850" y="1229875"/>
            <a:ext cx="4877700" cy="15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由臨床的經驗得知，絕大部份脂肪肝罹患者都會因為</a:t>
            </a:r>
            <a:r>
              <a:rPr b="1" lang="zh-TW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原因的去除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，而使得脂肪變性的病變逐漸減少甚至消失。欲避免脂肪肝病上身，得從</a:t>
            </a:r>
            <a:r>
              <a:rPr b="1" lang="zh-TW">
                <a:solidFill>
                  <a:srgbClr val="FF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改變生活習慣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做起，包括飲食、運動及減重。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100" y="225900"/>
            <a:ext cx="2869325" cy="310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4348" y="3629923"/>
            <a:ext cx="2717450" cy="1164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/>
          <p:nvPr>
            <p:ph type="title"/>
          </p:nvPr>
        </p:nvSpPr>
        <p:spPr>
          <a:xfrm>
            <a:off x="311700" y="270375"/>
            <a:ext cx="34203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一、飲食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5" name="Google Shape;235;p34"/>
          <p:cNvSpPr txBox="1"/>
          <p:nvPr>
            <p:ph idx="1" type="body"/>
          </p:nvPr>
        </p:nvSpPr>
        <p:spPr>
          <a:xfrm>
            <a:off x="311700" y="878175"/>
            <a:ext cx="8520600" cy="1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正確的飲食攝取觀念是「</a:t>
            </a:r>
            <a:r>
              <a:rPr b="1" lang="zh-TW" sz="20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吃營養、不要吃熱量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」，像是容易造成脂肪累積的澱粉類食物就得控制適量，並多吃蔬果、蛋白質及低脂肪食物。其中，蔬菜具有許多好處，在餐食中多吃蔬菜增加飽足感、減少總熱量的攝取，相對便能有助於減少肝臟脂肪的堆積。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0500" y="2081550"/>
            <a:ext cx="29718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385" y="2081550"/>
            <a:ext cx="3799264" cy="27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二、運動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3" name="Google Shape;243;p35"/>
          <p:cNvSpPr txBox="1"/>
          <p:nvPr>
            <p:ph idx="1" type="body"/>
          </p:nvPr>
        </p:nvSpPr>
        <p:spPr>
          <a:xfrm>
            <a:off x="311700" y="1017800"/>
            <a:ext cx="8520600" cy="14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光吃不動會造成肥胖。有許多民眾只喜歡散步，但散步</a:t>
            </a:r>
            <a:r>
              <a:rPr lang="zh-TW" sz="20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半小時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只能消耗</a:t>
            </a:r>
            <a:r>
              <a:rPr lang="zh-TW"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80大卡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，換算來看，倘若一杯400大卡含糖飲料下肚，就可能得散步2.5小時才能消耗得掉。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比較有效率的方式是做</a:t>
            </a:r>
            <a:r>
              <a:rPr b="1" lang="zh-TW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中等強度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的運動，例如快走、游泳、騎腳踏車等。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438" y="2635663"/>
            <a:ext cx="3011138" cy="20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863680"/>
            <a:ext cx="2628550" cy="161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>
            <p:ph type="title"/>
          </p:nvPr>
        </p:nvSpPr>
        <p:spPr>
          <a:xfrm>
            <a:off x="311700" y="293750"/>
            <a:ext cx="28575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三、減重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51" name="Google Shape;251;p36"/>
          <p:cNvSpPr txBox="1"/>
          <p:nvPr>
            <p:ph idx="1" type="body"/>
          </p:nvPr>
        </p:nvSpPr>
        <p:spPr>
          <a:xfrm>
            <a:off x="311700" y="901550"/>
            <a:ext cx="8520600" cy="11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運動雖然重要，但光靠運動控制體重並不容易。有個關於減重的口訣是：「1天少吃</a:t>
            </a:r>
            <a:r>
              <a:rPr b="1" 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770（大卡）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b="1" 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10天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減掉1公斤」。欲消耗這770大卡，得散步4.8小時，但若從飲食調整下手，將能做到更有效的控制。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775" y="1954375"/>
            <a:ext cx="2648550" cy="13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150" y="1626850"/>
            <a:ext cx="3268800" cy="21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 txBox="1"/>
          <p:nvPr/>
        </p:nvSpPr>
        <p:spPr>
          <a:xfrm>
            <a:off x="311700" y="3352325"/>
            <a:ext cx="5883000" cy="14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減重必須持之以恆，不能求速效。一般而言，只要能夠漸進式地減少熱量攝取（每天比需要消耗的熱量少吃500大卡），以及每週運動3～5天、每次30～60分鐘，體重自然能逐漸減輕，脂肪肝病就能慢慢改善，甚至消失。</a:t>
            </a:r>
            <a:endParaRPr sz="1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25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7"/>
          <p:cNvSpPr txBox="1"/>
          <p:nvPr/>
        </p:nvSpPr>
        <p:spPr>
          <a:xfrm>
            <a:off x="2730350" y="2770175"/>
            <a:ext cx="3255600" cy="12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>
                <a:solidFill>
                  <a:srgbClr val="FF0000"/>
                </a:solidFill>
              </a:rPr>
              <a:t>感</a:t>
            </a:r>
            <a:r>
              <a:rPr lang="zh-TW" sz="3600">
                <a:solidFill>
                  <a:srgbClr val="FF9900"/>
                </a:solidFill>
              </a:rPr>
              <a:t>謝</a:t>
            </a:r>
            <a:r>
              <a:rPr lang="zh-TW" sz="3600">
                <a:solidFill>
                  <a:srgbClr val="FFFF00"/>
                </a:solidFill>
              </a:rPr>
              <a:t>聆</a:t>
            </a:r>
            <a:r>
              <a:rPr lang="zh-TW" sz="3600">
                <a:solidFill>
                  <a:srgbClr val="00FF00"/>
                </a:solidFill>
              </a:rPr>
              <a:t>聽</a:t>
            </a:r>
            <a:endParaRPr sz="3600">
              <a:solidFill>
                <a:srgbClr val="00FF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>
                <a:solidFill>
                  <a:srgbClr val="00FFFF"/>
                </a:solidFill>
              </a:rPr>
              <a:t>敬</a:t>
            </a:r>
            <a:r>
              <a:rPr lang="zh-TW" sz="3600">
                <a:solidFill>
                  <a:srgbClr val="0000FF"/>
                </a:solidFill>
              </a:rPr>
              <a:t>請</a:t>
            </a:r>
            <a:r>
              <a:rPr lang="zh-TW" sz="3600">
                <a:solidFill>
                  <a:srgbClr val="9900FF"/>
                </a:solidFill>
              </a:rPr>
              <a:t>指</a:t>
            </a:r>
            <a:r>
              <a:rPr lang="zh-TW" sz="3600">
                <a:solidFill>
                  <a:srgbClr val="FF00FF"/>
                </a:solidFill>
              </a:rPr>
              <a:t>教</a:t>
            </a:r>
            <a:endParaRPr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25149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何謂脂肪肝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一般人常誤以為脂肪肝是指肝臟被一層油包裹著，但實際上，醫學上對脂肪肝的定義是指</a:t>
            </a:r>
            <a:r>
              <a:rPr b="1" lang="zh-TW" sz="20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肝臟細胞內部存積過多脂肪空泡</a:t>
            </a:r>
            <a:r>
              <a:rPr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(佔據整個細胞的5%以上)所形成之一種現象，臨床上又稱為代謝性脂肪肝。 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1" name="Google Shape;101;p15"/>
          <p:cNvSpPr txBox="1"/>
          <p:nvPr>
            <p:ph idx="2" type="body"/>
          </p:nvPr>
        </p:nvSpPr>
        <p:spPr>
          <a:xfrm>
            <a:off x="5793350" y="1229975"/>
            <a:ext cx="3039000" cy="20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350" y="1152475"/>
            <a:ext cx="4390950" cy="27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1238825" y="410000"/>
            <a:ext cx="31674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流行概況</a:t>
            </a:r>
            <a:r>
              <a:rPr lang="zh-TW"/>
              <a:t>   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5584525" y="1229875"/>
            <a:ext cx="3247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Microsoft JhengHei"/>
                <a:ea typeface="Microsoft JhengHei"/>
                <a:cs typeface="Microsoft JhengHei"/>
                <a:sym typeface="Microsoft JhengHei"/>
              </a:rPr>
              <a:t>脂肪肝在台灣成年人中約佔</a:t>
            </a:r>
            <a:r>
              <a:rPr b="1" lang="zh-TW" sz="2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四分之一</a:t>
            </a:r>
            <a:r>
              <a:rPr lang="zh-TW" sz="2200">
                <a:latin typeface="Microsoft JhengHei"/>
                <a:ea typeface="Microsoft JhengHei"/>
                <a:cs typeface="Microsoft JhengHei"/>
                <a:sym typeface="Microsoft JhengHei"/>
              </a:rPr>
              <a:t>。性別方面</a:t>
            </a:r>
            <a:r>
              <a:rPr b="1" lang="zh-TW" sz="24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男性</a:t>
            </a:r>
            <a:r>
              <a:rPr lang="zh-TW" sz="2200">
                <a:latin typeface="Microsoft JhengHei"/>
                <a:ea typeface="Microsoft JhengHei"/>
                <a:cs typeface="Microsoft JhengHei"/>
                <a:sym typeface="Microsoft JhengHei"/>
              </a:rPr>
              <a:t>略高於女性，好發的年齡層在</a:t>
            </a:r>
            <a:r>
              <a:rPr b="1" lang="zh-TW" sz="2200">
                <a:solidFill>
                  <a:srgbClr val="98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40-60歲</a:t>
            </a:r>
            <a:r>
              <a:rPr lang="zh-TW" sz="2200">
                <a:latin typeface="Microsoft JhengHei"/>
                <a:ea typeface="Microsoft JhengHei"/>
                <a:cs typeface="Microsoft JhengHei"/>
                <a:sym typeface="Microsoft JhengHei"/>
              </a:rPr>
              <a:t>之間。</a:t>
            </a:r>
            <a:endParaRPr sz="2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7500"/>
            <a:ext cx="5114350" cy="301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430775" y="445025"/>
            <a:ext cx="1401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600675" y="1229975"/>
            <a:ext cx="2495700" cy="25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000">
                <a:solidFill>
                  <a:srgbClr val="F1C23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輕度</a:t>
            </a:r>
            <a:r>
              <a:rPr lang="zh-TW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脂肪肝</a:t>
            </a:r>
            <a:endParaRPr sz="3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3000">
                <a:solidFill>
                  <a:srgbClr val="FF99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中度</a:t>
            </a:r>
            <a:r>
              <a:rPr lang="zh-TW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脂肪肝</a:t>
            </a:r>
            <a:endParaRPr sz="30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 sz="36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重度</a:t>
            </a:r>
            <a:r>
              <a:rPr lang="zh-TW" sz="30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脂肪肝</a:t>
            </a:r>
            <a:endParaRPr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6" name="Google Shape;116;p17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950" y="445025"/>
            <a:ext cx="5715000" cy="451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311700" y="410000"/>
            <a:ext cx="4210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脂肪肝的</a:t>
            </a: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成因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311700" y="1229875"/>
            <a:ext cx="8520600" cy="30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脂肪肝病發生的原因很多，可區分成兩大類，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一類是飲酒引起的「</a:t>
            </a:r>
            <a:r>
              <a:rPr b="1" lang="zh-TW" sz="2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酒精性脂肪肝病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」，長期酗酒者約9成都有脂肪肝病問題，若狀況持續，恐引起肝臟發炎，甚至肝硬化等不可逆的肝臟病變；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另一類統稱為「</a:t>
            </a:r>
            <a:r>
              <a:rPr b="1" lang="zh-TW" sz="2200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非酒精性脂肪肝病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」（NAFLD，nonalcoholic fatty liver disease），常見成因包括肥胖、高血壓、高血脂、糖尿病、急慢性肝炎及長期服用類固醇等藥物。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83" y="0"/>
            <a:ext cx="85848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1266300" y="410000"/>
            <a:ext cx="27162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臨床症狀</a:t>
            </a:r>
            <a:r>
              <a:rPr lang="zh-TW" sz="2700"/>
              <a:t> 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311700" y="1229875"/>
            <a:ext cx="8520600" cy="27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在臨床上有百分之八十的脂肪肝罹患者都不見有絲毫症狀，而大部份的症狀都是一些</a:t>
            </a:r>
            <a:r>
              <a:rPr lang="zh-TW" sz="2600">
                <a:solidFill>
                  <a:srgbClr val="99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非特異性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胃腸道疾病的症狀及表徵；其中包括上腹部不適感或疼痛、食慾不振、全身倦怠、呃氣、腹脹（尤其是上腹部）和肝區有壓痛感。少數的罹患者可以觸摸出肝臟腫大的現象，極少數嚴重的個案或許會出現眼白鞏膜泛黃的現象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0550" y="0"/>
            <a:ext cx="7252125" cy="34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9925" y="2849400"/>
            <a:ext cx="2531150" cy="229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