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embeddedFontLst>
    <p:embeddedFont>
      <p:font typeface="Roboto Slab" panose="02020500000000000000" charset="0"/>
      <p:regular r:id="rId21"/>
      <p:bold r:id="rId22"/>
    </p:embeddedFont>
    <p:embeddedFont>
      <p:font typeface="Microsoft JhengHei" panose="020B0604030504040204" pitchFamily="34" charset="-120"/>
      <p:regular r:id="rId23"/>
      <p:bold r:id="rId24"/>
    </p:embeddedFont>
    <p:embeddedFont>
      <p:font typeface="Roboto" panose="02020500000000000000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fb94b2671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0fb94b2671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0fb94b2671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0fb94b2671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13831d300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13831d300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13831d30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13831d30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0fb94b2671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0fb94b2671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0fb94b2671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0fb94b2671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0fb94b2671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0fb94b2671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0fb94b2671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0fb94b2671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0fb94b2671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0fb94b2671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fb94b2671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0fb94b2671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fb94b2671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0fb94b2671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fb94b2671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0fb94b2671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fb94b2671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0fb94b2671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fb94b267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fb94b267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0fb94b2671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0fb94b2671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0fb94b2671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0fb94b2671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0fb94b2671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0fb94b2671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6" name="Google Shape;56;p14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57" name="Google Shape;57;p14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5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Google Shape;66;p16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Google Shape;71;p17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Google Shape;80;p19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9" name="Google Shape;89;p21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>
            <a:spLocks noGrp="1"/>
          </p:cNvSpPr>
          <p:nvPr>
            <p:ph type="ctrTitle"/>
          </p:nvPr>
        </p:nvSpPr>
        <p:spPr>
          <a:xfrm>
            <a:off x="1680300" y="1188925"/>
            <a:ext cx="5783400" cy="13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/>
              <a:t>腦心血管疾病</a:t>
            </a:r>
            <a:endParaRPr sz="48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/>
              <a:t>~頸動脈超音波~</a:t>
            </a:r>
            <a:endParaRPr sz="3000" b="1"/>
          </a:p>
        </p:txBody>
      </p:sp>
      <p:sp>
        <p:nvSpPr>
          <p:cNvPr id="109" name="Google Shape;109;p25"/>
          <p:cNvSpPr txBox="1">
            <a:spLocks noGrp="1"/>
          </p:cNvSpPr>
          <p:nvPr>
            <p:ph type="subTitle" idx="1"/>
          </p:nvPr>
        </p:nvSpPr>
        <p:spPr>
          <a:xfrm>
            <a:off x="2980800" y="3049450"/>
            <a:ext cx="44829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/>
              <a:t>張文王   醫師</a:t>
            </a:r>
            <a:endParaRPr sz="3000" b="1"/>
          </a:p>
        </p:txBody>
      </p:sp>
      <p:pic>
        <p:nvPicPr>
          <p:cNvPr id="110" name="Google Shape;11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963" y="3219513"/>
            <a:ext cx="2867025" cy="159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b="1"/>
              <a:t>腦心血管疾病</a:t>
            </a:r>
            <a:endParaRPr/>
          </a:p>
        </p:txBody>
      </p:sp>
      <p:sp>
        <p:nvSpPr>
          <p:cNvPr id="172" name="Google Shape;172;p3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3" name="Google Shape;17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9600" y="1414775"/>
            <a:ext cx="674370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/>
              <a:t>頸動脈超音波</a:t>
            </a:r>
            <a:endParaRPr/>
          </a:p>
        </p:txBody>
      </p:sp>
      <p:sp>
        <p:nvSpPr>
          <p:cNvPr id="179" name="Google Shape;179;p3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國人十大死因中，腦血管疾病一直佔據第二、第三名，每年有15000人死於腦中風。而其中80％屬於缺血性中風、又有25％是頸動脈狹窄引起；而心臟的血栓、或是主動脈剝離如果從心臟跑出來，第一個關卡也是遇到頸動脈，所以如果頸動脈的血管不健康、不暢通，中風的風險就非常高。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/>
              <a:t>超音波是大家耳熟能詳的一個檢查儀器，因為非侵入性、沒有輻射、操作簡單、安全性高、便宜、方便，是初步判斷很好的工具；在超音波中可以清楚看到血流的狀況，或是血管有沒有狹窄、斑塊、血管阻塞、剝離的情況，如果發現不對勁，可以再安排電腦斷層掃描，把詳細的狀況看清楚。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/>
              <a:t>頸動脈超音波</a:t>
            </a:r>
            <a:endParaRPr b="1"/>
          </a:p>
        </p:txBody>
      </p:sp>
      <p:sp>
        <p:nvSpPr>
          <p:cNvPr id="185" name="Google Shape;185;p3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根據統計發現，如果在超音波中看到頸動脈有斑塊，心臟冠狀動脈有斑塊機率會比一般人高</a:t>
            </a:r>
            <a:r>
              <a:rPr lang="zh-TW" b="1">
                <a:solidFill>
                  <a:srgbClr val="FF9900"/>
                </a:solidFill>
              </a:rPr>
              <a:t>6倍</a:t>
            </a:r>
            <a:r>
              <a:rPr lang="zh-TW"/>
              <a:t>以上、其他血管狹窄的機率高3倍以上，所以不只能查到中風，也能看出心肌梗塞的機會。做檢查前不用空腹、只需要人到現場，馬上就可以知道檢查情況。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/>
              <a:t>建議如果是有</a:t>
            </a:r>
            <a:r>
              <a:rPr lang="zh-TW" u="sng"/>
              <a:t>家族心血管疾病、中風病史，超過40歲以上，有高血壓、高血脂、高血糖等高風險群</a:t>
            </a:r>
            <a:r>
              <a:rPr lang="zh-TW"/>
              <a:t>，每年最好做一次頸動脈超音波篩檢；如果不是高風險群，可以每2年做一次，但如果曾經中風過，建議3~6個月就要追蹤一次。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/>
              <a:t>頸動脈超音波</a:t>
            </a:r>
            <a:endParaRPr b="1"/>
          </a:p>
        </p:txBody>
      </p:sp>
      <p:sp>
        <p:nvSpPr>
          <p:cNvPr id="191" name="Google Shape;191;p3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2" name="Google Shape;19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0" y="1489825"/>
            <a:ext cx="4294238" cy="307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6081" y="1678313"/>
            <a:ext cx="3607209" cy="270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/>
              <a:t>頸動脈超音波</a:t>
            </a:r>
            <a:endParaRPr b="1"/>
          </a:p>
        </p:txBody>
      </p:sp>
      <p:sp>
        <p:nvSpPr>
          <p:cNvPr id="199" name="Google Shape;199;p3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00" name="Google Shape;20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9579" y="1917875"/>
            <a:ext cx="3786525" cy="2222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900" y="1831094"/>
            <a:ext cx="4444175" cy="239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/>
              <a:t>頸動脈超音波</a:t>
            </a:r>
            <a:endParaRPr b="1"/>
          </a:p>
        </p:txBody>
      </p:sp>
      <p:sp>
        <p:nvSpPr>
          <p:cNvPr id="207" name="Google Shape;207;p3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08" name="Google Shape;20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7425" y="1592638"/>
            <a:ext cx="4278681" cy="28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907" y="1592650"/>
            <a:ext cx="3835970" cy="28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16" name="Google Shape;21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40875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預防腦心血管疾病</a:t>
            </a:r>
            <a:r>
              <a:rPr lang="zh-TW"/>
              <a:t> </a:t>
            </a:r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除了掌握第一手病徵外，改變生活習慣可是預防心血管疾病的關鍵。向來飽受心血管疾病頭號死因困擾的美國，近年來因為預防有道，罹患率已經比過去降低了10%，死亡率更減少了28%。至於該如何著手？營養學專家的建議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三多三少的飲食原則                  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多運動 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戒煙       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自我放鬆、避免壓力  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定期健康檢查         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多攝取有利於心血管的健康食材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23" name="Google Shape;22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575" y="2712375"/>
            <a:ext cx="3116850" cy="175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46308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4000" b="1"/>
              <a:t>腦心血管疾病</a:t>
            </a:r>
            <a:endParaRPr sz="4000"/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4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中風</a:t>
            </a: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zh-TW" sz="2400" b="1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心臟病</a:t>
            </a: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zh-TW" sz="2400" b="1">
                <a:solidFill>
                  <a:srgbClr val="FF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高血壓</a:t>
            </a: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等心血管疾病，一向在國人死亡排行上名列前茅；每逢寒冬，氣溫驟降，因氣候變化差異大，加上血管驟然收縮或舒張容易導致心腦血管疾病發作與復發，更是心血管疾病發病的季節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8700" y="3502200"/>
            <a:ext cx="3814973" cy="139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51513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4000" b="1"/>
              <a:t>腦心血管疾病</a:t>
            </a:r>
            <a:endParaRPr/>
          </a:p>
        </p:txBody>
      </p:sp>
      <p:sp>
        <p:nvSpPr>
          <p:cNvPr id="123" name="Google Shape;123;p2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歐美大規模流行病學及前瞻性臨床研究發現：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血中總膽固醇值</a:t>
            </a:r>
            <a:r>
              <a:rPr lang="zh-TW" sz="2800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每升高20mg/dl</a:t>
            </a: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，則冠狀動脈心臟病罹患率</a:t>
            </a:r>
            <a:r>
              <a:rPr lang="zh-TW" sz="2800" b="1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增加17%</a:t>
            </a: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，可見體內膽固醇及三酸甘油酯值高者，即為心血管疾病高危險群。</a:t>
            </a:r>
            <a:r>
              <a:rPr lang="zh-TW"/>
              <a:t>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67584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您是否為腦心血管危險群的候選人？</a:t>
            </a:r>
            <a:endParaRPr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9" name="Google Shape;129;p28"/>
          <p:cNvSpPr txBox="1">
            <a:spLocks noGrp="1"/>
          </p:cNvSpPr>
          <p:nvPr>
            <p:ph type="body" idx="1"/>
          </p:nvPr>
        </p:nvSpPr>
        <p:spPr>
          <a:xfrm>
            <a:off x="387900" y="1353500"/>
            <a:ext cx="4962300" cy="31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 sz="2000" b="1" u="sng">
                <a:latin typeface="Microsoft JhengHei"/>
                <a:ea typeface="Microsoft JhengHei"/>
                <a:cs typeface="Microsoft JhengHei"/>
                <a:sym typeface="Microsoft JhengHei"/>
              </a:rPr>
              <a:t>家族遺傳史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：家族成員中若有心血管疾病的相關病史，那罹患心血管疾病的機率就會比一般人高。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 sz="2000" b="1" u="sng">
                <a:latin typeface="Microsoft JhengHei"/>
                <a:ea typeface="Microsoft JhengHei"/>
                <a:cs typeface="Microsoft JhengHei"/>
                <a:sym typeface="Microsoft JhengHei"/>
              </a:rPr>
              <a:t>肥胖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：肥胖是引發心血管疾病的危險因子之一，因肥胖者的</a:t>
            </a:r>
            <a:r>
              <a:rPr lang="zh-TW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血脂肪及血膽固醇通常偏高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，易引起高血壓、冠狀動脈硬化及心臟病等疾病的發生率。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0" name="Google Shape;13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4800" y="1630025"/>
            <a:ext cx="3488998" cy="261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您是否為腦心血管危險群的候選人？</a:t>
            </a:r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body" idx="1"/>
          </p:nvPr>
        </p:nvSpPr>
        <p:spPr>
          <a:xfrm>
            <a:off x="2653300" y="1489825"/>
            <a:ext cx="6102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 sz="2000" b="1" u="sng">
                <a:latin typeface="Microsoft JhengHei"/>
                <a:ea typeface="Microsoft JhengHei"/>
                <a:cs typeface="Microsoft JhengHei"/>
                <a:sym typeface="Microsoft JhengHei"/>
              </a:rPr>
              <a:t>潛在疾病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： 具有高血糖（空腹血糖值≧110mg/dL）、高血脂（三酸甘油脂≧150mg/dL）及高血壓（收縮壓≧130mmHg，舒張壓≧80mmHg）的</a:t>
            </a:r>
            <a:r>
              <a:rPr lang="zh-TW" sz="20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三高族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是心血管疾病發生的高危險群，此外，糖尿病、痛風及腎臟病等也會提高心血管疾病的風險。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icrosoft JhengHei"/>
              <a:buChar char="●"/>
            </a:pPr>
            <a:r>
              <a:rPr lang="zh-TW" sz="2000" b="1" u="sng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不良生活習慣</a:t>
            </a:r>
            <a:r>
              <a:rPr lang="zh-TW" sz="2000" b="1" u="sng">
                <a:latin typeface="Microsoft JhengHei"/>
                <a:ea typeface="Microsoft JhengHei"/>
                <a:cs typeface="Microsoft JhengHei"/>
                <a:sym typeface="Microsoft JhengHei"/>
              </a:rPr>
              <a:t>者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：長期應酬熬夜、喝酒、抽煙、缺乏運動及飲食大魚大肉者也是使心血管疾病大幅提高的原因。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7" name="Google Shape;13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892688"/>
            <a:ext cx="2348500" cy="227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44271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動脈粥狀硬化症</a:t>
            </a:r>
            <a:endParaRPr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3" name="Google Shape;143;p3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200">
                <a:latin typeface="Microsoft JhengHei"/>
                <a:ea typeface="Microsoft JhengHei"/>
                <a:cs typeface="Microsoft JhengHei"/>
                <a:sym typeface="Microsoft JhengHei"/>
              </a:rPr>
              <a:t>顧名思義，一定會想像是動脈呈現變硬狀態。動脈硬化是指動脈壁變得脆弱，血管中膽固醇堆積（</a:t>
            </a:r>
            <a:r>
              <a:rPr lang="zh-TW" sz="2400" b="1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粥狀斑塊</a:t>
            </a:r>
            <a:r>
              <a:rPr lang="zh-TW" sz="2200">
                <a:latin typeface="Microsoft JhengHei"/>
                <a:ea typeface="Microsoft JhengHei"/>
                <a:cs typeface="Microsoft JhengHei"/>
                <a:sym typeface="Microsoft JhengHei"/>
              </a:rPr>
              <a:t>），管道狹窄，血流不順的狀態。</a:t>
            </a:r>
            <a:endParaRPr sz="22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4" name="Google Shape;14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1750" y="2703213"/>
            <a:ext cx="2324100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1420" y="2703225"/>
            <a:ext cx="2632279" cy="19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41328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動脈粥狀硬化症</a:t>
            </a:r>
            <a:endParaRPr/>
          </a:p>
        </p:txBody>
      </p:sp>
      <p:sp>
        <p:nvSpPr>
          <p:cNvPr id="151" name="Google Shape;151;p3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動脈失去彈性變硬，會因為急遽血壓上升...等原因破裂，而造成</a:t>
            </a:r>
            <a:r>
              <a:rPr lang="zh-TW" sz="22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腦出血與蜘蛛膜下出血</a:t>
            </a:r>
            <a:r>
              <a:rPr 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0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血管變細後血拴（血液凝固硬塊）等塞住血管會造成</a:t>
            </a:r>
            <a:r>
              <a:rPr lang="zh-TW" sz="2200" b="1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腦梗塞</a:t>
            </a:r>
            <a:r>
              <a:rPr 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。這些病症總稱為腦中風。</a:t>
            </a:r>
            <a:endParaRPr sz="20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心臟冠狀動脈阻塞，血流中止造成心肌壞死的病症為</a:t>
            </a:r>
            <a:r>
              <a:rPr lang="zh-TW" sz="2200" b="1">
                <a:solidFill>
                  <a:srgbClr val="FF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心肌梗塞</a:t>
            </a:r>
            <a:r>
              <a:rPr 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膽固醇與動脈粥狀硬化</a:t>
            </a:r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body" idx="1"/>
          </p:nvPr>
        </p:nvSpPr>
        <p:spPr>
          <a:xfrm>
            <a:off x="484200" y="1489825"/>
            <a:ext cx="4153200" cy="2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膽固醇為構成細胞膜與各種賀爾蒙等的材料，為不可或缺的物質。由肝臟運送到末稍細胞的膽固醇稱為</a:t>
            </a:r>
            <a:r>
              <a:rPr lang="zh-TW" sz="2200" b="1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LDL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（低密度脂蛋白），可回收多餘的膽固醇到肝臟者稱為</a:t>
            </a:r>
            <a:r>
              <a:rPr lang="zh-TW" sz="2200" b="1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HDL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(高密度脂蛋白）。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8" name="Google Shape;1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3822" y="1671175"/>
            <a:ext cx="3321678" cy="252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膽固醇與動脈粥狀硬化</a:t>
            </a:r>
            <a:endParaRPr/>
          </a:p>
        </p:txBody>
      </p:sp>
      <p:sp>
        <p:nvSpPr>
          <p:cNvPr id="164" name="Google Shape;164;p33"/>
          <p:cNvSpPr txBox="1">
            <a:spLocks noGrp="1"/>
          </p:cNvSpPr>
          <p:nvPr>
            <p:ph type="body" idx="1"/>
          </p:nvPr>
        </p:nvSpPr>
        <p:spPr>
          <a:xfrm>
            <a:off x="842475" y="1547625"/>
            <a:ext cx="7647900" cy="11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LDL會進入血管內皮，一旦被氧化而變性。體內之巨噬細胞便會吞掉變性的LDL，變成泡沫細胞，而囤積於血管壁。然後，逐漸累積形成膽固醇硬塊，使血管變得狹窄，這就成為粥狀動脈硬化。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5" name="Google Shape;16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9250" y="2926650"/>
            <a:ext cx="2790825" cy="176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3"/>
          <p:cNvSpPr txBox="1"/>
          <p:nvPr/>
        </p:nvSpPr>
        <p:spPr>
          <a:xfrm>
            <a:off x="4406325" y="2865075"/>
            <a:ext cx="40839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麻煩的是，粥狀硬化要等血管內部</a:t>
            </a:r>
            <a:r>
              <a:rPr lang="zh-TW" sz="2400" b="1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2/3以上</a:t>
            </a: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被阻塞住後才會出現症狀。在此之前不會有自覺症狀，也就是說，許多的心血管疾病是在不知不覺之中惡化而發生的。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1050</Words>
  <Application>Microsoft Office PowerPoint</Application>
  <PresentationFormat>如螢幕大小 (16:9)</PresentationFormat>
  <Paragraphs>43</Paragraphs>
  <Slides>17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Arial</vt:lpstr>
      <vt:lpstr>Roboto Slab</vt:lpstr>
      <vt:lpstr>Microsoft JhengHei</vt:lpstr>
      <vt:lpstr>Roboto</vt:lpstr>
      <vt:lpstr>Simple Light</vt:lpstr>
      <vt:lpstr>Marina</vt:lpstr>
      <vt:lpstr>腦心血管疾病 ~頸動脈超音波~</vt:lpstr>
      <vt:lpstr>腦心血管疾病</vt:lpstr>
      <vt:lpstr>腦心血管疾病</vt:lpstr>
      <vt:lpstr>您是否為腦心血管危險群的候選人？</vt:lpstr>
      <vt:lpstr>您是否為腦心血管危險群的候選人？</vt:lpstr>
      <vt:lpstr>動脈粥狀硬化症</vt:lpstr>
      <vt:lpstr>動脈粥狀硬化症</vt:lpstr>
      <vt:lpstr>膽固醇與動脈粥狀硬化</vt:lpstr>
      <vt:lpstr>膽固醇與動脈粥狀硬化</vt:lpstr>
      <vt:lpstr>腦心血管疾病</vt:lpstr>
      <vt:lpstr>頸動脈超音波</vt:lpstr>
      <vt:lpstr>頸動脈超音波</vt:lpstr>
      <vt:lpstr>頸動脈超音波</vt:lpstr>
      <vt:lpstr>頸動脈超音波</vt:lpstr>
      <vt:lpstr>頸動脈超音波</vt:lpstr>
      <vt:lpstr>PowerPoint 簡報</vt:lpstr>
      <vt:lpstr>預防腦心血管疾病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腦心血管疾病 ~頸動脈超音波~</dc:title>
  <dc:creator>陳筱茵</dc:creator>
  <cp:lastModifiedBy>陳筱茵</cp:lastModifiedBy>
  <cp:revision>1</cp:revision>
  <dcterms:modified xsi:type="dcterms:W3CDTF">2024-11-11T04:38:34Z</dcterms:modified>
</cp:coreProperties>
</file>